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ppt/tags/tag1.xml" ContentType="application/vnd.openxmlformats-officedocument.presentationml.tags+xml"/>
  <Override PartName="/docProps/core.xml" ContentType="application/vnd.openxmlformats-package.core-properties+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59" r:id="rId4"/>
    <p:sldId id="261" r:id="rId5"/>
    <p:sldId id="260" r:id="rId6"/>
    <p:sldId id="263" r:id="rId7"/>
    <p:sldId id="265" r:id="rId8"/>
    <p:sldId id="266" r:id="rId9"/>
    <p:sldId id="267" r:id="rId10"/>
    <p:sldId id="268" r:id="rId11"/>
    <p:sldId id="269" r:id="rId12"/>
    <p:sldId id="270" r:id="rId13"/>
    <p:sldId id="271" r:id="rId14"/>
    <p:sldId id="273" r:id="rId15"/>
    <p:sldId id="275" r:id="rId16"/>
    <p:sldId id="276" r:id="rId17"/>
    <p:sldId id="287" r:id="rId18"/>
    <p:sldId id="283" r:id="rId19"/>
    <p:sldId id="284" r:id="rId20"/>
    <p:sldId id="285" r:id="rId21"/>
    <p:sldId id="286" r:id="rId22"/>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7D7A"/>
    <a:srgbClr val="00FFFF"/>
    <a:srgbClr val="377F7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BEBA3A-DC59-4FDA-9FF9-0B6AD314D9D4}" v="49" dt="2023-11-14T12:55:07.6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20" autoAdjust="0"/>
    <p:restoredTop sz="94660"/>
  </p:normalViewPr>
  <p:slideViewPr>
    <p:cSldViewPr snapToGrid="0">
      <p:cViewPr varScale="1">
        <p:scale>
          <a:sx n="63" d="100"/>
          <a:sy n="63" d="100"/>
        </p:scale>
        <p:origin x="30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 Id="rId30"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A14C49-9FD4-4313-B974-17475C9C602B}" type="datetimeFigureOut">
              <a:rPr lang="sv-SE" smtClean="0"/>
              <a:t>2023-11-27</a:t>
            </a:fld>
            <a:endParaRPr lang="sv-SE"/>
          </a:p>
        </p:txBody>
      </p:sp>
      <p:sp>
        <p:nvSpPr>
          <p:cNvPr id="4" name="Platshållare för bildobjekt 3"/>
          <p:cNvSpPr>
            <a:spLocks noGrp="1" noRot="1" noChangeAspect="1"/>
          </p:cNvSpPr>
          <p:nvPr>
            <p:ph type="sldImg" idx="2"/>
          </p:nvPr>
        </p:nvSpPr>
        <p:spPr>
          <a:xfrm>
            <a:off x="2560638" y="1143000"/>
            <a:ext cx="1736725"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C8D421-247F-4C90-B223-13A6239827FA}" type="slidenum">
              <a:rPr lang="sv-SE" smtClean="0"/>
              <a:t>‹#›</a:t>
            </a:fld>
            <a:endParaRPr lang="sv-SE"/>
          </a:p>
        </p:txBody>
      </p:sp>
    </p:spTree>
    <p:extLst>
      <p:ext uri="{BB962C8B-B14F-4D97-AF65-F5344CB8AC3E}">
        <p14:creationId xmlns:p14="http://schemas.microsoft.com/office/powerpoint/2010/main" val="3356915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71488" y="749300"/>
            <a:ext cx="5829300" cy="961513"/>
          </a:xfrm>
        </p:spPr>
        <p:txBody>
          <a:bodyPr anchor="b"/>
          <a:lstStyle>
            <a:lvl1pPr algn="l">
              <a:defRPr sz="4500">
                <a:solidFill>
                  <a:srgbClr val="377F7A"/>
                </a:solidFill>
                <a:latin typeface="+mn-lt"/>
              </a:defRPr>
            </a:lvl1pPr>
          </a:lstStyle>
          <a:p>
            <a:r>
              <a:rPr lang="sv-SE" dirty="0"/>
              <a:t>Rubrik</a:t>
            </a:r>
            <a:endParaRPr lang="en-US" dirty="0"/>
          </a:p>
        </p:txBody>
      </p:sp>
      <p:sp>
        <p:nvSpPr>
          <p:cNvPr id="3" name="Subtitle 2"/>
          <p:cNvSpPr>
            <a:spLocks noGrp="1"/>
          </p:cNvSpPr>
          <p:nvPr>
            <p:ph type="subTitle" idx="1" hasCustomPrompt="1"/>
          </p:nvPr>
        </p:nvSpPr>
        <p:spPr>
          <a:xfrm>
            <a:off x="471488" y="2268522"/>
            <a:ext cx="5737123" cy="2943577"/>
          </a:xfrm>
        </p:spPr>
        <p:txBody>
          <a:bodyPr>
            <a:normAutofit/>
          </a:bodyPr>
          <a:lstStyle>
            <a:lvl1pPr marL="0" indent="0" algn="l">
              <a:buNone/>
              <a:defRPr sz="2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dirty="0"/>
              <a:t>Text</a:t>
            </a:r>
            <a:endParaRPr lang="en-US" dirty="0"/>
          </a:p>
        </p:txBody>
      </p:sp>
    </p:spTree>
    <p:extLst>
      <p:ext uri="{BB962C8B-B14F-4D97-AF65-F5344CB8AC3E}">
        <p14:creationId xmlns:p14="http://schemas.microsoft.com/office/powerpoint/2010/main" val="2471795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sv-SE" dirty="0"/>
              <a:t>Rubrik</a:t>
            </a:r>
            <a:endParaRPr lang="en-US" dirty="0"/>
          </a:p>
        </p:txBody>
      </p:sp>
      <p:sp>
        <p:nvSpPr>
          <p:cNvPr id="3" name="Content Placeholder 2"/>
          <p:cNvSpPr>
            <a:spLocks noGrp="1"/>
          </p:cNvSpPr>
          <p:nvPr>
            <p:ph idx="1" hasCustomPrompt="1"/>
          </p:nvPr>
        </p:nvSpPr>
        <p:spPr/>
        <p:txBody>
          <a:bodyPr/>
          <a:lstStyle>
            <a:lvl1pPr>
              <a:buClr>
                <a:srgbClr val="377F7A"/>
              </a:buClr>
              <a:defRPr/>
            </a:lvl1pPr>
            <a:lvl3pPr>
              <a:buClr>
                <a:srgbClr val="377F7A"/>
              </a:buClr>
              <a:defRPr/>
            </a:lvl3pPr>
            <a:lvl4pPr>
              <a:buClr>
                <a:srgbClr val="377F7A"/>
              </a:buClr>
              <a:defRPr/>
            </a:lvl4pPr>
            <a:lvl5pPr>
              <a:buClr>
                <a:srgbClr val="377F7A"/>
              </a:buClr>
              <a:defRPr/>
            </a:lvl5pPr>
          </a:lstStyle>
          <a:p>
            <a:pPr lvl="0"/>
            <a:r>
              <a:rPr lang="sv-SE" dirty="0"/>
              <a:t>Nivå ett</a:t>
            </a:r>
          </a:p>
          <a:p>
            <a:pPr lvl="2"/>
            <a:r>
              <a:rPr lang="sv-SE" dirty="0"/>
              <a:t>Nivå tre</a:t>
            </a:r>
          </a:p>
          <a:p>
            <a:pPr lvl="3"/>
            <a:r>
              <a:rPr lang="sv-SE" dirty="0"/>
              <a:t>Nivå fyra</a:t>
            </a:r>
          </a:p>
          <a:p>
            <a:pPr lvl="4"/>
            <a:r>
              <a:rPr lang="sv-SE" dirty="0"/>
              <a:t>Nivå fem</a:t>
            </a:r>
            <a:endParaRPr lang="en-US" dirty="0"/>
          </a:p>
        </p:txBody>
      </p:sp>
    </p:spTree>
    <p:extLst>
      <p:ext uri="{BB962C8B-B14F-4D97-AF65-F5344CB8AC3E}">
        <p14:creationId xmlns:p14="http://schemas.microsoft.com/office/powerpoint/2010/main" val="241997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sv-SE" dirty="0"/>
              <a:t>Rubrik</a:t>
            </a:r>
            <a:endParaRPr lang="en-US" dirty="0"/>
          </a:p>
        </p:txBody>
      </p:sp>
      <p:sp>
        <p:nvSpPr>
          <p:cNvPr id="3" name="Content Placeholder 2"/>
          <p:cNvSpPr>
            <a:spLocks noGrp="1"/>
          </p:cNvSpPr>
          <p:nvPr>
            <p:ph sz="half" idx="1"/>
          </p:nvPr>
        </p:nvSpPr>
        <p:spPr>
          <a:xfrm>
            <a:off x="471487" y="2046020"/>
            <a:ext cx="2914650" cy="7735712"/>
          </a:xfrm>
        </p:spPr>
        <p:txBody>
          <a:bodyPr/>
          <a:lstStyle>
            <a:lvl1pPr>
              <a:buClr>
                <a:srgbClr val="377F7A"/>
              </a:buClr>
              <a:defRPr/>
            </a:lvl1pPr>
            <a:lvl2pPr>
              <a:buClr>
                <a:srgbClr val="377F7A"/>
              </a:buClr>
              <a:defRPr/>
            </a:lvl2pPr>
            <a:lvl3pPr>
              <a:buClr>
                <a:srgbClr val="377F7A"/>
              </a:buClr>
              <a:defRPr/>
            </a:lvl3pPr>
            <a:lvl4pPr>
              <a:buClr>
                <a:srgbClr val="377F7A"/>
              </a:buClr>
              <a:defRPr/>
            </a:lvl4pPr>
            <a:lvl5pPr>
              <a:buClr>
                <a:srgbClr val="377F7A"/>
              </a:buCl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3471863" y="2046020"/>
            <a:ext cx="2914650" cy="7735712"/>
          </a:xfrm>
        </p:spPr>
        <p:txBody>
          <a:bodyPr/>
          <a:lstStyle>
            <a:lvl1pPr>
              <a:buClr>
                <a:srgbClr val="377F7A"/>
              </a:buClr>
              <a:defRPr/>
            </a:lvl1pPr>
            <a:lvl2pPr>
              <a:buClr>
                <a:srgbClr val="377F7A"/>
              </a:buClr>
              <a:defRPr/>
            </a:lvl2pPr>
            <a:lvl3pPr>
              <a:buClr>
                <a:srgbClr val="377F7A"/>
              </a:buClr>
              <a:defRPr/>
            </a:lvl3pPr>
            <a:lvl4pPr>
              <a:buClr>
                <a:srgbClr val="377F7A"/>
              </a:buClr>
              <a:defRPr/>
            </a:lvl4pPr>
            <a:lvl5pPr>
              <a:buClr>
                <a:srgbClr val="377F7A"/>
              </a:buCl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Tree>
    <p:extLst>
      <p:ext uri="{BB962C8B-B14F-4D97-AF65-F5344CB8AC3E}">
        <p14:creationId xmlns:p14="http://schemas.microsoft.com/office/powerpoint/2010/main" val="3889917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7" name="Do not remove" hidden="1">
            <a:extLst>
              <a:ext uri="{FF2B5EF4-FFF2-40B4-BE49-F238E27FC236}">
                <a16:creationId xmlns:a16="http://schemas.microsoft.com/office/drawing/2014/main" id="{3D7CFBEA-754D-09E3-2C8B-A9036FF7F0DF}"/>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2381" y="649114"/>
            <a:ext cx="5915025" cy="2356556"/>
          </a:xfrm>
        </p:spPr>
        <p:txBody>
          <a:bodyPr/>
          <a:lstStyle/>
          <a:p>
            <a:r>
              <a:rPr lang="sv-SE"/>
              <a:t>Klicka här för att ändra mall för rubrikformat</a:t>
            </a:r>
            <a:endParaRPr lang="en-US" dirty="0"/>
          </a:p>
        </p:txBody>
      </p:sp>
      <p:sp>
        <p:nvSpPr>
          <p:cNvPr id="3" name="Text Placeholder 2"/>
          <p:cNvSpPr>
            <a:spLocks noGrp="1"/>
          </p:cNvSpPr>
          <p:nvPr>
            <p:ph type="body" idx="1" hasCustomPrompt="1"/>
          </p:nvPr>
        </p:nvSpPr>
        <p:spPr>
          <a:xfrm>
            <a:off x="472381" y="2988734"/>
            <a:ext cx="2901255" cy="1464732"/>
          </a:xfrm>
        </p:spPr>
        <p:txBody>
          <a:bodyPr anchor="b"/>
          <a:lstStyle>
            <a:lvl1pPr marL="0" indent="0">
              <a:buNone/>
              <a:defRPr sz="1800" b="1">
                <a:solidFill>
                  <a:srgbClr val="377F7A"/>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dirty="0"/>
              <a:t>Rubrik</a:t>
            </a:r>
          </a:p>
        </p:txBody>
      </p:sp>
      <p:sp>
        <p:nvSpPr>
          <p:cNvPr id="4" name="Content Placeholder 3"/>
          <p:cNvSpPr>
            <a:spLocks noGrp="1"/>
          </p:cNvSpPr>
          <p:nvPr>
            <p:ph sz="half" idx="2"/>
          </p:nvPr>
        </p:nvSpPr>
        <p:spPr>
          <a:xfrm>
            <a:off x="472381" y="4453467"/>
            <a:ext cx="2901255" cy="6550379"/>
          </a:xfrm>
        </p:spPr>
        <p:txBody>
          <a:bodyPr/>
          <a:lstStyle>
            <a:lvl1pPr marL="342900" indent="-342900">
              <a:buFont typeface="Arial" panose="020B0604020202020204" pitchFamily="34" charset="0"/>
              <a:buChar char="•"/>
              <a:defRPr/>
            </a:lvl1pPr>
            <a:lvl2pPr marL="628650" indent="-285750">
              <a:buFont typeface="Arial" panose="020B0604020202020204" pitchFamily="34" charset="0"/>
              <a:buChar char="•"/>
              <a:defRPr/>
            </a:lvl2pPr>
            <a:lvl3pPr marL="971550" indent="-285750">
              <a:buFont typeface="Arial" panose="020B0604020202020204" pitchFamily="34" charset="0"/>
              <a:buChar char="•"/>
              <a:defRPr/>
            </a:lvl3pPr>
            <a:lvl4pPr marL="1314450" indent="-285750">
              <a:buFont typeface="Arial" panose="020B0604020202020204" pitchFamily="34" charset="0"/>
              <a:buChar char="•"/>
              <a:defRPr/>
            </a:lvl4pPr>
            <a:lvl5pPr marL="1657350" indent="-285750">
              <a:buFont typeface="Arial" panose="020B0604020202020204" pitchFamily="34" charset="0"/>
              <a:buChar cha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hasCustomPrompt="1"/>
          </p:nvPr>
        </p:nvSpPr>
        <p:spPr>
          <a:xfrm>
            <a:off x="3471863" y="2988734"/>
            <a:ext cx="2915543" cy="1464732"/>
          </a:xfrm>
        </p:spPr>
        <p:txBody>
          <a:bodyPr anchor="b"/>
          <a:lstStyle>
            <a:lvl1pPr marL="0" indent="0">
              <a:buNone/>
              <a:defRPr sz="1800" b="1">
                <a:solidFill>
                  <a:srgbClr val="377F7A"/>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dirty="0"/>
              <a:t>Rubrik</a:t>
            </a:r>
          </a:p>
        </p:txBody>
      </p:sp>
      <p:sp>
        <p:nvSpPr>
          <p:cNvPr id="6" name="Content Placeholder 5"/>
          <p:cNvSpPr>
            <a:spLocks noGrp="1"/>
          </p:cNvSpPr>
          <p:nvPr>
            <p:ph sz="quarter" idx="4"/>
          </p:nvPr>
        </p:nvSpPr>
        <p:spPr>
          <a:xfrm>
            <a:off x="3471863" y="4453467"/>
            <a:ext cx="2915543" cy="655037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Tree>
    <p:extLst>
      <p:ext uri="{BB962C8B-B14F-4D97-AF65-F5344CB8AC3E}">
        <p14:creationId xmlns:p14="http://schemas.microsoft.com/office/powerpoint/2010/main" val="1187788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sv-SE" dirty="0"/>
              <a:t>Rubrik</a:t>
            </a:r>
            <a:endParaRPr lang="en-US" dirty="0"/>
          </a:p>
        </p:txBody>
      </p:sp>
    </p:spTree>
    <p:extLst>
      <p:ext uri="{BB962C8B-B14F-4D97-AF65-F5344CB8AC3E}">
        <p14:creationId xmlns:p14="http://schemas.microsoft.com/office/powerpoint/2010/main" val="27793382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850305"/>
          </a:xfrm>
          <a:prstGeom prst="rect">
            <a:avLst/>
          </a:prstGeom>
        </p:spPr>
        <p:txBody>
          <a:bodyPr vert="horz" lIns="91440" tIns="45720" rIns="91440" bIns="45720" rtlCol="0" anchor="ctr">
            <a:normAutofit/>
          </a:bodyPr>
          <a:lstStyle/>
          <a:p>
            <a:r>
              <a:rPr lang="sv-SE" dirty="0"/>
              <a:t>Rubrik</a:t>
            </a:r>
            <a:endParaRPr lang="en-US" dirty="0"/>
          </a:p>
        </p:txBody>
      </p:sp>
      <p:sp>
        <p:nvSpPr>
          <p:cNvPr id="3" name="Text Placeholder 2"/>
          <p:cNvSpPr>
            <a:spLocks noGrp="1"/>
          </p:cNvSpPr>
          <p:nvPr>
            <p:ph type="body" idx="1"/>
          </p:nvPr>
        </p:nvSpPr>
        <p:spPr>
          <a:xfrm>
            <a:off x="432159" y="2031272"/>
            <a:ext cx="5915025" cy="7735712"/>
          </a:xfrm>
          <a:prstGeom prst="rect">
            <a:avLst/>
          </a:prstGeom>
        </p:spPr>
        <p:txBody>
          <a:bodyPr vert="horz" lIns="91440" tIns="45720" rIns="91440" bIns="45720" rtlCol="0">
            <a:normAutofit/>
          </a:bodyPr>
          <a:lstStyle/>
          <a:p>
            <a:pPr lvl="0"/>
            <a:r>
              <a:rPr lang="sv-SE" dirty="0"/>
              <a:t>Nivå ett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7" name="Rektangel 6">
            <a:extLst>
              <a:ext uri="{FF2B5EF4-FFF2-40B4-BE49-F238E27FC236}">
                <a16:creationId xmlns:a16="http://schemas.microsoft.com/office/drawing/2014/main" id="{308A7732-AC7F-4C11-9AD8-3E09B2BA4450}"/>
              </a:ext>
            </a:extLst>
          </p:cNvPr>
          <p:cNvSpPr/>
          <p:nvPr userDrawn="1"/>
        </p:nvSpPr>
        <p:spPr>
          <a:xfrm>
            <a:off x="0" y="11926529"/>
            <a:ext cx="6858000" cy="265471"/>
          </a:xfrm>
          <a:prstGeom prst="rect">
            <a:avLst/>
          </a:prstGeom>
          <a:solidFill>
            <a:srgbClr val="377F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1" name="Bildobjekt 10" descr="En bild som visar text&#10;&#10;Automatiskt genererad beskrivning">
            <a:extLst>
              <a:ext uri="{FF2B5EF4-FFF2-40B4-BE49-F238E27FC236}">
                <a16:creationId xmlns:a16="http://schemas.microsoft.com/office/drawing/2014/main" id="{30BC8D84-D005-472E-B0FB-2A3A13434F86}"/>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5374499" y="11205299"/>
            <a:ext cx="1209830" cy="675174"/>
          </a:xfrm>
          <a:prstGeom prst="rect">
            <a:avLst/>
          </a:prstGeom>
        </p:spPr>
      </p:pic>
    </p:spTree>
    <p:extLst>
      <p:ext uri="{BB962C8B-B14F-4D97-AF65-F5344CB8AC3E}">
        <p14:creationId xmlns:p14="http://schemas.microsoft.com/office/powerpoint/2010/main" val="1485900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Lst>
  <p:hf sldNum="0" hdr="0" dt="0"/>
  <p:txStyles>
    <p:titleStyle>
      <a:lvl1pPr algn="l" defTabSz="685800" rtl="0" eaLnBrk="1" latinLnBrk="0" hangingPunct="1">
        <a:lnSpc>
          <a:spcPct val="90000"/>
        </a:lnSpc>
        <a:spcBef>
          <a:spcPct val="0"/>
        </a:spcBef>
        <a:buNone/>
        <a:defRPr sz="3300" b="1" kern="1200">
          <a:solidFill>
            <a:srgbClr val="377F7A"/>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s://nationelltklinisktkunskapsstod.se/vardprogramochvardforlopp"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mailto:kunskapsstyrning-vard@skr.s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0192420-57B8-416B-8043-0B7CF7C76D45}"/>
              </a:ext>
            </a:extLst>
          </p:cNvPr>
          <p:cNvSpPr>
            <a:spLocks noGrp="1"/>
          </p:cNvSpPr>
          <p:nvPr>
            <p:ph type="ctrTitle"/>
          </p:nvPr>
        </p:nvSpPr>
        <p:spPr>
          <a:xfrm>
            <a:off x="768350" y="279399"/>
            <a:ext cx="5829300" cy="6627091"/>
          </a:xfrm>
        </p:spPr>
        <p:txBody>
          <a:bodyPr>
            <a:normAutofit/>
          </a:bodyPr>
          <a:lstStyle/>
          <a:p>
            <a:pPr algn="l"/>
            <a:r>
              <a:rPr lang="sv-SE" dirty="0">
                <a:latin typeface="+mn-lt"/>
              </a:rPr>
              <a:t>Mall och skrivinstruktion </a:t>
            </a:r>
            <a:r>
              <a:rPr lang="sv-SE" dirty="0">
                <a:solidFill>
                  <a:srgbClr val="377F7A"/>
                </a:solidFill>
                <a:latin typeface="+mn-lt"/>
              </a:rPr>
              <a:t>för flödesschema i personcentrerade och sammanhållna vårdförlopp</a:t>
            </a:r>
          </a:p>
        </p:txBody>
      </p:sp>
      <p:sp>
        <p:nvSpPr>
          <p:cNvPr id="9" name="Rektangel 8">
            <a:extLst>
              <a:ext uri="{FF2B5EF4-FFF2-40B4-BE49-F238E27FC236}">
                <a16:creationId xmlns:a16="http://schemas.microsoft.com/office/drawing/2014/main" id="{390876DE-0213-409E-A57C-7F1D2C0AE012}"/>
              </a:ext>
              <a:ext uri="{C183D7F6-B498-43B3-948B-1728B52AA6E4}">
                <adec:decorative xmlns:adec="http://schemas.microsoft.com/office/drawing/2017/decorative" val="1"/>
              </a:ext>
            </a:extLst>
          </p:cNvPr>
          <p:cNvSpPr/>
          <p:nvPr/>
        </p:nvSpPr>
        <p:spPr>
          <a:xfrm>
            <a:off x="0" y="11887200"/>
            <a:ext cx="6858000" cy="304800"/>
          </a:xfrm>
          <a:prstGeom prst="rect">
            <a:avLst/>
          </a:prstGeom>
          <a:solidFill>
            <a:srgbClr val="377F7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917476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4A4CA43B-E828-BF7A-E763-FA1630133994}"/>
              </a:ext>
              <a:ext uri="{C183D7F6-B498-43B3-948B-1728B52AA6E4}">
                <adec:decorative xmlns:adec="http://schemas.microsoft.com/office/drawing/2017/decorative" val="1"/>
              </a:ext>
            </a:extLst>
          </p:cNvPr>
          <p:cNvSpPr/>
          <p:nvPr/>
        </p:nvSpPr>
        <p:spPr>
          <a:xfrm>
            <a:off x="2319164" y="0"/>
            <a:ext cx="4538836" cy="641485"/>
          </a:xfrm>
          <a:prstGeom prst="rect">
            <a:avLst/>
          </a:prstGeom>
          <a:solidFill>
            <a:srgbClr val="BF9B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25" lvl="2">
              <a:spcBef>
                <a:spcPts val="1200"/>
              </a:spcBef>
            </a:pPr>
            <a:endParaRPr lang="sv-SE" sz="1800" dirty="0">
              <a:solidFill>
                <a:schemeClr val="tx1"/>
              </a:solidFill>
            </a:endParaRPr>
          </a:p>
        </p:txBody>
      </p:sp>
      <p:sp>
        <p:nvSpPr>
          <p:cNvPr id="4" name="textruta 8">
            <a:extLst>
              <a:ext uri="{FF2B5EF4-FFF2-40B4-BE49-F238E27FC236}">
                <a16:creationId xmlns:a16="http://schemas.microsoft.com/office/drawing/2014/main" id="{4140FB89-4DB7-9037-9F14-7F23F7CB98C6}"/>
              </a:ext>
              <a:ext uri="{C183D7F6-B498-43B3-948B-1728B52AA6E4}">
                <adec:decorative xmlns:adec="http://schemas.microsoft.com/office/drawing/2017/decorative" val="0"/>
              </a:ext>
            </a:extLst>
          </p:cNvPr>
          <p:cNvSpPr txBox="1"/>
          <p:nvPr/>
        </p:nvSpPr>
        <p:spPr>
          <a:xfrm>
            <a:off x="1826444" y="133693"/>
            <a:ext cx="5282793" cy="369332"/>
          </a:xfrm>
          <a:prstGeom prst="rect">
            <a:avLst/>
          </a:prstGeom>
          <a:noFill/>
        </p:spPr>
        <p:txBody>
          <a:bodyPr wrap="square" rtlCol="0">
            <a:spAutoFit/>
          </a:bodyPr>
          <a:lstStyle/>
          <a:p>
            <a:pPr marL="457125" lvl="2">
              <a:spcBef>
                <a:spcPts val="1200"/>
              </a:spcBef>
            </a:pPr>
            <a:r>
              <a:rPr lang="sv-SE" sz="1800" dirty="0">
                <a:solidFill>
                  <a:schemeClr val="tx1"/>
                </a:solidFill>
              </a:rPr>
              <a:t>Del 3. Symboler och färgval i flödesscheman</a:t>
            </a:r>
          </a:p>
        </p:txBody>
      </p:sp>
      <p:sp>
        <p:nvSpPr>
          <p:cNvPr id="2" name="Rubrik 1">
            <a:extLst>
              <a:ext uri="{FF2B5EF4-FFF2-40B4-BE49-F238E27FC236}">
                <a16:creationId xmlns:a16="http://schemas.microsoft.com/office/drawing/2014/main" id="{EC50FFBD-ECBE-4AB1-B057-4F0C063D3A96}"/>
              </a:ext>
              <a:ext uri="{C183D7F6-B498-43B3-948B-1728B52AA6E4}">
                <adec:decorative xmlns:adec="http://schemas.microsoft.com/office/drawing/2017/decorative" val="0"/>
              </a:ext>
            </a:extLst>
          </p:cNvPr>
          <p:cNvSpPr>
            <a:spLocks noGrp="1"/>
          </p:cNvSpPr>
          <p:nvPr>
            <p:ph type="title"/>
          </p:nvPr>
        </p:nvSpPr>
        <p:spPr/>
        <p:txBody>
          <a:bodyPr/>
          <a:lstStyle/>
          <a:p>
            <a:r>
              <a:rPr lang="sv-SE" dirty="0"/>
              <a:t>Färgval i flödesscheman (2/3)</a:t>
            </a:r>
          </a:p>
        </p:txBody>
      </p:sp>
      <p:sp>
        <p:nvSpPr>
          <p:cNvPr id="17" name="TextBox 26">
            <a:extLst>
              <a:ext uri="{FF2B5EF4-FFF2-40B4-BE49-F238E27FC236}">
                <a16:creationId xmlns:a16="http://schemas.microsoft.com/office/drawing/2014/main" id="{461A48BF-9AB4-4D39-A9EC-E09DC97BDA0D}"/>
              </a:ext>
              <a:ext uri="{C183D7F6-B498-43B3-948B-1728B52AA6E4}">
                <adec:decorative xmlns:adec="http://schemas.microsoft.com/office/drawing/2017/decorative" val="0"/>
              </a:ext>
            </a:extLst>
          </p:cNvPr>
          <p:cNvSpPr txBox="1"/>
          <p:nvPr/>
        </p:nvSpPr>
        <p:spPr>
          <a:xfrm>
            <a:off x="157608" y="2506299"/>
            <a:ext cx="6228011" cy="830997"/>
          </a:xfrm>
          <a:prstGeom prst="rect">
            <a:avLst/>
          </a:prstGeom>
          <a:noFill/>
          <a:ln>
            <a:solidFill>
              <a:schemeClr val="bg1">
                <a:lumMod val="50000"/>
              </a:schemeClr>
            </a:solidFill>
          </a:ln>
        </p:spPr>
        <p:txBody>
          <a:bodyPr wrap="square" rtlCol="0">
            <a:spAutoFit/>
          </a:bodyPr>
          <a:lstStyle/>
          <a:p>
            <a:r>
              <a:rPr lang="sv-SE" sz="1200" i="1" dirty="0"/>
              <a:t>Olika färger används i flödesschemat men för att säkerställa att vårdförloppsdokumentet är tillgänglighetsanpassat får inte färger vara informationsbärande. För att säkerställa tillräcklig kontrastverkan är det viktigt att de angivna färgerna används. Nedan specificeras vilka färger som bör användas och när.</a:t>
            </a:r>
          </a:p>
        </p:txBody>
      </p:sp>
      <p:sp>
        <p:nvSpPr>
          <p:cNvPr id="8" name="Rektangel 7">
            <a:extLst>
              <a:ext uri="{FF2B5EF4-FFF2-40B4-BE49-F238E27FC236}">
                <a16:creationId xmlns:a16="http://schemas.microsoft.com/office/drawing/2014/main" id="{3AE10240-3C22-4693-89B9-2C849BBCFBDC}"/>
              </a:ext>
              <a:ext uri="{C183D7F6-B498-43B3-948B-1728B52AA6E4}">
                <adec:decorative xmlns:adec="http://schemas.microsoft.com/office/drawing/2017/decorative" val="1"/>
              </a:ext>
            </a:extLst>
          </p:cNvPr>
          <p:cNvSpPr/>
          <p:nvPr/>
        </p:nvSpPr>
        <p:spPr>
          <a:xfrm>
            <a:off x="172150" y="3473691"/>
            <a:ext cx="6541416" cy="32076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TextBox 21">
            <a:extLst>
              <a:ext uri="{FF2B5EF4-FFF2-40B4-BE49-F238E27FC236}">
                <a16:creationId xmlns:a16="http://schemas.microsoft.com/office/drawing/2014/main" id="{AC4273FD-F251-4C72-9CFA-D72EF15DA329}"/>
              </a:ext>
              <a:ext uri="{C183D7F6-B498-43B3-948B-1728B52AA6E4}">
                <adec:decorative xmlns:adec="http://schemas.microsoft.com/office/drawing/2017/decorative" val="0"/>
              </a:ext>
            </a:extLst>
          </p:cNvPr>
          <p:cNvSpPr txBox="1"/>
          <p:nvPr/>
        </p:nvSpPr>
        <p:spPr>
          <a:xfrm>
            <a:off x="642799" y="4665171"/>
            <a:ext cx="2358277" cy="1384995"/>
          </a:xfrm>
          <a:prstGeom prst="rect">
            <a:avLst/>
          </a:prstGeom>
          <a:noFill/>
        </p:spPr>
        <p:txBody>
          <a:bodyPr wrap="square" rtlCol="0">
            <a:spAutoFit/>
          </a:bodyPr>
          <a:lstStyle/>
          <a:p>
            <a:r>
              <a:rPr lang="sv-SE" sz="1200" b="1" dirty="0"/>
              <a:t>Texten i ingång</a:t>
            </a:r>
            <a:r>
              <a:rPr lang="sv-SE" sz="1200" dirty="0"/>
              <a:t> och </a:t>
            </a:r>
            <a:r>
              <a:rPr lang="sv-SE" sz="1200" b="1" dirty="0"/>
              <a:t>utgång</a:t>
            </a:r>
            <a:r>
              <a:rPr lang="sv-SE" sz="1200" dirty="0"/>
              <a:t> skrivs i en blå nyans. För att säkerställa att detta är rätt nyans högerklickar ni på texten-&gt; välj </a:t>
            </a:r>
            <a:r>
              <a:rPr lang="sv-SE" sz="1200" i="1" dirty="0"/>
              <a:t>textfärger</a:t>
            </a:r>
            <a:r>
              <a:rPr lang="sv-SE" sz="1200" dirty="0"/>
              <a:t> -&gt; </a:t>
            </a:r>
            <a:r>
              <a:rPr lang="sv-SE" sz="1200" i="1" dirty="0"/>
              <a:t>fler färger-&gt; </a:t>
            </a:r>
            <a:r>
              <a:rPr lang="sv-SE" sz="1200" dirty="0"/>
              <a:t>klicka</a:t>
            </a:r>
            <a:r>
              <a:rPr lang="sv-SE" sz="1200" i="1" dirty="0"/>
              <a:t> </a:t>
            </a:r>
            <a:r>
              <a:rPr lang="sv-SE" sz="1200" dirty="0"/>
              <a:t>sedan på fliken </a:t>
            </a:r>
            <a:r>
              <a:rPr lang="sv-SE" sz="1200" i="1" dirty="0"/>
              <a:t>valfri</a:t>
            </a:r>
            <a:r>
              <a:rPr lang="sv-SE" sz="1200" dirty="0"/>
              <a:t>: I bilden till höger finns färgkoden (RGB).</a:t>
            </a:r>
          </a:p>
        </p:txBody>
      </p:sp>
      <p:sp>
        <p:nvSpPr>
          <p:cNvPr id="7" name="Rektangel 27">
            <a:extLst>
              <a:ext uri="{FF2B5EF4-FFF2-40B4-BE49-F238E27FC236}">
                <a16:creationId xmlns:a16="http://schemas.microsoft.com/office/drawing/2014/main" id="{82BFBA97-85CC-4572-A319-DAC6C6DFFE3D}"/>
              </a:ext>
              <a:ext uri="{C183D7F6-B498-43B3-948B-1728B52AA6E4}">
                <adec:decorative xmlns:adec="http://schemas.microsoft.com/office/drawing/2017/decorative" val="1"/>
              </a:ext>
            </a:extLst>
          </p:cNvPr>
          <p:cNvSpPr/>
          <p:nvPr/>
        </p:nvSpPr>
        <p:spPr>
          <a:xfrm>
            <a:off x="172150" y="6845141"/>
            <a:ext cx="6541416" cy="37581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Flowchart: Terminator 12">
            <a:extLst>
              <a:ext uri="{FF2B5EF4-FFF2-40B4-BE49-F238E27FC236}">
                <a16:creationId xmlns:a16="http://schemas.microsoft.com/office/drawing/2014/main" id="{7DB7B4D4-D0AA-4FFD-98F8-BA50A18C8F7C}"/>
              </a:ext>
              <a:ext uri="{C183D7F6-B498-43B3-948B-1728B52AA6E4}">
                <adec:decorative xmlns:adec="http://schemas.microsoft.com/office/drawing/2017/decorative" val="1"/>
              </a:ext>
            </a:extLst>
          </p:cNvPr>
          <p:cNvSpPr/>
          <p:nvPr/>
        </p:nvSpPr>
        <p:spPr>
          <a:xfrm>
            <a:off x="685195" y="3740483"/>
            <a:ext cx="2007901" cy="630241"/>
          </a:xfrm>
          <a:prstGeom prst="flowChartTerminator">
            <a:avLst/>
          </a:prstGeom>
          <a:solidFill>
            <a:schemeClr val="bg1"/>
          </a:solidFill>
          <a:ln w="1905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1" dirty="0">
                <a:solidFill>
                  <a:schemeClr val="tx2"/>
                </a:solidFill>
              </a:rPr>
              <a:t>Ingång: </a:t>
            </a:r>
            <a:r>
              <a:rPr lang="sv-SE" sz="1200" dirty="0">
                <a:solidFill>
                  <a:schemeClr val="tx2"/>
                </a:solidFill>
              </a:rPr>
              <a:t>[Kort beskrivning av när en patient går in i vårdförloppet]</a:t>
            </a:r>
            <a:endParaRPr lang="sv-SE" sz="1200" dirty="0">
              <a:solidFill>
                <a:schemeClr val="tx1"/>
              </a:solidFill>
            </a:endParaRPr>
          </a:p>
        </p:txBody>
      </p:sp>
      <p:sp>
        <p:nvSpPr>
          <p:cNvPr id="10" name="Flowchart: Terminator 19">
            <a:extLst>
              <a:ext uri="{FF2B5EF4-FFF2-40B4-BE49-F238E27FC236}">
                <a16:creationId xmlns:a16="http://schemas.microsoft.com/office/drawing/2014/main" id="{35256356-F3C0-4EF8-98FA-6793E7ADDC34}"/>
              </a:ext>
              <a:ext uri="{C183D7F6-B498-43B3-948B-1728B52AA6E4}">
                <adec:decorative xmlns:adec="http://schemas.microsoft.com/office/drawing/2017/decorative" val="1"/>
              </a:ext>
            </a:extLst>
          </p:cNvPr>
          <p:cNvSpPr/>
          <p:nvPr/>
        </p:nvSpPr>
        <p:spPr>
          <a:xfrm>
            <a:off x="685195" y="7291980"/>
            <a:ext cx="2007901" cy="519553"/>
          </a:xfrm>
          <a:prstGeom prst="flowChartTerminator">
            <a:avLst/>
          </a:prstGeom>
          <a:solidFill>
            <a:schemeClr val="bg1"/>
          </a:solidFill>
          <a:ln w="19050">
            <a:solidFill>
              <a:srgbClr val="CF46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050" b="1" dirty="0">
                <a:solidFill>
                  <a:schemeClr val="tx2"/>
                </a:solidFill>
              </a:rPr>
              <a:t>Utgång: </a:t>
            </a:r>
            <a:r>
              <a:rPr lang="sv-SE" sz="1050" dirty="0">
                <a:solidFill>
                  <a:schemeClr val="tx2"/>
                </a:solidFill>
              </a:rPr>
              <a:t>Beskrivning av åtgärder i vårdförlopp avslutas</a:t>
            </a:r>
          </a:p>
        </p:txBody>
      </p:sp>
      <p:pic>
        <p:nvPicPr>
          <p:cNvPr id="12" name="Bildobjekt 11">
            <a:extLst>
              <a:ext uri="{FF2B5EF4-FFF2-40B4-BE49-F238E27FC236}">
                <a16:creationId xmlns:a16="http://schemas.microsoft.com/office/drawing/2014/main" id="{F8712490-D23D-4BE8-B2FD-FD4C73119333}"/>
              </a:ext>
              <a:ext uri="{C183D7F6-B498-43B3-948B-1728B52AA6E4}">
                <adec:decorative xmlns:adec="http://schemas.microsoft.com/office/drawing/2017/decorative" val="1"/>
              </a:ext>
            </a:extLst>
          </p:cNvPr>
          <p:cNvPicPr>
            <a:picLocks noChangeAspect="1"/>
          </p:cNvPicPr>
          <p:nvPr/>
        </p:nvPicPr>
        <p:blipFill rotWithShape="1">
          <a:blip r:embed="rId2"/>
          <a:srcRect r="247"/>
          <a:stretch/>
        </p:blipFill>
        <p:spPr>
          <a:xfrm>
            <a:off x="3514121" y="3611944"/>
            <a:ext cx="2686400" cy="2901825"/>
          </a:xfrm>
          <a:prstGeom prst="rect">
            <a:avLst/>
          </a:prstGeom>
          <a:effectLst>
            <a:outerShdw blurRad="50800" dist="38100" dir="2700000" algn="tl" rotWithShape="0">
              <a:prstClr val="black">
                <a:alpha val="40000"/>
              </a:prstClr>
            </a:outerShdw>
          </a:effectLst>
        </p:spPr>
      </p:pic>
      <p:sp>
        <p:nvSpPr>
          <p:cNvPr id="13" name="TextBox 21">
            <a:extLst>
              <a:ext uri="{FF2B5EF4-FFF2-40B4-BE49-F238E27FC236}">
                <a16:creationId xmlns:a16="http://schemas.microsoft.com/office/drawing/2014/main" id="{3E785A94-879B-4784-A93E-BA356D7BB0EE}"/>
              </a:ext>
              <a:ext uri="{C183D7F6-B498-43B3-948B-1728B52AA6E4}">
                <adec:decorative xmlns:adec="http://schemas.microsoft.com/office/drawing/2017/decorative" val="0"/>
              </a:ext>
            </a:extLst>
          </p:cNvPr>
          <p:cNvSpPr txBox="1"/>
          <p:nvPr/>
        </p:nvSpPr>
        <p:spPr>
          <a:xfrm>
            <a:off x="642799" y="8667748"/>
            <a:ext cx="2222334" cy="1200329"/>
          </a:xfrm>
          <a:prstGeom prst="rect">
            <a:avLst/>
          </a:prstGeom>
          <a:noFill/>
        </p:spPr>
        <p:txBody>
          <a:bodyPr wrap="square" rtlCol="0">
            <a:spAutoFit/>
          </a:bodyPr>
          <a:lstStyle/>
          <a:p>
            <a:r>
              <a:rPr lang="sv-SE" sz="1200" b="1" dirty="0"/>
              <a:t>Utgångsrutan</a:t>
            </a:r>
            <a:r>
              <a:rPr lang="sv-SE" sz="1200" dirty="0"/>
              <a:t> och de pilar som leder till utgångsrutan har en röd nyans. Denna hittar ni på samma sätt som beskrivs i rutan ovan. I bilden till höger finns färgkoden (RGB).</a:t>
            </a:r>
          </a:p>
        </p:txBody>
      </p:sp>
      <p:pic>
        <p:nvPicPr>
          <p:cNvPr id="15" name="Picture 4">
            <a:extLst>
              <a:ext uri="{FF2B5EF4-FFF2-40B4-BE49-F238E27FC236}">
                <a16:creationId xmlns:a16="http://schemas.microsoft.com/office/drawing/2014/main" id="{0FCAE893-C9DE-49EE-B702-F1250954E2AF}"/>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514121" y="6931791"/>
            <a:ext cx="2686400" cy="3569395"/>
          </a:xfrm>
          <a:prstGeom prst="rect">
            <a:avLst/>
          </a:prstGeom>
          <a:effectLst>
            <a:outerShdw blurRad="50800" dist="38100" dir="2700000" algn="tl" rotWithShape="0">
              <a:prstClr val="black">
                <a:alpha val="40000"/>
              </a:prstClr>
            </a:outerShdw>
          </a:effectLst>
        </p:spPr>
      </p:pic>
      <p:cxnSp>
        <p:nvCxnSpPr>
          <p:cNvPr id="16" name="Connector: Elbow 7">
            <a:extLst>
              <a:ext uri="{FF2B5EF4-FFF2-40B4-BE49-F238E27FC236}">
                <a16:creationId xmlns:a16="http://schemas.microsoft.com/office/drawing/2014/main" id="{D2DEB338-C9F6-48F1-89CD-0F68A8606AED}"/>
              </a:ext>
              <a:ext uri="{C183D7F6-B498-43B3-948B-1728B52AA6E4}">
                <adec:decorative xmlns:adec="http://schemas.microsoft.com/office/drawing/2017/decorative" val="1"/>
              </a:ext>
            </a:extLst>
          </p:cNvPr>
          <p:cNvCxnSpPr/>
          <p:nvPr/>
        </p:nvCxnSpPr>
        <p:spPr>
          <a:xfrm>
            <a:off x="685195" y="8065723"/>
            <a:ext cx="2007901" cy="394154"/>
          </a:xfrm>
          <a:prstGeom prst="bentConnector3">
            <a:avLst/>
          </a:prstGeom>
          <a:ln w="9525">
            <a:solidFill>
              <a:srgbClr val="CF4646"/>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6051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F0EA128B-61EA-CCB1-22D1-57358E0033EA}"/>
              </a:ext>
              <a:ext uri="{C183D7F6-B498-43B3-948B-1728B52AA6E4}">
                <adec:decorative xmlns:adec="http://schemas.microsoft.com/office/drawing/2017/decorative" val="1"/>
              </a:ext>
            </a:extLst>
          </p:cNvPr>
          <p:cNvSpPr/>
          <p:nvPr/>
        </p:nvSpPr>
        <p:spPr>
          <a:xfrm>
            <a:off x="2319164" y="0"/>
            <a:ext cx="4538836" cy="641485"/>
          </a:xfrm>
          <a:prstGeom prst="rect">
            <a:avLst/>
          </a:prstGeom>
          <a:solidFill>
            <a:srgbClr val="BF9B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25" lvl="2">
              <a:spcBef>
                <a:spcPts val="1200"/>
              </a:spcBef>
            </a:pPr>
            <a:endParaRPr lang="sv-SE" sz="1800" dirty="0">
              <a:solidFill>
                <a:schemeClr val="tx1"/>
              </a:solidFill>
            </a:endParaRPr>
          </a:p>
        </p:txBody>
      </p:sp>
      <p:sp>
        <p:nvSpPr>
          <p:cNvPr id="4" name="textruta 8">
            <a:extLst>
              <a:ext uri="{FF2B5EF4-FFF2-40B4-BE49-F238E27FC236}">
                <a16:creationId xmlns:a16="http://schemas.microsoft.com/office/drawing/2014/main" id="{02175BD0-E10A-068E-68E6-7ADA6D8B856A}"/>
              </a:ext>
              <a:ext uri="{C183D7F6-B498-43B3-948B-1728B52AA6E4}">
                <adec:decorative xmlns:adec="http://schemas.microsoft.com/office/drawing/2017/decorative" val="0"/>
              </a:ext>
            </a:extLst>
          </p:cNvPr>
          <p:cNvSpPr txBox="1"/>
          <p:nvPr/>
        </p:nvSpPr>
        <p:spPr>
          <a:xfrm>
            <a:off x="1826444" y="133693"/>
            <a:ext cx="5282793" cy="369332"/>
          </a:xfrm>
          <a:prstGeom prst="rect">
            <a:avLst/>
          </a:prstGeom>
          <a:noFill/>
        </p:spPr>
        <p:txBody>
          <a:bodyPr wrap="square" rtlCol="0">
            <a:spAutoFit/>
          </a:bodyPr>
          <a:lstStyle/>
          <a:p>
            <a:pPr marL="457125" lvl="2">
              <a:spcBef>
                <a:spcPts val="1200"/>
              </a:spcBef>
            </a:pPr>
            <a:r>
              <a:rPr lang="sv-SE" sz="1800" dirty="0">
                <a:solidFill>
                  <a:schemeClr val="tx1"/>
                </a:solidFill>
              </a:rPr>
              <a:t>Del 3. Symboler och färgval i flödesscheman</a:t>
            </a:r>
          </a:p>
        </p:txBody>
      </p:sp>
      <p:sp>
        <p:nvSpPr>
          <p:cNvPr id="2" name="Rubrik 1">
            <a:extLst>
              <a:ext uri="{FF2B5EF4-FFF2-40B4-BE49-F238E27FC236}">
                <a16:creationId xmlns:a16="http://schemas.microsoft.com/office/drawing/2014/main" id="{A66A290D-46C0-4E7A-99BE-33C28C9B6DD8}"/>
              </a:ext>
              <a:ext uri="{C183D7F6-B498-43B3-948B-1728B52AA6E4}">
                <adec:decorative xmlns:adec="http://schemas.microsoft.com/office/drawing/2017/decorative" val="0"/>
              </a:ext>
            </a:extLst>
          </p:cNvPr>
          <p:cNvSpPr>
            <a:spLocks noGrp="1"/>
          </p:cNvSpPr>
          <p:nvPr>
            <p:ph type="title"/>
          </p:nvPr>
        </p:nvSpPr>
        <p:spPr/>
        <p:txBody>
          <a:bodyPr/>
          <a:lstStyle/>
          <a:p>
            <a:r>
              <a:rPr lang="sv-SE" dirty="0"/>
              <a:t>Färgval i flödesscheman (3/3)</a:t>
            </a:r>
          </a:p>
        </p:txBody>
      </p:sp>
      <p:sp>
        <p:nvSpPr>
          <p:cNvPr id="7" name="Rektangel 6">
            <a:extLst>
              <a:ext uri="{FF2B5EF4-FFF2-40B4-BE49-F238E27FC236}">
                <a16:creationId xmlns:a16="http://schemas.microsoft.com/office/drawing/2014/main" id="{9BC800AA-A2E8-4F57-B417-A55BB820A256}"/>
              </a:ext>
              <a:ext uri="{C183D7F6-B498-43B3-948B-1728B52AA6E4}">
                <adec:decorative xmlns:adec="http://schemas.microsoft.com/office/drawing/2017/decorative" val="1"/>
              </a:ext>
            </a:extLst>
          </p:cNvPr>
          <p:cNvSpPr/>
          <p:nvPr/>
        </p:nvSpPr>
        <p:spPr>
          <a:xfrm>
            <a:off x="300134" y="3639653"/>
            <a:ext cx="2828926" cy="10170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0" name="Picture 5">
            <a:extLst>
              <a:ext uri="{FF2B5EF4-FFF2-40B4-BE49-F238E27FC236}">
                <a16:creationId xmlns:a16="http://schemas.microsoft.com/office/drawing/2014/main" id="{12F6AF8A-91BA-4F12-BA8C-B721A4BDF93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626960" y="5286590"/>
            <a:ext cx="2391320" cy="3109373"/>
          </a:xfrm>
          <a:prstGeom prst="rect">
            <a:avLst/>
          </a:prstGeom>
          <a:effectLst>
            <a:outerShdw blurRad="50800" dist="38100" dir="2700000" algn="tl" rotWithShape="0">
              <a:prstClr val="black">
                <a:alpha val="40000"/>
              </a:prstClr>
            </a:outerShdw>
          </a:effectLst>
        </p:spPr>
      </p:pic>
      <p:pic>
        <p:nvPicPr>
          <p:cNvPr id="11" name="Picture 11">
            <a:extLst>
              <a:ext uri="{FF2B5EF4-FFF2-40B4-BE49-F238E27FC236}">
                <a16:creationId xmlns:a16="http://schemas.microsoft.com/office/drawing/2014/main" id="{6B3ACCDA-69D3-46B6-9825-736001FB743C}"/>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626959" y="3568112"/>
            <a:ext cx="1905266" cy="1514686"/>
          </a:xfrm>
          <a:prstGeom prst="rect">
            <a:avLst/>
          </a:prstGeom>
          <a:effectLst>
            <a:outerShdw blurRad="50800" dist="38100" dir="2700000" algn="tl" rotWithShape="0">
              <a:prstClr val="black">
                <a:alpha val="40000"/>
              </a:prstClr>
            </a:outerShdw>
          </a:effectLst>
        </p:spPr>
      </p:pic>
      <p:sp>
        <p:nvSpPr>
          <p:cNvPr id="12" name="TextBox 26">
            <a:extLst>
              <a:ext uri="{FF2B5EF4-FFF2-40B4-BE49-F238E27FC236}">
                <a16:creationId xmlns:a16="http://schemas.microsoft.com/office/drawing/2014/main" id="{B5F191F0-3879-4508-A366-C1A3C503A73A}"/>
              </a:ext>
              <a:ext uri="{C183D7F6-B498-43B3-948B-1728B52AA6E4}">
                <adec:decorative xmlns:adec="http://schemas.microsoft.com/office/drawing/2017/decorative" val="0"/>
              </a:ext>
            </a:extLst>
          </p:cNvPr>
          <p:cNvSpPr txBox="1"/>
          <p:nvPr/>
        </p:nvSpPr>
        <p:spPr>
          <a:xfrm>
            <a:off x="157608" y="2506299"/>
            <a:ext cx="6228011" cy="830997"/>
          </a:xfrm>
          <a:prstGeom prst="rect">
            <a:avLst/>
          </a:prstGeom>
          <a:noFill/>
          <a:ln>
            <a:solidFill>
              <a:schemeClr val="bg1">
                <a:lumMod val="50000"/>
              </a:schemeClr>
            </a:solidFill>
          </a:ln>
        </p:spPr>
        <p:txBody>
          <a:bodyPr wrap="square" rtlCol="0">
            <a:spAutoFit/>
          </a:bodyPr>
          <a:lstStyle/>
          <a:p>
            <a:r>
              <a:rPr lang="sv-SE" sz="1200" i="1" dirty="0"/>
              <a:t>Olika färger används i flödesschemat men för att säkerställa att vårdförloppsdokumentet är tillgänglighetsanpassat får inte färger vara informationsbärande. För att säkerställa tillräcklig kontrastverkan är det viktigt att de angivna färgerna används. Nedan specificeras vilka färger som bör användas och när.</a:t>
            </a:r>
          </a:p>
        </p:txBody>
      </p:sp>
      <p:sp>
        <p:nvSpPr>
          <p:cNvPr id="9" name="TextBox 21">
            <a:extLst>
              <a:ext uri="{FF2B5EF4-FFF2-40B4-BE49-F238E27FC236}">
                <a16:creationId xmlns:a16="http://schemas.microsoft.com/office/drawing/2014/main" id="{C0FF9359-4942-4350-8BEF-16B84EB7F751}"/>
              </a:ext>
              <a:ext uri="{C183D7F6-B498-43B3-948B-1728B52AA6E4}">
                <adec:decorative xmlns:adec="http://schemas.microsoft.com/office/drawing/2017/decorative" val="0"/>
              </a:ext>
            </a:extLst>
          </p:cNvPr>
          <p:cNvSpPr txBox="1"/>
          <p:nvPr/>
        </p:nvSpPr>
        <p:spPr>
          <a:xfrm>
            <a:off x="603430" y="4952169"/>
            <a:ext cx="2222334" cy="1200329"/>
          </a:xfrm>
          <a:prstGeom prst="rect">
            <a:avLst/>
          </a:prstGeom>
          <a:noFill/>
        </p:spPr>
        <p:txBody>
          <a:bodyPr wrap="square" rtlCol="0">
            <a:spAutoFit/>
          </a:bodyPr>
          <a:lstStyle/>
          <a:p>
            <a:r>
              <a:rPr lang="sv-SE" sz="1200" b="1" dirty="0"/>
              <a:t>Grå rutor</a:t>
            </a:r>
            <a:r>
              <a:rPr lang="sv-SE" sz="1200" dirty="0"/>
              <a:t> som används för att gruppera åtgärder som hör ihop har en grå nyans som finns med i kunskapsstyrningens grundfärger. I bilden till höger finns även färgkoden (RGB).</a:t>
            </a:r>
          </a:p>
        </p:txBody>
      </p:sp>
    </p:spTree>
    <p:extLst>
      <p:ext uri="{BB962C8B-B14F-4D97-AF65-F5344CB8AC3E}">
        <p14:creationId xmlns:p14="http://schemas.microsoft.com/office/powerpoint/2010/main" val="810142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 name="Rectangle 6">
            <a:extLst>
              <a:ext uri="{FF2B5EF4-FFF2-40B4-BE49-F238E27FC236}">
                <a16:creationId xmlns:a16="http://schemas.microsoft.com/office/drawing/2014/main" id="{A2A57AFE-0BF2-8344-1F2D-55194340A1A9}"/>
              </a:ext>
              <a:ext uri="{C183D7F6-B498-43B3-948B-1728B52AA6E4}">
                <adec:decorative xmlns:adec="http://schemas.microsoft.com/office/drawing/2017/decorative" val="1"/>
              </a:ext>
            </a:extLst>
          </p:cNvPr>
          <p:cNvSpPr/>
          <p:nvPr/>
        </p:nvSpPr>
        <p:spPr>
          <a:xfrm>
            <a:off x="2319164" y="0"/>
            <a:ext cx="4538836" cy="641485"/>
          </a:xfrm>
          <a:prstGeom prst="rect">
            <a:avLst/>
          </a:prstGeom>
          <a:solidFill>
            <a:srgbClr val="BF9B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25" lvl="2">
              <a:spcBef>
                <a:spcPts val="1200"/>
              </a:spcBef>
            </a:pPr>
            <a:endParaRPr lang="sv-SE" sz="1800" dirty="0">
              <a:solidFill>
                <a:schemeClr val="tx1"/>
              </a:solidFill>
            </a:endParaRPr>
          </a:p>
        </p:txBody>
      </p:sp>
      <p:sp>
        <p:nvSpPr>
          <p:cNvPr id="25" name="textruta 8">
            <a:extLst>
              <a:ext uri="{FF2B5EF4-FFF2-40B4-BE49-F238E27FC236}">
                <a16:creationId xmlns:a16="http://schemas.microsoft.com/office/drawing/2014/main" id="{95DD3410-722A-31B6-4D0E-9FEB4C11BE62}"/>
              </a:ext>
              <a:ext uri="{C183D7F6-B498-43B3-948B-1728B52AA6E4}">
                <adec:decorative xmlns:adec="http://schemas.microsoft.com/office/drawing/2017/decorative" val="0"/>
              </a:ext>
            </a:extLst>
          </p:cNvPr>
          <p:cNvSpPr txBox="1"/>
          <p:nvPr/>
        </p:nvSpPr>
        <p:spPr>
          <a:xfrm>
            <a:off x="1826444" y="133693"/>
            <a:ext cx="5282793" cy="369332"/>
          </a:xfrm>
          <a:prstGeom prst="rect">
            <a:avLst/>
          </a:prstGeom>
          <a:noFill/>
        </p:spPr>
        <p:txBody>
          <a:bodyPr wrap="square" rtlCol="0">
            <a:spAutoFit/>
          </a:bodyPr>
          <a:lstStyle/>
          <a:p>
            <a:pPr marL="457125" lvl="2">
              <a:spcBef>
                <a:spcPts val="1200"/>
              </a:spcBef>
            </a:pPr>
            <a:r>
              <a:rPr lang="sv-SE" sz="1800" dirty="0">
                <a:solidFill>
                  <a:schemeClr val="tx1"/>
                </a:solidFill>
              </a:rPr>
              <a:t>Del 3. Symboler och färgval i flödesscheman</a:t>
            </a:r>
          </a:p>
        </p:txBody>
      </p:sp>
      <p:sp>
        <p:nvSpPr>
          <p:cNvPr id="2" name="Rubrik 1">
            <a:extLst>
              <a:ext uri="{FF2B5EF4-FFF2-40B4-BE49-F238E27FC236}">
                <a16:creationId xmlns:a16="http://schemas.microsoft.com/office/drawing/2014/main" id="{D37E4410-0197-489C-8F54-B9DC17F165EE}"/>
              </a:ext>
              <a:ext uri="{C183D7F6-B498-43B3-948B-1728B52AA6E4}">
                <adec:decorative xmlns:adec="http://schemas.microsoft.com/office/drawing/2017/decorative" val="0"/>
              </a:ext>
            </a:extLst>
          </p:cNvPr>
          <p:cNvSpPr>
            <a:spLocks noGrp="1"/>
          </p:cNvSpPr>
          <p:nvPr>
            <p:ph type="title"/>
          </p:nvPr>
        </p:nvSpPr>
        <p:spPr/>
        <p:txBody>
          <a:bodyPr/>
          <a:lstStyle/>
          <a:p>
            <a:r>
              <a:rPr lang="sv-SE" dirty="0"/>
              <a:t>Utseende på pilar som kopplar ihop åtgärderna (1/2)</a:t>
            </a:r>
          </a:p>
        </p:txBody>
      </p:sp>
      <p:sp>
        <p:nvSpPr>
          <p:cNvPr id="7" name="Rektangel 48">
            <a:extLst>
              <a:ext uri="{FF2B5EF4-FFF2-40B4-BE49-F238E27FC236}">
                <a16:creationId xmlns:a16="http://schemas.microsoft.com/office/drawing/2014/main" id="{D20E37CE-F650-48C4-A333-9C1CC16C660E}"/>
              </a:ext>
              <a:ext uri="{C183D7F6-B498-43B3-948B-1728B52AA6E4}">
                <adec:decorative xmlns:adec="http://schemas.microsoft.com/office/drawing/2017/decorative" val="1"/>
              </a:ext>
            </a:extLst>
          </p:cNvPr>
          <p:cNvSpPr/>
          <p:nvPr/>
        </p:nvSpPr>
        <p:spPr>
          <a:xfrm>
            <a:off x="158294" y="10259546"/>
            <a:ext cx="6553428" cy="180513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objekt 7">
            <a:extLst>
              <a:ext uri="{FF2B5EF4-FFF2-40B4-BE49-F238E27FC236}">
                <a16:creationId xmlns:a16="http://schemas.microsoft.com/office/drawing/2014/main" id="{5C671E7B-92E6-40A1-9C8C-F3C97C4F3D4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4601567" y="3283235"/>
            <a:ext cx="2256433" cy="2166971"/>
          </a:xfrm>
          <a:prstGeom prst="rect">
            <a:avLst/>
          </a:prstGeom>
        </p:spPr>
      </p:pic>
      <p:sp>
        <p:nvSpPr>
          <p:cNvPr id="9" name="Rektangel 8">
            <a:extLst>
              <a:ext uri="{FF2B5EF4-FFF2-40B4-BE49-F238E27FC236}">
                <a16:creationId xmlns:a16="http://schemas.microsoft.com/office/drawing/2014/main" id="{AF6EAE53-FC71-492B-BE45-1C47CD8F8B4F}"/>
              </a:ext>
              <a:ext uri="{C183D7F6-B498-43B3-948B-1728B52AA6E4}">
                <adec:decorative xmlns:adec="http://schemas.microsoft.com/office/drawing/2017/decorative" val="1"/>
              </a:ext>
            </a:extLst>
          </p:cNvPr>
          <p:cNvSpPr/>
          <p:nvPr/>
        </p:nvSpPr>
        <p:spPr>
          <a:xfrm>
            <a:off x="158294" y="5823066"/>
            <a:ext cx="6553428" cy="24052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TextBox 26">
            <a:extLst>
              <a:ext uri="{FF2B5EF4-FFF2-40B4-BE49-F238E27FC236}">
                <a16:creationId xmlns:a16="http://schemas.microsoft.com/office/drawing/2014/main" id="{767934A8-D57E-44C5-B640-585DAC0A016D}"/>
              </a:ext>
              <a:ext uri="{C183D7F6-B498-43B3-948B-1728B52AA6E4}">
                <adec:decorative xmlns:adec="http://schemas.microsoft.com/office/drawing/2017/decorative" val="0"/>
              </a:ext>
            </a:extLst>
          </p:cNvPr>
          <p:cNvSpPr txBox="1"/>
          <p:nvPr/>
        </p:nvSpPr>
        <p:spPr>
          <a:xfrm>
            <a:off x="158293" y="2859586"/>
            <a:ext cx="6228011" cy="276999"/>
          </a:xfrm>
          <a:prstGeom prst="rect">
            <a:avLst/>
          </a:prstGeom>
          <a:noFill/>
          <a:ln>
            <a:solidFill>
              <a:schemeClr val="bg1">
                <a:lumMod val="50000"/>
              </a:schemeClr>
            </a:solidFill>
          </a:ln>
        </p:spPr>
        <p:txBody>
          <a:bodyPr wrap="square" rtlCol="0">
            <a:spAutoFit/>
          </a:bodyPr>
          <a:lstStyle/>
          <a:p>
            <a:r>
              <a:rPr lang="sv-SE" sz="1200" i="1" dirty="0"/>
              <a:t>Olika slags pilar kan användas i olika delar av flödesschemat. </a:t>
            </a:r>
          </a:p>
        </p:txBody>
      </p:sp>
      <p:sp>
        <p:nvSpPr>
          <p:cNvPr id="10" name="TextBox 21">
            <a:extLst>
              <a:ext uri="{FF2B5EF4-FFF2-40B4-BE49-F238E27FC236}">
                <a16:creationId xmlns:a16="http://schemas.microsoft.com/office/drawing/2014/main" id="{81E6EB46-C6EA-4217-B71A-EA463FBBFA65}"/>
              </a:ext>
              <a:ext uri="{C183D7F6-B498-43B3-948B-1728B52AA6E4}">
                <adec:decorative xmlns:adec="http://schemas.microsoft.com/office/drawing/2017/decorative" val="0"/>
              </a:ext>
            </a:extLst>
          </p:cNvPr>
          <p:cNvSpPr txBox="1"/>
          <p:nvPr/>
        </p:nvSpPr>
        <p:spPr>
          <a:xfrm>
            <a:off x="2473540" y="3430542"/>
            <a:ext cx="2369924" cy="1938992"/>
          </a:xfrm>
          <a:prstGeom prst="rect">
            <a:avLst/>
          </a:prstGeom>
          <a:noFill/>
        </p:spPr>
        <p:txBody>
          <a:bodyPr wrap="square" rtlCol="0">
            <a:spAutoFit/>
          </a:bodyPr>
          <a:lstStyle/>
          <a:p>
            <a:r>
              <a:rPr lang="sv-SE" sz="1200" dirty="0"/>
              <a:t>För att koppla ihop blocken använder ni er av pilar i samma grundfärg som blocken (se föregående sidor). Se till att koppla ihop dessa genom att dra pilens ändar nära boxen så att de gråa punkterna dyker upp (se exempel till höger). Släpp pilen i den grå ringen. Då kommer pilarna att följa med om ni senare flyttar blocken.</a:t>
            </a:r>
          </a:p>
        </p:txBody>
      </p:sp>
      <p:sp>
        <p:nvSpPr>
          <p:cNvPr id="11" name="Rectangle 20">
            <a:extLst>
              <a:ext uri="{FF2B5EF4-FFF2-40B4-BE49-F238E27FC236}">
                <a16:creationId xmlns:a16="http://schemas.microsoft.com/office/drawing/2014/main" id="{EF0CCFA2-F3B3-4470-A79D-429E1F404095}"/>
              </a:ext>
              <a:ext uri="{C183D7F6-B498-43B3-948B-1728B52AA6E4}">
                <adec:decorative xmlns:adec="http://schemas.microsoft.com/office/drawing/2017/decorative" val="1"/>
              </a:ext>
            </a:extLst>
          </p:cNvPr>
          <p:cNvSpPr/>
          <p:nvPr/>
        </p:nvSpPr>
        <p:spPr>
          <a:xfrm>
            <a:off x="262492" y="3497870"/>
            <a:ext cx="2157984" cy="868851"/>
          </a:xfrm>
          <a:prstGeom prst="rect">
            <a:avLst/>
          </a:prstGeom>
          <a:solidFill>
            <a:schemeClr val="bg1"/>
          </a:solidFill>
          <a:ln w="1905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sv-SE" sz="1200" b="1" dirty="0">
                <a:solidFill>
                  <a:schemeClr val="tx1"/>
                </a:solidFill>
              </a:rPr>
              <a:t>(A) [Huvudsaklig åtgärd]</a:t>
            </a:r>
          </a:p>
          <a:p>
            <a:pPr marL="171450" indent="-171450">
              <a:buFont typeface="Arial" panose="020B0604020202020204" pitchFamily="34" charset="0"/>
              <a:buChar char="•"/>
            </a:pPr>
            <a:r>
              <a:rPr lang="sv-SE" sz="1200" dirty="0">
                <a:solidFill>
                  <a:schemeClr val="tx1"/>
                </a:solidFill>
              </a:rPr>
              <a:t>Åtgärd 1</a:t>
            </a:r>
          </a:p>
          <a:p>
            <a:pPr marL="171450" indent="-171450">
              <a:buFont typeface="Arial" panose="020B0604020202020204" pitchFamily="34" charset="0"/>
              <a:buChar char="•"/>
            </a:pPr>
            <a:r>
              <a:rPr lang="sv-SE" sz="1200" dirty="0">
                <a:solidFill>
                  <a:schemeClr val="tx1"/>
                </a:solidFill>
              </a:rPr>
              <a:t>Åtgärd 2</a:t>
            </a:r>
          </a:p>
        </p:txBody>
      </p:sp>
      <p:sp>
        <p:nvSpPr>
          <p:cNvPr id="13" name="Flowchart: Terminator 19">
            <a:extLst>
              <a:ext uri="{FF2B5EF4-FFF2-40B4-BE49-F238E27FC236}">
                <a16:creationId xmlns:a16="http://schemas.microsoft.com/office/drawing/2014/main" id="{A9981E8C-BC7A-4FE5-8885-51B250AAEB87}"/>
              </a:ext>
              <a:ext uri="{C183D7F6-B498-43B3-948B-1728B52AA6E4}">
                <adec:decorative xmlns:adec="http://schemas.microsoft.com/office/drawing/2017/decorative" val="1"/>
              </a:ext>
            </a:extLst>
          </p:cNvPr>
          <p:cNvSpPr/>
          <p:nvPr/>
        </p:nvSpPr>
        <p:spPr>
          <a:xfrm>
            <a:off x="539393" y="11266571"/>
            <a:ext cx="2007901" cy="630241"/>
          </a:xfrm>
          <a:prstGeom prst="flowChartTerminator">
            <a:avLst/>
          </a:prstGeom>
          <a:solidFill>
            <a:schemeClr val="bg1"/>
          </a:solidFill>
          <a:ln w="19050">
            <a:solidFill>
              <a:srgbClr val="CF46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1" dirty="0">
                <a:solidFill>
                  <a:schemeClr val="tx2"/>
                </a:solidFill>
              </a:rPr>
              <a:t>Utgång: </a:t>
            </a:r>
            <a:r>
              <a:rPr lang="sv-SE" sz="1200" dirty="0">
                <a:solidFill>
                  <a:schemeClr val="tx2"/>
                </a:solidFill>
              </a:rPr>
              <a:t>Beskrivning av åtgärder i vårdförlopp avslutas</a:t>
            </a:r>
          </a:p>
        </p:txBody>
      </p:sp>
      <p:sp>
        <p:nvSpPr>
          <p:cNvPr id="14" name="Flowchart: Decision 10">
            <a:extLst>
              <a:ext uri="{FF2B5EF4-FFF2-40B4-BE49-F238E27FC236}">
                <a16:creationId xmlns:a16="http://schemas.microsoft.com/office/drawing/2014/main" id="{32C62246-0A14-4DA5-B409-CBF06F97577B}"/>
              </a:ext>
              <a:ext uri="{C183D7F6-B498-43B3-948B-1728B52AA6E4}">
                <adec:decorative xmlns:adec="http://schemas.microsoft.com/office/drawing/2017/decorative" val="1"/>
              </a:ext>
            </a:extLst>
          </p:cNvPr>
          <p:cNvSpPr/>
          <p:nvPr/>
        </p:nvSpPr>
        <p:spPr>
          <a:xfrm>
            <a:off x="608904" y="4669721"/>
            <a:ext cx="1465160" cy="944044"/>
          </a:xfrm>
          <a:prstGeom prst="flowChartDecision">
            <a:avLst/>
          </a:prstGeom>
          <a:solidFill>
            <a:schemeClr val="bg1"/>
          </a:solidFill>
          <a:ln w="1905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1" dirty="0">
                <a:solidFill>
                  <a:schemeClr val="tx1"/>
                </a:solidFill>
              </a:rPr>
              <a:t>(B) [Beslut]</a:t>
            </a:r>
          </a:p>
        </p:txBody>
      </p:sp>
      <p:cxnSp>
        <p:nvCxnSpPr>
          <p:cNvPr id="15" name="Connector: Elbow 31">
            <a:extLst>
              <a:ext uri="{FF2B5EF4-FFF2-40B4-BE49-F238E27FC236}">
                <a16:creationId xmlns:a16="http://schemas.microsoft.com/office/drawing/2014/main" id="{EB0FCAD2-5DF3-4BD8-AB8F-872F6E1003FA}"/>
              </a:ext>
              <a:ext uri="{C183D7F6-B498-43B3-948B-1728B52AA6E4}">
                <adec:decorative xmlns:adec="http://schemas.microsoft.com/office/drawing/2017/decorative" val="1"/>
              </a:ext>
            </a:extLst>
          </p:cNvPr>
          <p:cNvCxnSpPr>
            <a:cxnSpLocks/>
            <a:stCxn id="17" idx="2"/>
            <a:endCxn id="18" idx="0"/>
          </p:cNvCxnSpPr>
          <p:nvPr/>
        </p:nvCxnSpPr>
        <p:spPr>
          <a:xfrm rot="16200000" flipH="1">
            <a:off x="1915288" y="6210795"/>
            <a:ext cx="317553" cy="1465160"/>
          </a:xfrm>
          <a:prstGeom prst="bentConnector3">
            <a:avLst>
              <a:gd name="adj1" fmla="val 50000"/>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53">
            <a:extLst>
              <a:ext uri="{FF2B5EF4-FFF2-40B4-BE49-F238E27FC236}">
                <a16:creationId xmlns:a16="http://schemas.microsoft.com/office/drawing/2014/main" id="{28737C8C-00DD-454A-89C3-CC8D175EA016}"/>
              </a:ext>
              <a:ext uri="{C183D7F6-B498-43B3-948B-1728B52AA6E4}">
                <adec:decorative xmlns:adec="http://schemas.microsoft.com/office/drawing/2017/decorative" val="1"/>
              </a:ext>
            </a:extLst>
          </p:cNvPr>
          <p:cNvCxnSpPr>
            <a:cxnSpLocks/>
            <a:stCxn id="11" idx="2"/>
            <a:endCxn id="14" idx="0"/>
          </p:cNvCxnSpPr>
          <p:nvPr/>
        </p:nvCxnSpPr>
        <p:spPr>
          <a:xfrm>
            <a:off x="1341484" y="4366721"/>
            <a:ext cx="0" cy="303000"/>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17" name="Rectangle 20">
            <a:extLst>
              <a:ext uri="{FF2B5EF4-FFF2-40B4-BE49-F238E27FC236}">
                <a16:creationId xmlns:a16="http://schemas.microsoft.com/office/drawing/2014/main" id="{C9EAF23F-4414-43A4-A873-B6632FCC2DD2}"/>
              </a:ext>
              <a:ext uri="{C183D7F6-B498-43B3-948B-1728B52AA6E4}">
                <adec:decorative xmlns:adec="http://schemas.microsoft.com/office/drawing/2017/decorative" val="1"/>
              </a:ext>
            </a:extLst>
          </p:cNvPr>
          <p:cNvSpPr/>
          <p:nvPr/>
        </p:nvSpPr>
        <p:spPr>
          <a:xfrm>
            <a:off x="262492" y="5915748"/>
            <a:ext cx="2157984" cy="868851"/>
          </a:xfrm>
          <a:prstGeom prst="rect">
            <a:avLst/>
          </a:prstGeom>
          <a:solidFill>
            <a:schemeClr val="bg1"/>
          </a:solidFill>
          <a:ln w="1905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sv-SE" sz="1200" b="1" dirty="0">
                <a:solidFill>
                  <a:schemeClr val="tx1"/>
                </a:solidFill>
              </a:rPr>
              <a:t>(A) [Huvudsaklig åtgärd]</a:t>
            </a:r>
          </a:p>
          <a:p>
            <a:pPr marL="171450" indent="-171450">
              <a:buFont typeface="Arial" panose="020B0604020202020204" pitchFamily="34" charset="0"/>
              <a:buChar char="•"/>
            </a:pPr>
            <a:r>
              <a:rPr lang="sv-SE" sz="1200" dirty="0">
                <a:solidFill>
                  <a:schemeClr val="tx1"/>
                </a:solidFill>
              </a:rPr>
              <a:t>Åtgärd 1</a:t>
            </a:r>
          </a:p>
          <a:p>
            <a:pPr marL="171450" indent="-171450">
              <a:buFont typeface="Arial" panose="020B0604020202020204" pitchFamily="34" charset="0"/>
              <a:buChar char="•"/>
            </a:pPr>
            <a:r>
              <a:rPr lang="sv-SE" sz="1200" dirty="0">
                <a:solidFill>
                  <a:schemeClr val="tx1"/>
                </a:solidFill>
              </a:rPr>
              <a:t>Åtgärd 2</a:t>
            </a:r>
          </a:p>
        </p:txBody>
      </p:sp>
      <p:sp>
        <p:nvSpPr>
          <p:cNvPr id="18" name="Flowchart: Decision 10">
            <a:extLst>
              <a:ext uri="{FF2B5EF4-FFF2-40B4-BE49-F238E27FC236}">
                <a16:creationId xmlns:a16="http://schemas.microsoft.com/office/drawing/2014/main" id="{829E9BF2-1FB1-411F-803F-D2979AA45EF8}"/>
              </a:ext>
              <a:ext uri="{C183D7F6-B498-43B3-948B-1728B52AA6E4}">
                <adec:decorative xmlns:adec="http://schemas.microsoft.com/office/drawing/2017/decorative" val="1"/>
              </a:ext>
            </a:extLst>
          </p:cNvPr>
          <p:cNvSpPr/>
          <p:nvPr/>
        </p:nvSpPr>
        <p:spPr>
          <a:xfrm>
            <a:off x="2074064" y="7102152"/>
            <a:ext cx="1465160" cy="944044"/>
          </a:xfrm>
          <a:prstGeom prst="flowChartDecision">
            <a:avLst/>
          </a:prstGeom>
          <a:solidFill>
            <a:schemeClr val="bg1"/>
          </a:solidFill>
          <a:ln w="1905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1" dirty="0">
                <a:solidFill>
                  <a:schemeClr val="tx1"/>
                </a:solidFill>
              </a:rPr>
              <a:t>(B) [Beslut]</a:t>
            </a:r>
          </a:p>
        </p:txBody>
      </p:sp>
      <p:sp>
        <p:nvSpPr>
          <p:cNvPr id="19" name="TextBox 21">
            <a:extLst>
              <a:ext uri="{FF2B5EF4-FFF2-40B4-BE49-F238E27FC236}">
                <a16:creationId xmlns:a16="http://schemas.microsoft.com/office/drawing/2014/main" id="{6CF0EC19-956A-47AD-9814-D479093BA505}"/>
              </a:ext>
              <a:ext uri="{C183D7F6-B498-43B3-948B-1728B52AA6E4}">
                <adec:decorative xmlns:adec="http://schemas.microsoft.com/office/drawing/2017/decorative" val="0"/>
              </a:ext>
            </a:extLst>
          </p:cNvPr>
          <p:cNvSpPr txBox="1"/>
          <p:nvPr/>
        </p:nvSpPr>
        <p:spPr>
          <a:xfrm>
            <a:off x="3835433" y="5987810"/>
            <a:ext cx="2369924" cy="461665"/>
          </a:xfrm>
          <a:prstGeom prst="rect">
            <a:avLst/>
          </a:prstGeom>
          <a:noFill/>
        </p:spPr>
        <p:txBody>
          <a:bodyPr wrap="square" rtlCol="0">
            <a:spAutoFit/>
          </a:bodyPr>
          <a:lstStyle/>
          <a:p>
            <a:r>
              <a:rPr lang="sv-SE" sz="1200" dirty="0"/>
              <a:t>När blocken inte ligger i linje bör ni använda er av brutna pilar.</a:t>
            </a:r>
          </a:p>
        </p:txBody>
      </p:sp>
      <p:cxnSp>
        <p:nvCxnSpPr>
          <p:cNvPr id="20" name="Rak pilkoppling 19">
            <a:extLst>
              <a:ext uri="{FF2B5EF4-FFF2-40B4-BE49-F238E27FC236}">
                <a16:creationId xmlns:a16="http://schemas.microsoft.com/office/drawing/2014/main" id="{42EC5866-8F1E-47CD-A2CF-C3D2DE54F5B4}"/>
              </a:ext>
              <a:ext uri="{C183D7F6-B498-43B3-948B-1728B52AA6E4}">
                <adec:decorative xmlns:adec="http://schemas.microsoft.com/office/drawing/2017/decorative" val="1"/>
              </a:ext>
            </a:extLst>
          </p:cNvPr>
          <p:cNvCxnSpPr>
            <a:cxnSpLocks/>
            <a:stCxn id="22" idx="2"/>
            <a:endCxn id="13" idx="0"/>
          </p:cNvCxnSpPr>
          <p:nvPr/>
        </p:nvCxnSpPr>
        <p:spPr>
          <a:xfrm flipH="1">
            <a:off x="1543344" y="10863508"/>
            <a:ext cx="1" cy="403063"/>
          </a:xfrm>
          <a:prstGeom prst="straightConnector1">
            <a:avLst/>
          </a:prstGeom>
          <a:ln>
            <a:solidFill>
              <a:srgbClr val="CF4646"/>
            </a:solidFill>
            <a:tailEnd type="triangle"/>
          </a:ln>
        </p:spPr>
        <p:style>
          <a:lnRef idx="1">
            <a:schemeClr val="accent1"/>
          </a:lnRef>
          <a:fillRef idx="0">
            <a:schemeClr val="accent1"/>
          </a:fillRef>
          <a:effectRef idx="0">
            <a:schemeClr val="accent1"/>
          </a:effectRef>
          <a:fontRef idx="minor">
            <a:schemeClr val="tx1"/>
          </a:fontRef>
        </p:style>
      </p:cxnSp>
      <p:sp>
        <p:nvSpPr>
          <p:cNvPr id="22" name="Rectangle 24">
            <a:extLst>
              <a:ext uri="{FF2B5EF4-FFF2-40B4-BE49-F238E27FC236}">
                <a16:creationId xmlns:a16="http://schemas.microsoft.com/office/drawing/2014/main" id="{B9D2F996-9BDD-4714-BE1B-45D9BCA7F8BC}"/>
              </a:ext>
              <a:ext uri="{C183D7F6-B498-43B3-948B-1728B52AA6E4}">
                <adec:decorative xmlns:adec="http://schemas.microsoft.com/office/drawing/2017/decorative" val="1"/>
              </a:ext>
            </a:extLst>
          </p:cNvPr>
          <p:cNvSpPr>
            <a:spLocks/>
          </p:cNvSpPr>
          <p:nvPr/>
        </p:nvSpPr>
        <p:spPr>
          <a:xfrm>
            <a:off x="262492" y="10440443"/>
            <a:ext cx="2561705" cy="423065"/>
          </a:xfrm>
          <a:prstGeom prst="rect">
            <a:avLst/>
          </a:prstGeom>
          <a:solidFill>
            <a:schemeClr val="bg1"/>
          </a:solidFill>
          <a:ln w="1905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ctr"/>
          <a:lstStyle/>
          <a:p>
            <a:pPr algn="ctr"/>
            <a:r>
              <a:rPr lang="sv-SE" sz="1200" b="1" dirty="0">
                <a:solidFill>
                  <a:schemeClr val="tx1"/>
                </a:solidFill>
              </a:rPr>
              <a:t>(M) Patientkontakt efter 2-6 veckor</a:t>
            </a:r>
          </a:p>
        </p:txBody>
      </p:sp>
      <p:sp>
        <p:nvSpPr>
          <p:cNvPr id="3" name="Rektangel 48">
            <a:extLst>
              <a:ext uri="{FF2B5EF4-FFF2-40B4-BE49-F238E27FC236}">
                <a16:creationId xmlns:a16="http://schemas.microsoft.com/office/drawing/2014/main" id="{FCC2B652-3C51-1F62-949E-C447B2FFA61B}"/>
              </a:ext>
              <a:ext uri="{C183D7F6-B498-43B3-948B-1728B52AA6E4}">
                <adec:decorative xmlns:adec="http://schemas.microsoft.com/office/drawing/2017/decorative" val="1"/>
              </a:ext>
            </a:extLst>
          </p:cNvPr>
          <p:cNvSpPr/>
          <p:nvPr/>
        </p:nvSpPr>
        <p:spPr>
          <a:xfrm>
            <a:off x="152286" y="8341359"/>
            <a:ext cx="6553428" cy="180513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Flowchart: Decision 10">
            <a:extLst>
              <a:ext uri="{FF2B5EF4-FFF2-40B4-BE49-F238E27FC236}">
                <a16:creationId xmlns:a16="http://schemas.microsoft.com/office/drawing/2014/main" id="{E9A51A3E-64FF-0101-F9C9-C137C41BA962}"/>
              </a:ext>
              <a:ext uri="{C183D7F6-B498-43B3-948B-1728B52AA6E4}">
                <adec:decorative xmlns:adec="http://schemas.microsoft.com/office/drawing/2017/decorative" val="1"/>
              </a:ext>
            </a:extLst>
          </p:cNvPr>
          <p:cNvSpPr/>
          <p:nvPr/>
        </p:nvSpPr>
        <p:spPr>
          <a:xfrm>
            <a:off x="1187330" y="8469261"/>
            <a:ext cx="1465160" cy="944044"/>
          </a:xfrm>
          <a:prstGeom prst="flowChartDecision">
            <a:avLst/>
          </a:prstGeom>
          <a:solidFill>
            <a:schemeClr val="bg1"/>
          </a:solidFill>
          <a:ln w="1905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1200" b="1" dirty="0">
                <a:solidFill>
                  <a:schemeClr val="tx1"/>
                </a:solidFill>
              </a:rPr>
              <a:t>(</a:t>
            </a:r>
            <a:r>
              <a:rPr lang="sv-SE" sz="1100" b="1" dirty="0">
                <a:solidFill>
                  <a:schemeClr val="tx1"/>
                </a:solidFill>
              </a:rPr>
              <a:t>B) Krävs vidare behandling?</a:t>
            </a:r>
          </a:p>
        </p:txBody>
      </p:sp>
      <p:sp>
        <p:nvSpPr>
          <p:cNvPr id="5" name="Rectangle 35">
            <a:extLst>
              <a:ext uri="{FF2B5EF4-FFF2-40B4-BE49-F238E27FC236}">
                <a16:creationId xmlns:a16="http://schemas.microsoft.com/office/drawing/2014/main" id="{B91AA2EB-EBB4-3C88-2DD6-C5CC6B6F8CDE}"/>
              </a:ext>
              <a:ext uri="{C183D7F6-B498-43B3-948B-1728B52AA6E4}">
                <adec:decorative xmlns:adec="http://schemas.microsoft.com/office/drawing/2017/decorative" val="1"/>
              </a:ext>
            </a:extLst>
          </p:cNvPr>
          <p:cNvSpPr/>
          <p:nvPr/>
        </p:nvSpPr>
        <p:spPr>
          <a:xfrm>
            <a:off x="390494" y="9571495"/>
            <a:ext cx="1070963" cy="465885"/>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24923"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1200" cap="none" spc="0" normalizeH="0" baseline="0" noProof="0" dirty="0">
                <a:ln>
                  <a:noFill/>
                </a:ln>
                <a:solidFill>
                  <a:srgbClr val="000000"/>
                </a:solidFill>
                <a:effectLst/>
                <a:uLnTx/>
                <a:uFillTx/>
                <a:latin typeface="Calibri"/>
                <a:ea typeface="+mn-ea"/>
                <a:cs typeface="+mn-cs"/>
              </a:rPr>
              <a:t>Åtgärd</a:t>
            </a:r>
          </a:p>
        </p:txBody>
      </p:sp>
      <p:sp>
        <p:nvSpPr>
          <p:cNvPr id="6" name="Rectangle 35">
            <a:extLst>
              <a:ext uri="{FF2B5EF4-FFF2-40B4-BE49-F238E27FC236}">
                <a16:creationId xmlns:a16="http://schemas.microsoft.com/office/drawing/2014/main" id="{8E45F816-2563-F3FE-AD35-9E31F65AFAC6}"/>
              </a:ext>
              <a:ext uri="{C183D7F6-B498-43B3-948B-1728B52AA6E4}">
                <adec:decorative xmlns:adec="http://schemas.microsoft.com/office/drawing/2017/decorative" val="1"/>
              </a:ext>
            </a:extLst>
          </p:cNvPr>
          <p:cNvSpPr/>
          <p:nvPr/>
        </p:nvSpPr>
        <p:spPr>
          <a:xfrm>
            <a:off x="2354760" y="9571495"/>
            <a:ext cx="1070962" cy="465885"/>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24923" bIns="0" rtlCol="0" anchor="ctr"/>
          <a:lstStyle/>
          <a:p>
            <a:pPr algn="ctr" defTabSz="914400">
              <a:defRPr/>
            </a:pPr>
            <a:r>
              <a:rPr kumimoji="0" lang="sv-SE" sz="1200" b="1" i="0" u="none" strike="noStrike" kern="1200" cap="none" spc="0" normalizeH="0" baseline="0" noProof="0" dirty="0">
                <a:ln>
                  <a:noFill/>
                </a:ln>
                <a:solidFill>
                  <a:srgbClr val="000000"/>
                </a:solidFill>
                <a:effectLst/>
                <a:uLnTx/>
                <a:uFillTx/>
                <a:latin typeface="Calibri"/>
                <a:ea typeface="+mn-ea"/>
                <a:cs typeface="+mn-cs"/>
              </a:rPr>
              <a:t>Åtgärd</a:t>
            </a:r>
          </a:p>
        </p:txBody>
      </p:sp>
      <p:cxnSp>
        <p:nvCxnSpPr>
          <p:cNvPr id="23" name="Connector: Elbow 31">
            <a:extLst>
              <a:ext uri="{FF2B5EF4-FFF2-40B4-BE49-F238E27FC236}">
                <a16:creationId xmlns:a16="http://schemas.microsoft.com/office/drawing/2014/main" id="{F64D6718-9BA9-8FA3-B3DB-29E8762447D5}"/>
              </a:ext>
              <a:ext uri="{C183D7F6-B498-43B3-948B-1728B52AA6E4}">
                <adec:decorative xmlns:adec="http://schemas.microsoft.com/office/drawing/2017/decorative" val="1"/>
              </a:ext>
            </a:extLst>
          </p:cNvPr>
          <p:cNvCxnSpPr>
            <a:cxnSpLocks/>
            <a:stCxn id="4" idx="3"/>
            <a:endCxn id="6" idx="0"/>
          </p:cNvCxnSpPr>
          <p:nvPr/>
        </p:nvCxnSpPr>
        <p:spPr>
          <a:xfrm>
            <a:off x="2652490" y="8941283"/>
            <a:ext cx="237751" cy="630212"/>
          </a:xfrm>
          <a:prstGeom prst="bentConnector2">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26" name="Connector: Elbow 31">
            <a:extLst>
              <a:ext uri="{FF2B5EF4-FFF2-40B4-BE49-F238E27FC236}">
                <a16:creationId xmlns:a16="http://schemas.microsoft.com/office/drawing/2014/main" id="{1089D93C-75EC-4468-1DBB-10DB3A9CB450}"/>
              </a:ext>
              <a:ext uri="{C183D7F6-B498-43B3-948B-1728B52AA6E4}">
                <adec:decorative xmlns:adec="http://schemas.microsoft.com/office/drawing/2017/decorative" val="1"/>
              </a:ext>
            </a:extLst>
          </p:cNvPr>
          <p:cNvCxnSpPr>
            <a:cxnSpLocks/>
            <a:stCxn id="4" idx="1"/>
            <a:endCxn id="5" idx="0"/>
          </p:cNvCxnSpPr>
          <p:nvPr/>
        </p:nvCxnSpPr>
        <p:spPr>
          <a:xfrm rot="10800000" flipV="1">
            <a:off x="925976" y="8941283"/>
            <a:ext cx="261354" cy="630212"/>
          </a:xfrm>
          <a:prstGeom prst="bentConnector2">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29" name="TextBox 26">
            <a:extLst>
              <a:ext uri="{FF2B5EF4-FFF2-40B4-BE49-F238E27FC236}">
                <a16:creationId xmlns:a16="http://schemas.microsoft.com/office/drawing/2014/main" id="{54214C51-DBA9-25E0-0DD2-177538C47124}"/>
              </a:ext>
              <a:ext uri="{C183D7F6-B498-43B3-948B-1728B52AA6E4}">
                <adec:decorative xmlns:adec="http://schemas.microsoft.com/office/drawing/2017/decorative" val="1"/>
              </a:ext>
            </a:extLst>
          </p:cNvPr>
          <p:cNvSpPr txBox="1"/>
          <p:nvPr/>
        </p:nvSpPr>
        <p:spPr>
          <a:xfrm>
            <a:off x="2623359" y="8698873"/>
            <a:ext cx="475502" cy="276999"/>
          </a:xfrm>
          <a:prstGeom prst="rect">
            <a:avLst/>
          </a:prstGeom>
          <a:noFill/>
          <a:ln>
            <a:noFill/>
          </a:ln>
        </p:spPr>
        <p:txBody>
          <a:bodyPr wrap="square" rtlCol="0">
            <a:spAutoFit/>
          </a:bodyPr>
          <a:lstStyle/>
          <a:p>
            <a:r>
              <a:rPr lang="sv-SE" sz="1200" i="1" dirty="0"/>
              <a:t>Ja</a:t>
            </a:r>
          </a:p>
        </p:txBody>
      </p:sp>
      <p:sp>
        <p:nvSpPr>
          <p:cNvPr id="30" name="TextBox 26">
            <a:extLst>
              <a:ext uri="{FF2B5EF4-FFF2-40B4-BE49-F238E27FC236}">
                <a16:creationId xmlns:a16="http://schemas.microsoft.com/office/drawing/2014/main" id="{1990280F-FF8D-6406-AD49-F602661C8145}"/>
              </a:ext>
              <a:ext uri="{C183D7F6-B498-43B3-948B-1728B52AA6E4}">
                <adec:decorative xmlns:adec="http://schemas.microsoft.com/office/drawing/2017/decorative" val="1"/>
              </a:ext>
            </a:extLst>
          </p:cNvPr>
          <p:cNvSpPr txBox="1"/>
          <p:nvPr/>
        </p:nvSpPr>
        <p:spPr>
          <a:xfrm>
            <a:off x="945991" y="8698873"/>
            <a:ext cx="475502" cy="276999"/>
          </a:xfrm>
          <a:prstGeom prst="rect">
            <a:avLst/>
          </a:prstGeom>
          <a:noFill/>
          <a:ln>
            <a:noFill/>
          </a:ln>
        </p:spPr>
        <p:txBody>
          <a:bodyPr wrap="square" rtlCol="0">
            <a:spAutoFit/>
          </a:bodyPr>
          <a:lstStyle/>
          <a:p>
            <a:r>
              <a:rPr lang="sv-SE" sz="1200" i="1" dirty="0"/>
              <a:t>Nej</a:t>
            </a:r>
          </a:p>
        </p:txBody>
      </p:sp>
      <p:sp>
        <p:nvSpPr>
          <p:cNvPr id="31" name="TextBox 21">
            <a:extLst>
              <a:ext uri="{FF2B5EF4-FFF2-40B4-BE49-F238E27FC236}">
                <a16:creationId xmlns:a16="http://schemas.microsoft.com/office/drawing/2014/main" id="{D305A5BC-B498-3E6A-83A8-E8D91208DB53}"/>
              </a:ext>
              <a:ext uri="{C183D7F6-B498-43B3-948B-1728B52AA6E4}">
                <adec:decorative xmlns:adec="http://schemas.microsoft.com/office/drawing/2017/decorative" val="0"/>
              </a:ext>
            </a:extLst>
          </p:cNvPr>
          <p:cNvSpPr txBox="1"/>
          <p:nvPr/>
        </p:nvSpPr>
        <p:spPr>
          <a:xfrm>
            <a:off x="3835433" y="8536557"/>
            <a:ext cx="2369924" cy="1384995"/>
          </a:xfrm>
          <a:prstGeom prst="rect">
            <a:avLst/>
          </a:prstGeom>
          <a:noFill/>
        </p:spPr>
        <p:txBody>
          <a:bodyPr wrap="square" rtlCol="0">
            <a:spAutoFit/>
          </a:bodyPr>
          <a:lstStyle/>
          <a:p>
            <a:r>
              <a:rPr lang="sv-SE" sz="1200" dirty="0"/>
              <a:t>Beslut leder alltid till </a:t>
            </a:r>
            <a:r>
              <a:rPr lang="sv-SE" sz="1200" b="1" dirty="0"/>
              <a:t>minst</a:t>
            </a:r>
            <a:r>
              <a:rPr lang="sv-SE" sz="1200" dirty="0"/>
              <a:t> </a:t>
            </a:r>
            <a:r>
              <a:rPr lang="sv-SE" sz="1200" b="1" dirty="0"/>
              <a:t>två</a:t>
            </a:r>
            <a:r>
              <a:rPr lang="sv-SE" sz="1200" dirty="0"/>
              <a:t> åtgärder/nya beslut (alternativt till utgång). </a:t>
            </a:r>
          </a:p>
          <a:p>
            <a:endParaRPr lang="sv-SE" sz="1200" dirty="0"/>
          </a:p>
          <a:p>
            <a:r>
              <a:rPr lang="sv-SE" sz="1200" dirty="0"/>
              <a:t>Bredvid varje pil skrivs kortfattade beslutskriterier ut, exempelvis ”Ja” eller ”Nej”.</a:t>
            </a:r>
          </a:p>
        </p:txBody>
      </p:sp>
      <p:sp>
        <p:nvSpPr>
          <p:cNvPr id="21" name="TextBox 21">
            <a:extLst>
              <a:ext uri="{FF2B5EF4-FFF2-40B4-BE49-F238E27FC236}">
                <a16:creationId xmlns:a16="http://schemas.microsoft.com/office/drawing/2014/main" id="{1C4BBDA4-B47A-44C2-BE70-F7FC3EA33C53}"/>
              </a:ext>
              <a:ext uri="{C183D7F6-B498-43B3-948B-1728B52AA6E4}">
                <adec:decorative xmlns:adec="http://schemas.microsoft.com/office/drawing/2017/decorative" val="0"/>
              </a:ext>
            </a:extLst>
          </p:cNvPr>
          <p:cNvSpPr txBox="1"/>
          <p:nvPr/>
        </p:nvSpPr>
        <p:spPr>
          <a:xfrm>
            <a:off x="3835434" y="10435574"/>
            <a:ext cx="2369924" cy="830997"/>
          </a:xfrm>
          <a:prstGeom prst="rect">
            <a:avLst/>
          </a:prstGeom>
          <a:noFill/>
        </p:spPr>
        <p:txBody>
          <a:bodyPr wrap="square" rtlCol="0">
            <a:spAutoFit/>
          </a:bodyPr>
          <a:lstStyle/>
          <a:p>
            <a:r>
              <a:rPr lang="sv-SE" sz="1200" dirty="0"/>
              <a:t>Pilarna som går till utgångsrutor ska ha samma färg (röd) som konturen i utgångrutan (se föregående bild)</a:t>
            </a:r>
          </a:p>
        </p:txBody>
      </p:sp>
    </p:spTree>
    <p:extLst>
      <p:ext uri="{BB962C8B-B14F-4D97-AF65-F5344CB8AC3E}">
        <p14:creationId xmlns:p14="http://schemas.microsoft.com/office/powerpoint/2010/main" val="925691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32BEA642-115B-6B8C-0B6F-02C0408724A1}"/>
              </a:ext>
              <a:ext uri="{C183D7F6-B498-43B3-948B-1728B52AA6E4}">
                <adec:decorative xmlns:adec="http://schemas.microsoft.com/office/drawing/2017/decorative" val="1"/>
              </a:ext>
            </a:extLst>
          </p:cNvPr>
          <p:cNvSpPr/>
          <p:nvPr/>
        </p:nvSpPr>
        <p:spPr>
          <a:xfrm>
            <a:off x="2319164" y="0"/>
            <a:ext cx="4538836" cy="641485"/>
          </a:xfrm>
          <a:prstGeom prst="rect">
            <a:avLst/>
          </a:prstGeom>
          <a:solidFill>
            <a:srgbClr val="BF9B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25" lvl="2">
              <a:spcBef>
                <a:spcPts val="1200"/>
              </a:spcBef>
            </a:pPr>
            <a:endParaRPr lang="sv-SE" sz="1800" dirty="0">
              <a:solidFill>
                <a:schemeClr val="tx1"/>
              </a:solidFill>
            </a:endParaRPr>
          </a:p>
        </p:txBody>
      </p:sp>
      <p:sp>
        <p:nvSpPr>
          <p:cNvPr id="4" name="textruta 8">
            <a:extLst>
              <a:ext uri="{FF2B5EF4-FFF2-40B4-BE49-F238E27FC236}">
                <a16:creationId xmlns:a16="http://schemas.microsoft.com/office/drawing/2014/main" id="{4F35603A-7092-E241-118C-7A3488A1BEF4}"/>
              </a:ext>
              <a:ext uri="{C183D7F6-B498-43B3-948B-1728B52AA6E4}">
                <adec:decorative xmlns:adec="http://schemas.microsoft.com/office/drawing/2017/decorative" val="0"/>
              </a:ext>
            </a:extLst>
          </p:cNvPr>
          <p:cNvSpPr txBox="1"/>
          <p:nvPr/>
        </p:nvSpPr>
        <p:spPr>
          <a:xfrm>
            <a:off x="1826444" y="133693"/>
            <a:ext cx="5282793" cy="369332"/>
          </a:xfrm>
          <a:prstGeom prst="rect">
            <a:avLst/>
          </a:prstGeom>
          <a:noFill/>
        </p:spPr>
        <p:txBody>
          <a:bodyPr wrap="square" rtlCol="0">
            <a:spAutoFit/>
          </a:bodyPr>
          <a:lstStyle/>
          <a:p>
            <a:pPr marL="457125" lvl="2">
              <a:spcBef>
                <a:spcPts val="1200"/>
              </a:spcBef>
            </a:pPr>
            <a:r>
              <a:rPr lang="sv-SE" sz="1800" dirty="0">
                <a:solidFill>
                  <a:schemeClr val="tx1"/>
                </a:solidFill>
              </a:rPr>
              <a:t>Del 3. Symboler och färgval i flödesscheman</a:t>
            </a:r>
          </a:p>
        </p:txBody>
      </p:sp>
      <p:sp>
        <p:nvSpPr>
          <p:cNvPr id="2" name="Rubrik 1">
            <a:extLst>
              <a:ext uri="{FF2B5EF4-FFF2-40B4-BE49-F238E27FC236}">
                <a16:creationId xmlns:a16="http://schemas.microsoft.com/office/drawing/2014/main" id="{54F1D4C5-4A77-4878-A046-C95ADC7006B2}"/>
              </a:ext>
              <a:ext uri="{C183D7F6-B498-43B3-948B-1728B52AA6E4}">
                <adec:decorative xmlns:adec="http://schemas.microsoft.com/office/drawing/2017/decorative" val="0"/>
              </a:ext>
            </a:extLst>
          </p:cNvPr>
          <p:cNvSpPr>
            <a:spLocks noGrp="1"/>
          </p:cNvSpPr>
          <p:nvPr>
            <p:ph type="title"/>
          </p:nvPr>
        </p:nvSpPr>
        <p:spPr/>
        <p:txBody>
          <a:bodyPr/>
          <a:lstStyle/>
          <a:p>
            <a:r>
              <a:rPr lang="sv-SE" dirty="0"/>
              <a:t>Utseende på pilar som kopplar ihop åtgärderna (2/2)</a:t>
            </a:r>
          </a:p>
        </p:txBody>
      </p:sp>
      <p:sp>
        <p:nvSpPr>
          <p:cNvPr id="17" name="TextBox 26">
            <a:extLst>
              <a:ext uri="{FF2B5EF4-FFF2-40B4-BE49-F238E27FC236}">
                <a16:creationId xmlns:a16="http://schemas.microsoft.com/office/drawing/2014/main" id="{5218FF0A-4D7D-4976-8575-9F820F9EA0D6}"/>
              </a:ext>
              <a:ext uri="{C183D7F6-B498-43B3-948B-1728B52AA6E4}">
                <adec:decorative xmlns:adec="http://schemas.microsoft.com/office/drawing/2017/decorative" val="0"/>
              </a:ext>
            </a:extLst>
          </p:cNvPr>
          <p:cNvSpPr txBox="1"/>
          <p:nvPr/>
        </p:nvSpPr>
        <p:spPr>
          <a:xfrm>
            <a:off x="158293" y="2859586"/>
            <a:ext cx="6228011" cy="276999"/>
          </a:xfrm>
          <a:prstGeom prst="rect">
            <a:avLst/>
          </a:prstGeom>
          <a:noFill/>
          <a:ln>
            <a:solidFill>
              <a:schemeClr val="bg1">
                <a:lumMod val="50000"/>
              </a:schemeClr>
            </a:solidFill>
          </a:ln>
        </p:spPr>
        <p:txBody>
          <a:bodyPr wrap="square" rtlCol="0">
            <a:spAutoFit/>
          </a:bodyPr>
          <a:lstStyle/>
          <a:p>
            <a:r>
              <a:rPr lang="sv-SE" sz="1200" i="1" dirty="0"/>
              <a:t>Olika slags pilar kan användas i olika delar av flödesschemat. </a:t>
            </a:r>
          </a:p>
        </p:txBody>
      </p:sp>
      <p:sp>
        <p:nvSpPr>
          <p:cNvPr id="7" name="Rektangel 6">
            <a:extLst>
              <a:ext uri="{FF2B5EF4-FFF2-40B4-BE49-F238E27FC236}">
                <a16:creationId xmlns:a16="http://schemas.microsoft.com/office/drawing/2014/main" id="{79ED07C4-9FA2-42B2-8221-587A71F5C834}"/>
              </a:ext>
              <a:ext uri="{C183D7F6-B498-43B3-948B-1728B52AA6E4}">
                <adec:decorative xmlns:adec="http://schemas.microsoft.com/office/drawing/2017/decorative" val="1"/>
              </a:ext>
            </a:extLst>
          </p:cNvPr>
          <p:cNvSpPr/>
          <p:nvPr/>
        </p:nvSpPr>
        <p:spPr>
          <a:xfrm>
            <a:off x="95947" y="3638259"/>
            <a:ext cx="6553428" cy="24052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9" name="Connector: Elbow 31">
            <a:extLst>
              <a:ext uri="{FF2B5EF4-FFF2-40B4-BE49-F238E27FC236}">
                <a16:creationId xmlns:a16="http://schemas.microsoft.com/office/drawing/2014/main" id="{7F4B6BDE-C894-4C01-894C-CE38B7F9D5B8}"/>
              </a:ext>
              <a:ext uri="{C183D7F6-B498-43B3-948B-1728B52AA6E4}">
                <adec:decorative xmlns:adec="http://schemas.microsoft.com/office/drawing/2017/decorative" val="1"/>
              </a:ext>
            </a:extLst>
          </p:cNvPr>
          <p:cNvCxnSpPr>
            <a:cxnSpLocks/>
            <a:stCxn id="10" idx="2"/>
            <a:endCxn id="12" idx="1"/>
          </p:cNvCxnSpPr>
          <p:nvPr/>
        </p:nvCxnSpPr>
        <p:spPr>
          <a:xfrm rot="16200000" flipH="1">
            <a:off x="2509042" y="3369887"/>
            <a:ext cx="809744" cy="3269554"/>
          </a:xfrm>
          <a:prstGeom prst="bentConnector2">
            <a:avLst/>
          </a:prstGeom>
          <a:ln>
            <a:solidFill>
              <a:srgbClr val="CF4646"/>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20">
            <a:extLst>
              <a:ext uri="{FF2B5EF4-FFF2-40B4-BE49-F238E27FC236}">
                <a16:creationId xmlns:a16="http://schemas.microsoft.com/office/drawing/2014/main" id="{3A9EA882-1827-4154-ADF9-7B8AD8E1BC82}"/>
              </a:ext>
              <a:ext uri="{C183D7F6-B498-43B3-948B-1728B52AA6E4}">
                <adec:decorative xmlns:adec="http://schemas.microsoft.com/office/drawing/2017/decorative" val="1"/>
              </a:ext>
            </a:extLst>
          </p:cNvPr>
          <p:cNvSpPr/>
          <p:nvPr/>
        </p:nvSpPr>
        <p:spPr>
          <a:xfrm>
            <a:off x="200145" y="3730941"/>
            <a:ext cx="2157984" cy="868851"/>
          </a:xfrm>
          <a:prstGeom prst="rect">
            <a:avLst/>
          </a:prstGeom>
          <a:solidFill>
            <a:schemeClr val="bg1"/>
          </a:solidFill>
          <a:ln w="1905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sv-SE" sz="1200" b="1" dirty="0">
                <a:solidFill>
                  <a:schemeClr val="tx1"/>
                </a:solidFill>
              </a:rPr>
              <a:t>(A) [Huvudsaklig åtgärd]</a:t>
            </a:r>
          </a:p>
          <a:p>
            <a:pPr marL="171450" indent="-171450">
              <a:buFont typeface="Arial" panose="020B0604020202020204" pitchFamily="34" charset="0"/>
              <a:buChar char="•"/>
            </a:pPr>
            <a:r>
              <a:rPr lang="sv-SE" sz="1200" dirty="0">
                <a:solidFill>
                  <a:schemeClr val="tx1"/>
                </a:solidFill>
              </a:rPr>
              <a:t>Åtgärd 1</a:t>
            </a:r>
          </a:p>
          <a:p>
            <a:pPr marL="171450" indent="-171450">
              <a:buFont typeface="Arial" panose="020B0604020202020204" pitchFamily="34" charset="0"/>
              <a:buChar char="•"/>
            </a:pPr>
            <a:r>
              <a:rPr lang="sv-SE" sz="1200" dirty="0">
                <a:solidFill>
                  <a:schemeClr val="tx1"/>
                </a:solidFill>
              </a:rPr>
              <a:t>Åtgärd 2</a:t>
            </a:r>
          </a:p>
        </p:txBody>
      </p:sp>
      <p:sp>
        <p:nvSpPr>
          <p:cNvPr id="11" name="TextBox 21">
            <a:extLst>
              <a:ext uri="{FF2B5EF4-FFF2-40B4-BE49-F238E27FC236}">
                <a16:creationId xmlns:a16="http://schemas.microsoft.com/office/drawing/2014/main" id="{6E45B99F-FC4F-46F8-A9FA-A4BC19CDC921}"/>
              </a:ext>
              <a:ext uri="{C183D7F6-B498-43B3-948B-1728B52AA6E4}">
                <adec:decorative xmlns:adec="http://schemas.microsoft.com/office/drawing/2017/decorative" val="0"/>
              </a:ext>
            </a:extLst>
          </p:cNvPr>
          <p:cNvSpPr txBox="1"/>
          <p:nvPr/>
        </p:nvSpPr>
        <p:spPr>
          <a:xfrm>
            <a:off x="3397230" y="3803003"/>
            <a:ext cx="2369924" cy="646331"/>
          </a:xfrm>
          <a:prstGeom prst="rect">
            <a:avLst/>
          </a:prstGeom>
          <a:noFill/>
        </p:spPr>
        <p:txBody>
          <a:bodyPr wrap="square" rtlCol="0">
            <a:spAutoFit/>
          </a:bodyPr>
          <a:lstStyle/>
          <a:p>
            <a:r>
              <a:rPr lang="sv-SE" sz="1200" dirty="0"/>
              <a:t>Vid behov, förtydliga långa pilar genom att lägga in extra pilspetsar (trianglar) längs pilarna</a:t>
            </a:r>
          </a:p>
        </p:txBody>
      </p:sp>
      <p:sp>
        <p:nvSpPr>
          <p:cNvPr id="12" name="Flowchart: Terminator 19">
            <a:extLst>
              <a:ext uri="{FF2B5EF4-FFF2-40B4-BE49-F238E27FC236}">
                <a16:creationId xmlns:a16="http://schemas.microsoft.com/office/drawing/2014/main" id="{FE6BCF02-1FED-4128-91D8-34213A8F0218}"/>
              </a:ext>
              <a:ext uri="{C183D7F6-B498-43B3-948B-1728B52AA6E4}">
                <adec:decorative xmlns:adec="http://schemas.microsoft.com/office/drawing/2017/decorative" val="1"/>
              </a:ext>
            </a:extLst>
          </p:cNvPr>
          <p:cNvSpPr/>
          <p:nvPr/>
        </p:nvSpPr>
        <p:spPr>
          <a:xfrm>
            <a:off x="4548691" y="5094415"/>
            <a:ext cx="2007901" cy="630241"/>
          </a:xfrm>
          <a:prstGeom prst="flowChartTerminator">
            <a:avLst/>
          </a:prstGeom>
          <a:solidFill>
            <a:schemeClr val="bg1"/>
          </a:solidFill>
          <a:ln w="19050">
            <a:solidFill>
              <a:srgbClr val="CF46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1" dirty="0">
                <a:solidFill>
                  <a:schemeClr val="tx2"/>
                </a:solidFill>
              </a:rPr>
              <a:t>Utgång: </a:t>
            </a:r>
            <a:r>
              <a:rPr lang="sv-SE" sz="1200" dirty="0">
                <a:solidFill>
                  <a:schemeClr val="tx2"/>
                </a:solidFill>
              </a:rPr>
              <a:t>Beskrivning av åtgärder i vårdförlopp avslutas</a:t>
            </a:r>
          </a:p>
        </p:txBody>
      </p:sp>
      <p:sp>
        <p:nvSpPr>
          <p:cNvPr id="13" name="Isosceles Triangle 5">
            <a:extLst>
              <a:ext uri="{FF2B5EF4-FFF2-40B4-BE49-F238E27FC236}">
                <a16:creationId xmlns:a16="http://schemas.microsoft.com/office/drawing/2014/main" id="{57FB8C7F-AEAC-4211-A33C-7698297C3AA3}"/>
              </a:ext>
              <a:ext uri="{C183D7F6-B498-43B3-948B-1728B52AA6E4}">
                <adec:decorative xmlns:adec="http://schemas.microsoft.com/office/drawing/2017/decorative" val="1"/>
              </a:ext>
            </a:extLst>
          </p:cNvPr>
          <p:cNvSpPr/>
          <p:nvPr/>
        </p:nvSpPr>
        <p:spPr>
          <a:xfrm rot="5400000">
            <a:off x="2582643" y="5383556"/>
            <a:ext cx="56159" cy="59350"/>
          </a:xfrm>
          <a:prstGeom prst="triangle">
            <a:avLst/>
          </a:prstGeom>
          <a:solidFill>
            <a:srgbClr val="CF4646"/>
          </a:solidFill>
          <a:ln>
            <a:solidFill>
              <a:srgbClr val="CF46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Isosceles Triangle 35">
            <a:extLst>
              <a:ext uri="{FF2B5EF4-FFF2-40B4-BE49-F238E27FC236}">
                <a16:creationId xmlns:a16="http://schemas.microsoft.com/office/drawing/2014/main" id="{E87FDC64-8C17-48AC-B1E4-6AAF0104B452}"/>
              </a:ext>
              <a:ext uri="{C183D7F6-B498-43B3-948B-1728B52AA6E4}">
                <adec:decorative xmlns:adec="http://schemas.microsoft.com/office/drawing/2017/decorative" val="1"/>
              </a:ext>
            </a:extLst>
          </p:cNvPr>
          <p:cNvSpPr/>
          <p:nvPr/>
        </p:nvSpPr>
        <p:spPr>
          <a:xfrm rot="10800000">
            <a:off x="1256347" y="4859019"/>
            <a:ext cx="56159" cy="59350"/>
          </a:xfrm>
          <a:prstGeom prst="triangle">
            <a:avLst/>
          </a:prstGeom>
          <a:solidFill>
            <a:srgbClr val="CF4646"/>
          </a:solidFill>
          <a:ln>
            <a:solidFill>
              <a:srgbClr val="CF46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TextBox 21">
            <a:extLst>
              <a:ext uri="{FF2B5EF4-FFF2-40B4-BE49-F238E27FC236}">
                <a16:creationId xmlns:a16="http://schemas.microsoft.com/office/drawing/2014/main" id="{3EED2CA5-8A34-419B-8AC7-06A71DD6A2A8}"/>
              </a:ext>
              <a:ext uri="{C183D7F6-B498-43B3-948B-1728B52AA6E4}">
                <adec:decorative xmlns:adec="http://schemas.microsoft.com/office/drawing/2017/decorative" val="0"/>
              </a:ext>
            </a:extLst>
          </p:cNvPr>
          <p:cNvSpPr txBox="1"/>
          <p:nvPr/>
        </p:nvSpPr>
        <p:spPr>
          <a:xfrm>
            <a:off x="4372581" y="6688580"/>
            <a:ext cx="2369924" cy="2123658"/>
          </a:xfrm>
          <a:prstGeom prst="rect">
            <a:avLst/>
          </a:prstGeom>
          <a:noFill/>
        </p:spPr>
        <p:txBody>
          <a:bodyPr wrap="square" rtlCol="0">
            <a:spAutoFit/>
          </a:bodyPr>
          <a:lstStyle/>
          <a:p>
            <a:r>
              <a:rPr lang="sv-SE" sz="1200" dirty="0"/>
              <a:t>I undantagsfall kan ”huvudflöden” beskrivas genom att dessa pilar görs betydligt tjockare än övriga pilar. Med huvudflöde avses då det flöde som nästan alla patienter följer. </a:t>
            </a:r>
          </a:p>
          <a:p>
            <a:endParaRPr lang="sv-SE" sz="1200" dirty="0"/>
          </a:p>
          <a:p>
            <a:r>
              <a:rPr lang="sv-SE" sz="1200" dirty="0"/>
              <a:t>Denna typ av pilar ska endast  användas om det finns en uppenbar risk för att flödet annars missförstås.</a:t>
            </a:r>
          </a:p>
        </p:txBody>
      </p:sp>
      <p:pic>
        <p:nvPicPr>
          <p:cNvPr id="16" name="Picture 9">
            <a:extLst>
              <a:ext uri="{FF2B5EF4-FFF2-40B4-BE49-F238E27FC236}">
                <a16:creationId xmlns:a16="http://schemas.microsoft.com/office/drawing/2014/main" id="{42CC7DDF-8540-4B08-9E63-0912247D534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12282" y="6241038"/>
            <a:ext cx="3917018" cy="3541104"/>
          </a:xfrm>
          <a:prstGeom prst="rect">
            <a:avLst/>
          </a:prstGeom>
        </p:spPr>
      </p:pic>
    </p:spTree>
    <p:extLst>
      <p:ext uri="{BB962C8B-B14F-4D97-AF65-F5344CB8AC3E}">
        <p14:creationId xmlns:p14="http://schemas.microsoft.com/office/powerpoint/2010/main" val="1558228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751B7D9A-0CD8-9F66-C38A-5248469DC0BA}"/>
              </a:ext>
              <a:ext uri="{C183D7F6-B498-43B3-948B-1728B52AA6E4}">
                <adec:decorative xmlns:adec="http://schemas.microsoft.com/office/drawing/2017/decorative" val="1"/>
              </a:ext>
            </a:extLst>
          </p:cNvPr>
          <p:cNvSpPr/>
          <p:nvPr/>
        </p:nvSpPr>
        <p:spPr>
          <a:xfrm>
            <a:off x="1965297" y="-3081"/>
            <a:ext cx="4892703" cy="641485"/>
          </a:xfrm>
          <a:prstGeom prst="rect">
            <a:avLst/>
          </a:prstGeom>
          <a:solidFill>
            <a:srgbClr val="377D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25" lvl="2">
              <a:spcBef>
                <a:spcPts val="1200"/>
              </a:spcBef>
            </a:pPr>
            <a:endParaRPr lang="sv-SE" sz="1800" dirty="0">
              <a:solidFill>
                <a:schemeClr val="tx1"/>
              </a:solidFill>
            </a:endParaRPr>
          </a:p>
        </p:txBody>
      </p:sp>
      <p:sp>
        <p:nvSpPr>
          <p:cNvPr id="6" name="textruta 10">
            <a:extLst>
              <a:ext uri="{FF2B5EF4-FFF2-40B4-BE49-F238E27FC236}">
                <a16:creationId xmlns:a16="http://schemas.microsoft.com/office/drawing/2014/main" id="{21AE2599-439D-E596-7EE6-521631734AD0}"/>
              </a:ext>
              <a:ext uri="{C183D7F6-B498-43B3-948B-1728B52AA6E4}">
                <adec:decorative xmlns:adec="http://schemas.microsoft.com/office/drawing/2017/decorative" val="0"/>
              </a:ext>
            </a:extLst>
          </p:cNvPr>
          <p:cNvSpPr txBox="1"/>
          <p:nvPr/>
        </p:nvSpPr>
        <p:spPr>
          <a:xfrm>
            <a:off x="1472575" y="124680"/>
            <a:ext cx="4473792" cy="369332"/>
          </a:xfrm>
          <a:prstGeom prst="rect">
            <a:avLst/>
          </a:prstGeom>
          <a:noFill/>
        </p:spPr>
        <p:txBody>
          <a:bodyPr wrap="square" rtlCol="0">
            <a:spAutoFit/>
          </a:bodyPr>
          <a:lstStyle/>
          <a:p>
            <a:pPr marL="457125" lvl="2">
              <a:spcBef>
                <a:spcPts val="1200"/>
              </a:spcBef>
            </a:pPr>
            <a:r>
              <a:rPr lang="sv-SE" sz="1800" dirty="0">
                <a:solidFill>
                  <a:schemeClr val="tx1"/>
                </a:solidFill>
              </a:rPr>
              <a:t>Del 4. Tidsangivelser i flödesscheman</a:t>
            </a:r>
          </a:p>
        </p:txBody>
      </p:sp>
      <p:sp>
        <p:nvSpPr>
          <p:cNvPr id="2" name="Rubrik 1">
            <a:extLst>
              <a:ext uri="{FF2B5EF4-FFF2-40B4-BE49-F238E27FC236}">
                <a16:creationId xmlns:a16="http://schemas.microsoft.com/office/drawing/2014/main" id="{E8EEBC2C-EF9A-48B5-A7D7-9E5E0171159F}"/>
              </a:ext>
              <a:ext uri="{C183D7F6-B498-43B3-948B-1728B52AA6E4}">
                <adec:decorative xmlns:adec="http://schemas.microsoft.com/office/drawing/2017/decorative" val="0"/>
              </a:ext>
            </a:extLst>
          </p:cNvPr>
          <p:cNvSpPr>
            <a:spLocks noGrp="1"/>
          </p:cNvSpPr>
          <p:nvPr>
            <p:ph type="title"/>
          </p:nvPr>
        </p:nvSpPr>
        <p:spPr/>
        <p:txBody>
          <a:bodyPr/>
          <a:lstStyle/>
          <a:p>
            <a:r>
              <a:rPr lang="sv-SE" dirty="0"/>
              <a:t>Flödesscheman innehåller vanligtvis inga tidsangivelser men det finns vårdförlopp som inkluderar det</a:t>
            </a:r>
          </a:p>
        </p:txBody>
      </p:sp>
      <p:sp>
        <p:nvSpPr>
          <p:cNvPr id="7" name="TextBox 26">
            <a:extLst>
              <a:ext uri="{FF2B5EF4-FFF2-40B4-BE49-F238E27FC236}">
                <a16:creationId xmlns:a16="http://schemas.microsoft.com/office/drawing/2014/main" id="{C66F33FD-BBC6-4941-9ADC-428E1419BE54}"/>
              </a:ext>
              <a:ext uri="{C183D7F6-B498-43B3-948B-1728B52AA6E4}">
                <adec:decorative xmlns:adec="http://schemas.microsoft.com/office/drawing/2017/decorative" val="0"/>
              </a:ext>
            </a:extLst>
          </p:cNvPr>
          <p:cNvSpPr txBox="1"/>
          <p:nvPr/>
        </p:nvSpPr>
        <p:spPr>
          <a:xfrm>
            <a:off x="217598" y="3205896"/>
            <a:ext cx="6228011" cy="1200329"/>
          </a:xfrm>
          <a:prstGeom prst="rect">
            <a:avLst/>
          </a:prstGeom>
          <a:noFill/>
          <a:ln>
            <a:solidFill>
              <a:schemeClr val="bg1">
                <a:lumMod val="50000"/>
              </a:schemeClr>
            </a:solidFill>
          </a:ln>
        </p:spPr>
        <p:txBody>
          <a:bodyPr wrap="square" rtlCol="0">
            <a:spAutoFit/>
          </a:bodyPr>
          <a:lstStyle/>
          <a:p>
            <a:r>
              <a:rPr lang="sv-SE" sz="1200" i="1" dirty="0"/>
              <a:t>Fokus på tidsangivelser är generellt sett inte lika uttalat i personcentrerade och sammanhållna vårdförlopp jämfört med standardiserade vårdförlopp för cancer. Därmed innehåller flödesscheman i personcentrerade och sammanhållna vårdförlopp normalt inga tidsangivelser. Om vårdförloppet innehåller ett uttalat mål kopplat till tidsangivelser som är baserat på identifierade utmaningar kan det dock finnas skäl att inkludera tidsgränser för hela eller delar av vårdförloppet. </a:t>
            </a:r>
          </a:p>
        </p:txBody>
      </p:sp>
      <p:sp>
        <p:nvSpPr>
          <p:cNvPr id="8" name="TextBox 23">
            <a:extLst>
              <a:ext uri="{FF2B5EF4-FFF2-40B4-BE49-F238E27FC236}">
                <a16:creationId xmlns:a16="http://schemas.microsoft.com/office/drawing/2014/main" id="{8CA06D07-AB7F-4D6C-88E6-A7891306FF7C}"/>
              </a:ext>
              <a:ext uri="{C183D7F6-B498-43B3-948B-1728B52AA6E4}">
                <adec:decorative xmlns:adec="http://schemas.microsoft.com/office/drawing/2017/decorative" val="1"/>
              </a:ext>
            </a:extLst>
          </p:cNvPr>
          <p:cNvSpPr txBox="1"/>
          <p:nvPr/>
        </p:nvSpPr>
        <p:spPr>
          <a:xfrm>
            <a:off x="182317" y="4696617"/>
            <a:ext cx="3026918" cy="276999"/>
          </a:xfrm>
          <a:prstGeom prst="rect">
            <a:avLst/>
          </a:prstGeom>
          <a:noFill/>
        </p:spPr>
        <p:txBody>
          <a:bodyPr wrap="square" rtlCol="0">
            <a:spAutoFit/>
          </a:bodyPr>
          <a:lstStyle/>
          <a:p>
            <a:r>
              <a:rPr lang="sv-SE" sz="1200" b="1" dirty="0"/>
              <a:t>Flödesschema </a:t>
            </a:r>
            <a:r>
              <a:rPr lang="sv-SE" sz="1200" b="1" u="sng" dirty="0"/>
              <a:t>utan</a:t>
            </a:r>
            <a:r>
              <a:rPr lang="sv-SE" sz="1200" b="1" dirty="0"/>
              <a:t> tidsangivelser (exempel)</a:t>
            </a:r>
            <a:endParaRPr lang="sv-SE" sz="1200" dirty="0"/>
          </a:p>
        </p:txBody>
      </p:sp>
      <p:sp>
        <p:nvSpPr>
          <p:cNvPr id="9" name="TextBox 27">
            <a:extLst>
              <a:ext uri="{FF2B5EF4-FFF2-40B4-BE49-F238E27FC236}">
                <a16:creationId xmlns:a16="http://schemas.microsoft.com/office/drawing/2014/main" id="{C9F04FD8-CFDC-44D0-8F95-90ACB9AC352F}"/>
              </a:ext>
              <a:ext uri="{C183D7F6-B498-43B3-948B-1728B52AA6E4}">
                <adec:decorative xmlns:adec="http://schemas.microsoft.com/office/drawing/2017/decorative" val="1"/>
              </a:ext>
            </a:extLst>
          </p:cNvPr>
          <p:cNvSpPr txBox="1"/>
          <p:nvPr/>
        </p:nvSpPr>
        <p:spPr>
          <a:xfrm>
            <a:off x="3344345" y="4696617"/>
            <a:ext cx="3336562" cy="276999"/>
          </a:xfrm>
          <a:prstGeom prst="rect">
            <a:avLst/>
          </a:prstGeom>
          <a:noFill/>
        </p:spPr>
        <p:txBody>
          <a:bodyPr wrap="square" rtlCol="0">
            <a:spAutoFit/>
          </a:bodyPr>
          <a:lstStyle/>
          <a:p>
            <a:r>
              <a:rPr lang="sv-SE" sz="1200" b="1" dirty="0"/>
              <a:t>Flödesschema </a:t>
            </a:r>
            <a:r>
              <a:rPr lang="sv-SE" sz="1200" b="1" u="sng" dirty="0"/>
              <a:t>med</a:t>
            </a:r>
            <a:r>
              <a:rPr lang="sv-SE" sz="1200" b="1" dirty="0"/>
              <a:t> tidsangivelser (exempel)</a:t>
            </a:r>
            <a:endParaRPr lang="sv-SE" sz="1200" dirty="0"/>
          </a:p>
        </p:txBody>
      </p:sp>
      <p:sp>
        <p:nvSpPr>
          <p:cNvPr id="12" name="Rectangle 2">
            <a:extLst>
              <a:ext uri="{FF2B5EF4-FFF2-40B4-BE49-F238E27FC236}">
                <a16:creationId xmlns:a16="http://schemas.microsoft.com/office/drawing/2014/main" id="{5838B632-D2D8-45B6-8E2F-94E8D1C1924F}"/>
              </a:ext>
              <a:ext uri="{C183D7F6-B498-43B3-948B-1728B52AA6E4}">
                <adec:decorative xmlns:adec="http://schemas.microsoft.com/office/drawing/2017/decorative" val="1"/>
              </a:ext>
            </a:extLst>
          </p:cNvPr>
          <p:cNvSpPr/>
          <p:nvPr/>
        </p:nvSpPr>
        <p:spPr>
          <a:xfrm>
            <a:off x="217598" y="4973616"/>
            <a:ext cx="3025165" cy="5057209"/>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Rectangle 14">
            <a:extLst>
              <a:ext uri="{FF2B5EF4-FFF2-40B4-BE49-F238E27FC236}">
                <a16:creationId xmlns:a16="http://schemas.microsoft.com/office/drawing/2014/main" id="{ADD787E2-8391-40E9-A17B-90A8B19FFAD2}"/>
              </a:ext>
              <a:ext uri="{C183D7F6-B498-43B3-948B-1728B52AA6E4}">
                <adec:decorative xmlns:adec="http://schemas.microsoft.com/office/drawing/2017/decorative" val="1"/>
              </a:ext>
            </a:extLst>
          </p:cNvPr>
          <p:cNvSpPr/>
          <p:nvPr/>
        </p:nvSpPr>
        <p:spPr>
          <a:xfrm>
            <a:off x="3355231" y="4984326"/>
            <a:ext cx="3336562" cy="5057209"/>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Picture 2">
            <a:extLst>
              <a:ext uri="{FF2B5EF4-FFF2-40B4-BE49-F238E27FC236}">
                <a16:creationId xmlns:a16="http://schemas.microsoft.com/office/drawing/2014/main" id="{65B5F227-1587-11FD-ED82-4944208D499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68971" y="5180943"/>
            <a:ext cx="2914137" cy="4572563"/>
          </a:xfrm>
          <a:prstGeom prst="rect">
            <a:avLst/>
          </a:prstGeom>
        </p:spPr>
      </p:pic>
      <p:pic>
        <p:nvPicPr>
          <p:cNvPr id="4" name="Picture 3">
            <a:extLst>
              <a:ext uri="{FF2B5EF4-FFF2-40B4-BE49-F238E27FC236}">
                <a16:creationId xmlns:a16="http://schemas.microsoft.com/office/drawing/2014/main" id="{B9C7996B-AAB2-33DE-F155-2C5F5C8DC35E}"/>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499323" y="5180942"/>
            <a:ext cx="3141079" cy="4380499"/>
          </a:xfrm>
          <a:prstGeom prst="rect">
            <a:avLst/>
          </a:prstGeom>
        </p:spPr>
      </p:pic>
    </p:spTree>
    <p:extLst>
      <p:ext uri="{BB962C8B-B14F-4D97-AF65-F5344CB8AC3E}">
        <p14:creationId xmlns:p14="http://schemas.microsoft.com/office/powerpoint/2010/main" val="512274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33AEC20-7528-B7DA-1A5F-540110A63E45}"/>
              </a:ext>
              <a:ext uri="{C183D7F6-B498-43B3-948B-1728B52AA6E4}">
                <adec:decorative xmlns:adec="http://schemas.microsoft.com/office/drawing/2017/decorative" val="1"/>
              </a:ext>
            </a:extLst>
          </p:cNvPr>
          <p:cNvSpPr/>
          <p:nvPr/>
        </p:nvSpPr>
        <p:spPr>
          <a:xfrm>
            <a:off x="1664430" y="0"/>
            <a:ext cx="5193570" cy="641485"/>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25" lvl="2">
              <a:spcBef>
                <a:spcPts val="1200"/>
              </a:spcBef>
            </a:pPr>
            <a:endParaRPr lang="sv-SE" sz="1800" dirty="0">
              <a:solidFill>
                <a:schemeClr val="tx1"/>
              </a:solidFill>
            </a:endParaRPr>
          </a:p>
        </p:txBody>
      </p:sp>
      <p:sp>
        <p:nvSpPr>
          <p:cNvPr id="4" name="textruta 13">
            <a:extLst>
              <a:ext uri="{FF2B5EF4-FFF2-40B4-BE49-F238E27FC236}">
                <a16:creationId xmlns:a16="http://schemas.microsoft.com/office/drawing/2014/main" id="{7E30D5DB-310D-2551-AD94-808177FF1A22}"/>
              </a:ext>
              <a:ext uri="{C183D7F6-B498-43B3-948B-1728B52AA6E4}">
                <adec:decorative xmlns:adec="http://schemas.microsoft.com/office/drawing/2017/decorative" val="0"/>
              </a:ext>
            </a:extLst>
          </p:cNvPr>
          <p:cNvSpPr txBox="1"/>
          <p:nvPr/>
        </p:nvSpPr>
        <p:spPr>
          <a:xfrm>
            <a:off x="1192386" y="140467"/>
            <a:ext cx="6272144" cy="369332"/>
          </a:xfrm>
          <a:prstGeom prst="rect">
            <a:avLst/>
          </a:prstGeom>
          <a:noFill/>
        </p:spPr>
        <p:txBody>
          <a:bodyPr wrap="square" rtlCol="0">
            <a:spAutoFit/>
          </a:bodyPr>
          <a:lstStyle/>
          <a:p>
            <a:pPr marL="457125" lvl="2">
              <a:spcBef>
                <a:spcPts val="1200"/>
              </a:spcBef>
            </a:pPr>
            <a:r>
              <a:rPr lang="sv-SE" sz="1800" dirty="0">
                <a:solidFill>
                  <a:schemeClr val="tx1"/>
                </a:solidFill>
              </a:rPr>
              <a:t>Del 5. Exempel på linjära och cirkulära vårdförlopp</a:t>
            </a:r>
          </a:p>
        </p:txBody>
      </p:sp>
      <p:sp>
        <p:nvSpPr>
          <p:cNvPr id="2" name="Rubrik 1">
            <a:extLst>
              <a:ext uri="{FF2B5EF4-FFF2-40B4-BE49-F238E27FC236}">
                <a16:creationId xmlns:a16="http://schemas.microsoft.com/office/drawing/2014/main" id="{87000440-969E-40B3-86E5-98173F77F41B}"/>
              </a:ext>
              <a:ext uri="{C183D7F6-B498-43B3-948B-1728B52AA6E4}">
                <adec:decorative xmlns:adec="http://schemas.microsoft.com/office/drawing/2017/decorative" val="0"/>
              </a:ext>
            </a:extLst>
          </p:cNvPr>
          <p:cNvSpPr>
            <a:spLocks noGrp="1"/>
          </p:cNvSpPr>
          <p:nvPr>
            <p:ph type="title"/>
          </p:nvPr>
        </p:nvSpPr>
        <p:spPr/>
        <p:txBody>
          <a:bodyPr/>
          <a:lstStyle/>
          <a:p>
            <a:r>
              <a:rPr lang="sv-SE" dirty="0"/>
              <a:t>Exempel och ytterligare information</a:t>
            </a:r>
          </a:p>
        </p:txBody>
      </p:sp>
      <p:sp>
        <p:nvSpPr>
          <p:cNvPr id="7" name="TextBox 6">
            <a:extLst>
              <a:ext uri="{FF2B5EF4-FFF2-40B4-BE49-F238E27FC236}">
                <a16:creationId xmlns:a16="http://schemas.microsoft.com/office/drawing/2014/main" id="{D08B48C8-E3CB-4072-9D58-60B373FCE23C}"/>
              </a:ext>
              <a:ext uri="{C183D7F6-B498-43B3-948B-1728B52AA6E4}">
                <adec:decorative xmlns:adec="http://schemas.microsoft.com/office/drawing/2017/decorative" val="0"/>
              </a:ext>
            </a:extLst>
          </p:cNvPr>
          <p:cNvSpPr txBox="1"/>
          <p:nvPr/>
        </p:nvSpPr>
        <p:spPr>
          <a:xfrm>
            <a:off x="314994" y="2769534"/>
            <a:ext cx="6228011" cy="1754326"/>
          </a:xfrm>
          <a:prstGeom prst="rect">
            <a:avLst/>
          </a:prstGeom>
          <a:noFill/>
          <a:ln>
            <a:solidFill>
              <a:schemeClr val="bg1">
                <a:lumMod val="50000"/>
              </a:schemeClr>
            </a:solidFill>
          </a:ln>
        </p:spPr>
        <p:txBody>
          <a:bodyPr wrap="square" rtlCol="0">
            <a:spAutoFit/>
          </a:bodyPr>
          <a:lstStyle/>
          <a:p>
            <a:r>
              <a:rPr lang="sv-SE" sz="1200" i="1" dirty="0"/>
              <a:t>På följande sidor finns exempel på två generiska och flera publicerade flödesscheman av olika typer. Utformningen av flödesscheman utvecklas hela tiden, genom att nya typer av processer behöver illustreras eller genom användarsynpunkter på publicerade flödesscheman. Därför kan det finnas detaljer i exemplen nedan som inte överensstämmer med instruktionerna i detta dokument. </a:t>
            </a:r>
          </a:p>
          <a:p>
            <a:endParaRPr lang="sv-SE" sz="1200" i="1" dirty="0"/>
          </a:p>
          <a:p>
            <a:r>
              <a:rPr lang="sv-SE" sz="1200" i="1" dirty="0"/>
              <a:t>Utöver dessa exempel publiceras kontinuerligt nya vårdförlopp med tillhörande flödesscheman. Dessa vårdförlopp återfinns på </a:t>
            </a:r>
            <a:r>
              <a:rPr lang="sv-SE" sz="1200" i="1" dirty="0">
                <a:hlinkClick r:id="rId2"/>
              </a:rPr>
              <a:t>Nationellt kliniskt kunskapsstöd (NKK)</a:t>
            </a:r>
            <a:r>
              <a:rPr lang="sv-SE" sz="1200" i="1" dirty="0"/>
              <a:t>. För att få tillgång till dessa flödesscheman i Power-</a:t>
            </a:r>
            <a:r>
              <a:rPr lang="sv-SE" sz="1200" i="1" dirty="0" err="1"/>
              <a:t>point</a:t>
            </a:r>
            <a:r>
              <a:rPr lang="sv-SE" sz="1200" i="1" dirty="0"/>
              <a:t> format, vänligen kontakta Nationella redaktionen. </a:t>
            </a:r>
          </a:p>
        </p:txBody>
      </p:sp>
    </p:spTree>
    <p:extLst>
      <p:ext uri="{BB962C8B-B14F-4D97-AF65-F5344CB8AC3E}">
        <p14:creationId xmlns:p14="http://schemas.microsoft.com/office/powerpoint/2010/main" val="3973178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0E9F5A7-E4BF-4CD2-9E24-03F7B0BE6316}"/>
              </a:ext>
              <a:ext uri="{C183D7F6-B498-43B3-948B-1728B52AA6E4}">
                <adec:decorative xmlns:adec="http://schemas.microsoft.com/office/drawing/2017/decorative" val="0"/>
              </a:ext>
            </a:extLst>
          </p:cNvPr>
          <p:cNvSpPr>
            <a:spLocks noGrp="1"/>
          </p:cNvSpPr>
          <p:nvPr>
            <p:ph type="title"/>
          </p:nvPr>
        </p:nvSpPr>
        <p:spPr/>
        <p:txBody>
          <a:bodyPr/>
          <a:lstStyle/>
          <a:p>
            <a:r>
              <a:rPr lang="sv-SE" dirty="0"/>
              <a:t>Exempel på linjärt flödesschema utan tidsangivelser – generiskt exempel </a:t>
            </a:r>
          </a:p>
        </p:txBody>
      </p:sp>
      <p:sp>
        <p:nvSpPr>
          <p:cNvPr id="7" name="Rectangle 49">
            <a:extLst>
              <a:ext uri="{FF2B5EF4-FFF2-40B4-BE49-F238E27FC236}">
                <a16:creationId xmlns:a16="http://schemas.microsoft.com/office/drawing/2014/main" id="{2CC3FA29-9C5E-4C8A-BD89-8C066B267DE4}"/>
              </a:ext>
              <a:ext uri="{C183D7F6-B498-43B3-948B-1728B52AA6E4}">
                <adec:decorative xmlns:adec="http://schemas.microsoft.com/office/drawing/2017/decorative" val="1"/>
              </a:ext>
            </a:extLst>
          </p:cNvPr>
          <p:cNvSpPr/>
          <p:nvPr/>
        </p:nvSpPr>
        <p:spPr>
          <a:xfrm>
            <a:off x="4228423" y="8284244"/>
            <a:ext cx="1716253" cy="3241788"/>
          </a:xfrm>
          <a:prstGeom prst="rect">
            <a:avLst/>
          </a:prstGeom>
          <a:solidFill>
            <a:schemeClr val="bg2"/>
          </a:solidFill>
          <a:ln w="6350">
            <a:solidFill>
              <a:schemeClr val="bg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solidFill>
                <a:schemeClr val="bg2">
                  <a:lumMod val="10000"/>
                </a:schemeClr>
              </a:solidFill>
            </a:endParaRPr>
          </a:p>
        </p:txBody>
      </p:sp>
      <p:sp>
        <p:nvSpPr>
          <p:cNvPr id="8" name="Rectangle 49">
            <a:extLst>
              <a:ext uri="{FF2B5EF4-FFF2-40B4-BE49-F238E27FC236}">
                <a16:creationId xmlns:a16="http://schemas.microsoft.com/office/drawing/2014/main" id="{7FAA3F5A-0BA2-4B95-A139-3A3A962B26B6}"/>
              </a:ext>
              <a:ext uri="{C183D7F6-B498-43B3-948B-1728B52AA6E4}">
                <adec:decorative xmlns:adec="http://schemas.microsoft.com/office/drawing/2017/decorative" val="1"/>
              </a:ext>
            </a:extLst>
          </p:cNvPr>
          <p:cNvSpPr/>
          <p:nvPr/>
        </p:nvSpPr>
        <p:spPr>
          <a:xfrm>
            <a:off x="1451987" y="4798747"/>
            <a:ext cx="1912476" cy="4473988"/>
          </a:xfrm>
          <a:prstGeom prst="rect">
            <a:avLst/>
          </a:prstGeom>
          <a:solidFill>
            <a:schemeClr val="bg2"/>
          </a:solidFill>
          <a:ln w="6350">
            <a:solidFill>
              <a:schemeClr val="bg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solidFill>
                <a:schemeClr val="bg2">
                  <a:lumMod val="10000"/>
                </a:schemeClr>
              </a:solidFill>
            </a:endParaRPr>
          </a:p>
        </p:txBody>
      </p:sp>
      <p:sp>
        <p:nvSpPr>
          <p:cNvPr id="9" name="Rectangle 99">
            <a:extLst>
              <a:ext uri="{FF2B5EF4-FFF2-40B4-BE49-F238E27FC236}">
                <a16:creationId xmlns:a16="http://schemas.microsoft.com/office/drawing/2014/main" id="{A72D797E-C330-4BFA-B0E8-35ED8C78BE0B}"/>
              </a:ext>
              <a:ext uri="{C183D7F6-B498-43B3-948B-1728B52AA6E4}">
                <adec:decorative xmlns:adec="http://schemas.microsoft.com/office/drawing/2017/decorative" val="1"/>
              </a:ext>
            </a:extLst>
          </p:cNvPr>
          <p:cNvSpPr/>
          <p:nvPr/>
        </p:nvSpPr>
        <p:spPr>
          <a:xfrm flipH="1">
            <a:off x="1670555" y="3450118"/>
            <a:ext cx="1485162" cy="45720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ctr"/>
          <a:lstStyle/>
          <a:p>
            <a:pPr algn="ctr"/>
            <a:r>
              <a:rPr lang="sv-SE" sz="1000" b="1" dirty="0">
                <a:solidFill>
                  <a:schemeClr val="bg2">
                    <a:lumMod val="10000"/>
                  </a:schemeClr>
                </a:solidFill>
              </a:rPr>
              <a:t>(A) Klinisk utredning</a:t>
            </a:r>
          </a:p>
        </p:txBody>
      </p:sp>
      <p:sp>
        <p:nvSpPr>
          <p:cNvPr id="10" name="Flowchart: Decision 100">
            <a:extLst>
              <a:ext uri="{FF2B5EF4-FFF2-40B4-BE49-F238E27FC236}">
                <a16:creationId xmlns:a16="http://schemas.microsoft.com/office/drawing/2014/main" id="{8DAD7DA9-B6D8-4048-BF50-D7B85E546E25}"/>
              </a:ext>
              <a:ext uri="{C183D7F6-B498-43B3-948B-1728B52AA6E4}">
                <adec:decorative xmlns:adec="http://schemas.microsoft.com/office/drawing/2017/decorative" val="1"/>
              </a:ext>
            </a:extLst>
          </p:cNvPr>
          <p:cNvSpPr/>
          <p:nvPr/>
        </p:nvSpPr>
        <p:spPr>
          <a:xfrm flipH="1">
            <a:off x="1670555" y="4069554"/>
            <a:ext cx="1485162" cy="610253"/>
          </a:xfrm>
          <a:prstGeom prst="flowChartDecision">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800" b="1" dirty="0">
                <a:solidFill>
                  <a:schemeClr val="bg2">
                    <a:lumMod val="10000"/>
                  </a:schemeClr>
                </a:solidFill>
              </a:rPr>
              <a:t>(B) Klinisk diagnos [diagnos]</a:t>
            </a:r>
          </a:p>
        </p:txBody>
      </p:sp>
      <p:sp>
        <p:nvSpPr>
          <p:cNvPr id="11" name="Flowchart: Decision 101">
            <a:extLst>
              <a:ext uri="{FF2B5EF4-FFF2-40B4-BE49-F238E27FC236}">
                <a16:creationId xmlns:a16="http://schemas.microsoft.com/office/drawing/2014/main" id="{4BB45069-D063-4447-86D7-0687BA78C2CF}"/>
              </a:ext>
              <a:ext uri="{C183D7F6-B498-43B3-948B-1728B52AA6E4}">
                <adec:decorative xmlns:adec="http://schemas.microsoft.com/office/drawing/2017/decorative" val="1"/>
              </a:ext>
            </a:extLst>
          </p:cNvPr>
          <p:cNvSpPr/>
          <p:nvPr/>
        </p:nvSpPr>
        <p:spPr>
          <a:xfrm flipH="1">
            <a:off x="1670555" y="8427301"/>
            <a:ext cx="1485162" cy="641374"/>
          </a:xfrm>
          <a:prstGeom prst="flowChartDecision">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800" b="1" dirty="0">
                <a:solidFill>
                  <a:schemeClr val="bg2">
                    <a:lumMod val="10000"/>
                  </a:schemeClr>
                </a:solidFill>
              </a:rPr>
              <a:t>(H) Acceptabel funktions- och smärtsituation?</a:t>
            </a:r>
          </a:p>
        </p:txBody>
      </p:sp>
      <p:sp>
        <p:nvSpPr>
          <p:cNvPr id="12" name="Flowchart: Terminator 102">
            <a:extLst>
              <a:ext uri="{FF2B5EF4-FFF2-40B4-BE49-F238E27FC236}">
                <a16:creationId xmlns:a16="http://schemas.microsoft.com/office/drawing/2014/main" id="{0C16ED8E-1299-49C4-98F8-0336B94CC096}"/>
              </a:ext>
              <a:ext uri="{C183D7F6-B498-43B3-948B-1728B52AA6E4}">
                <adec:decorative xmlns:adec="http://schemas.microsoft.com/office/drawing/2017/decorative" val="1"/>
              </a:ext>
            </a:extLst>
          </p:cNvPr>
          <p:cNvSpPr/>
          <p:nvPr/>
        </p:nvSpPr>
        <p:spPr>
          <a:xfrm flipH="1">
            <a:off x="792646" y="2752072"/>
            <a:ext cx="1485162" cy="457200"/>
          </a:xfrm>
          <a:prstGeom prst="flowChartTerminator">
            <a:avLst/>
          </a:prstGeom>
          <a:solidFill>
            <a:schemeClr val="bg1"/>
          </a:solidFill>
          <a:ln w="1270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1000" b="1" dirty="0">
                <a:solidFill>
                  <a:srgbClr val="44546A"/>
                </a:solidFill>
              </a:rPr>
              <a:t>Ingång: </a:t>
            </a:r>
            <a:r>
              <a:rPr lang="sv-SE" sz="1000" dirty="0">
                <a:solidFill>
                  <a:srgbClr val="44546A"/>
                </a:solidFill>
              </a:rPr>
              <a:t>Misstanke om [diagnos] </a:t>
            </a:r>
          </a:p>
        </p:txBody>
      </p:sp>
      <p:cxnSp>
        <p:nvCxnSpPr>
          <p:cNvPr id="13" name="Straight Arrow Connector 103">
            <a:extLst>
              <a:ext uri="{FF2B5EF4-FFF2-40B4-BE49-F238E27FC236}">
                <a16:creationId xmlns:a16="http://schemas.microsoft.com/office/drawing/2014/main" id="{16033B09-5A31-487E-827C-E8BE5C36BF69}"/>
              </a:ext>
              <a:ext uri="{C183D7F6-B498-43B3-948B-1728B52AA6E4}">
                <adec:decorative xmlns:adec="http://schemas.microsoft.com/office/drawing/2017/decorative" val="1"/>
              </a:ext>
            </a:extLst>
          </p:cNvPr>
          <p:cNvCxnSpPr>
            <a:cxnSpLocks/>
            <a:stCxn id="10" idx="2"/>
            <a:endCxn id="17" idx="0"/>
          </p:cNvCxnSpPr>
          <p:nvPr/>
        </p:nvCxnSpPr>
        <p:spPr>
          <a:xfrm flipH="1">
            <a:off x="2410032" y="4679807"/>
            <a:ext cx="3104" cy="347538"/>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04">
            <a:extLst>
              <a:ext uri="{FF2B5EF4-FFF2-40B4-BE49-F238E27FC236}">
                <a16:creationId xmlns:a16="http://schemas.microsoft.com/office/drawing/2014/main" id="{59BAD586-FCE2-4196-9A0E-78844234A613}"/>
              </a:ext>
              <a:ext uri="{C183D7F6-B498-43B3-948B-1728B52AA6E4}">
                <adec:decorative xmlns:adec="http://schemas.microsoft.com/office/drawing/2017/decorative" val="1"/>
              </a:ext>
            </a:extLst>
          </p:cNvPr>
          <p:cNvCxnSpPr>
            <a:cxnSpLocks/>
            <a:stCxn id="40" idx="2"/>
            <a:endCxn id="32" idx="0"/>
          </p:cNvCxnSpPr>
          <p:nvPr/>
        </p:nvCxnSpPr>
        <p:spPr>
          <a:xfrm flipH="1">
            <a:off x="2410029" y="7527757"/>
            <a:ext cx="2514" cy="223873"/>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05">
            <a:extLst>
              <a:ext uri="{FF2B5EF4-FFF2-40B4-BE49-F238E27FC236}">
                <a16:creationId xmlns:a16="http://schemas.microsoft.com/office/drawing/2014/main" id="{B8570027-8238-4F21-8C05-CB43500AF9B4}"/>
              </a:ext>
              <a:ext uri="{C183D7F6-B498-43B3-948B-1728B52AA6E4}">
                <adec:decorative xmlns:adec="http://schemas.microsoft.com/office/drawing/2017/decorative" val="1"/>
              </a:ext>
            </a:extLst>
          </p:cNvPr>
          <p:cNvCxnSpPr>
            <a:cxnSpLocks/>
          </p:cNvCxnSpPr>
          <p:nvPr/>
        </p:nvCxnSpPr>
        <p:spPr>
          <a:xfrm>
            <a:off x="2413136" y="5549777"/>
            <a:ext cx="0" cy="149802"/>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06">
            <a:extLst>
              <a:ext uri="{FF2B5EF4-FFF2-40B4-BE49-F238E27FC236}">
                <a16:creationId xmlns:a16="http://schemas.microsoft.com/office/drawing/2014/main" id="{81FDB9F2-65FE-4B45-AA6B-AB75DD6019CC}"/>
              </a:ext>
              <a:ext uri="{C183D7F6-B498-43B3-948B-1728B52AA6E4}">
                <adec:decorative xmlns:adec="http://schemas.microsoft.com/office/drawing/2017/decorative" val="1"/>
              </a:ext>
            </a:extLst>
          </p:cNvPr>
          <p:cNvCxnSpPr>
            <a:cxnSpLocks/>
            <a:stCxn id="9" idx="2"/>
            <a:endCxn id="10" idx="0"/>
          </p:cNvCxnSpPr>
          <p:nvPr/>
        </p:nvCxnSpPr>
        <p:spPr>
          <a:xfrm>
            <a:off x="2413136" y="3907318"/>
            <a:ext cx="0" cy="162236"/>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17" name="Oval 76">
            <a:extLst>
              <a:ext uri="{FF2B5EF4-FFF2-40B4-BE49-F238E27FC236}">
                <a16:creationId xmlns:a16="http://schemas.microsoft.com/office/drawing/2014/main" id="{D384907E-73D8-4A5F-A0A6-26E4A869D602}"/>
              </a:ext>
              <a:ext uri="{C183D7F6-B498-43B3-948B-1728B52AA6E4}">
                <adec:decorative xmlns:adec="http://schemas.microsoft.com/office/drawing/2017/decorative" val="1"/>
              </a:ext>
            </a:extLst>
          </p:cNvPr>
          <p:cNvSpPr/>
          <p:nvPr/>
        </p:nvSpPr>
        <p:spPr>
          <a:xfrm flipH="1">
            <a:off x="1667451" y="5027345"/>
            <a:ext cx="1485162" cy="45720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1000" b="1" dirty="0">
                <a:solidFill>
                  <a:schemeClr val="bg2">
                    <a:lumMod val="10000"/>
                  </a:schemeClr>
                </a:solidFill>
              </a:rPr>
              <a:t>(C) Information och dialog om diagnos och planerad behandling</a:t>
            </a:r>
          </a:p>
        </p:txBody>
      </p:sp>
      <p:cxnSp>
        <p:nvCxnSpPr>
          <p:cNvPr id="18" name="Straight Arrow Connector 131">
            <a:extLst>
              <a:ext uri="{FF2B5EF4-FFF2-40B4-BE49-F238E27FC236}">
                <a16:creationId xmlns:a16="http://schemas.microsoft.com/office/drawing/2014/main" id="{1B5E5036-52F9-4708-8721-CD80574B327F}"/>
              </a:ext>
              <a:ext uri="{C183D7F6-B498-43B3-948B-1728B52AA6E4}">
                <adec:decorative xmlns:adec="http://schemas.microsoft.com/office/drawing/2017/decorative" val="1"/>
              </a:ext>
            </a:extLst>
          </p:cNvPr>
          <p:cNvCxnSpPr>
            <a:cxnSpLocks/>
            <a:stCxn id="11" idx="2"/>
          </p:cNvCxnSpPr>
          <p:nvPr/>
        </p:nvCxnSpPr>
        <p:spPr>
          <a:xfrm>
            <a:off x="2413136" y="9068675"/>
            <a:ext cx="0" cy="1193852"/>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19" name="Flowchart: Terminator 109">
            <a:extLst>
              <a:ext uri="{FF2B5EF4-FFF2-40B4-BE49-F238E27FC236}">
                <a16:creationId xmlns:a16="http://schemas.microsoft.com/office/drawing/2014/main" id="{71331AF7-B586-4874-B20B-4EB27CA7AB3A}"/>
              </a:ext>
              <a:ext uri="{C183D7F6-B498-43B3-948B-1728B52AA6E4}">
                <adec:decorative xmlns:adec="http://schemas.microsoft.com/office/drawing/2017/decorative" val="1"/>
              </a:ext>
            </a:extLst>
          </p:cNvPr>
          <p:cNvSpPr/>
          <p:nvPr/>
        </p:nvSpPr>
        <p:spPr>
          <a:xfrm flipH="1">
            <a:off x="1650459" y="10764264"/>
            <a:ext cx="1485162" cy="457200"/>
          </a:xfrm>
          <a:prstGeom prst="flowChartTerminator">
            <a:avLst/>
          </a:prstGeom>
          <a:solidFill>
            <a:schemeClr val="bg1"/>
          </a:solidFill>
          <a:ln w="12700">
            <a:solidFill>
              <a:srgbClr val="CF4646"/>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1000" b="1" dirty="0">
                <a:solidFill>
                  <a:srgbClr val="44546A"/>
                </a:solidFill>
              </a:rPr>
              <a:t>Utgång:</a:t>
            </a:r>
          </a:p>
          <a:p>
            <a:pPr algn="ctr"/>
            <a:r>
              <a:rPr lang="sv-SE" sz="1000" dirty="0">
                <a:solidFill>
                  <a:srgbClr val="44546A"/>
                </a:solidFill>
              </a:rPr>
              <a:t>Beskrivning av åtgärder i vårdförlopp avslutas</a:t>
            </a:r>
          </a:p>
        </p:txBody>
      </p:sp>
      <p:sp>
        <p:nvSpPr>
          <p:cNvPr id="20" name="Flowchart: Document 11">
            <a:extLst>
              <a:ext uri="{FF2B5EF4-FFF2-40B4-BE49-F238E27FC236}">
                <a16:creationId xmlns:a16="http://schemas.microsoft.com/office/drawing/2014/main" id="{AF6CF00E-01A7-469A-93BB-0643BFFA5D15}"/>
              </a:ext>
              <a:ext uri="{C183D7F6-B498-43B3-948B-1728B52AA6E4}">
                <adec:decorative xmlns:adec="http://schemas.microsoft.com/office/drawing/2017/decorative" val="1"/>
              </a:ext>
            </a:extLst>
          </p:cNvPr>
          <p:cNvSpPr>
            <a:spLocks noChangeAspect="1"/>
          </p:cNvSpPr>
          <p:nvPr/>
        </p:nvSpPr>
        <p:spPr>
          <a:xfrm>
            <a:off x="1667449" y="10075946"/>
            <a:ext cx="1446605" cy="457200"/>
          </a:xfrm>
          <a:prstGeom prst="rect">
            <a:avLst/>
          </a:prstGeom>
          <a:solidFill>
            <a:schemeClr val="bg1"/>
          </a:solidFill>
          <a:ln w="1270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000" b="1" dirty="0">
                <a:solidFill>
                  <a:schemeClr val="bg2">
                    <a:lumMod val="10000"/>
                  </a:schemeClr>
                </a:solidFill>
              </a:rPr>
              <a:t>(M) Revidering behandlingsplan – dokumentation</a:t>
            </a:r>
          </a:p>
        </p:txBody>
      </p:sp>
      <p:cxnSp>
        <p:nvCxnSpPr>
          <p:cNvPr id="21" name="Straight Arrow Connector 131">
            <a:extLst>
              <a:ext uri="{FF2B5EF4-FFF2-40B4-BE49-F238E27FC236}">
                <a16:creationId xmlns:a16="http://schemas.microsoft.com/office/drawing/2014/main" id="{34EFE4A1-3EF4-4AB3-A671-EF99B40516B2}"/>
              </a:ext>
              <a:ext uri="{C183D7F6-B498-43B3-948B-1728B52AA6E4}">
                <adec:decorative xmlns:adec="http://schemas.microsoft.com/office/drawing/2017/decorative" val="1"/>
              </a:ext>
            </a:extLst>
          </p:cNvPr>
          <p:cNvCxnSpPr>
            <a:cxnSpLocks/>
            <a:stCxn id="20" idx="2"/>
            <a:endCxn id="19" idx="0"/>
          </p:cNvCxnSpPr>
          <p:nvPr/>
        </p:nvCxnSpPr>
        <p:spPr>
          <a:xfrm>
            <a:off x="2390752" y="10533146"/>
            <a:ext cx="2288" cy="231118"/>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22" name="Flowchart: Terminator 288">
            <a:extLst>
              <a:ext uri="{FF2B5EF4-FFF2-40B4-BE49-F238E27FC236}">
                <a16:creationId xmlns:a16="http://schemas.microsoft.com/office/drawing/2014/main" id="{B403B42F-DDDC-4DA8-B613-1E125965E65E}"/>
              </a:ext>
              <a:ext uri="{C183D7F6-B498-43B3-948B-1728B52AA6E4}">
                <adec:decorative xmlns:adec="http://schemas.microsoft.com/office/drawing/2017/decorative" val="1"/>
              </a:ext>
            </a:extLst>
          </p:cNvPr>
          <p:cNvSpPr/>
          <p:nvPr/>
        </p:nvSpPr>
        <p:spPr>
          <a:xfrm flipH="1">
            <a:off x="2492859" y="2752893"/>
            <a:ext cx="1485162" cy="457200"/>
          </a:xfrm>
          <a:prstGeom prst="flowChartTerminator">
            <a:avLst/>
          </a:prstGeom>
          <a:solidFill>
            <a:schemeClr val="bg1"/>
          </a:solidFill>
          <a:ln w="1270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1000" b="1" dirty="0">
                <a:solidFill>
                  <a:srgbClr val="44546A"/>
                </a:solidFill>
              </a:rPr>
              <a:t>Ingång: </a:t>
            </a:r>
            <a:r>
              <a:rPr lang="sv-SE" sz="1000" dirty="0">
                <a:solidFill>
                  <a:srgbClr val="44546A"/>
                </a:solidFill>
              </a:rPr>
              <a:t>Försämring av tidigare känd [diagnos]</a:t>
            </a:r>
          </a:p>
        </p:txBody>
      </p:sp>
      <p:sp>
        <p:nvSpPr>
          <p:cNvPr id="23" name="TextBox 153">
            <a:extLst>
              <a:ext uri="{FF2B5EF4-FFF2-40B4-BE49-F238E27FC236}">
                <a16:creationId xmlns:a16="http://schemas.microsoft.com/office/drawing/2014/main" id="{1FA8373C-87BD-41E7-9803-07D299666EEF}"/>
              </a:ext>
              <a:ext uri="{C183D7F6-B498-43B3-948B-1728B52AA6E4}">
                <adec:decorative xmlns:adec="http://schemas.microsoft.com/office/drawing/2017/decorative" val="1"/>
              </a:ext>
            </a:extLst>
          </p:cNvPr>
          <p:cNvSpPr txBox="1"/>
          <p:nvPr/>
        </p:nvSpPr>
        <p:spPr>
          <a:xfrm flipH="1">
            <a:off x="2368292" y="4615167"/>
            <a:ext cx="362204" cy="246221"/>
          </a:xfrm>
          <a:prstGeom prst="rect">
            <a:avLst/>
          </a:prstGeom>
          <a:noFill/>
        </p:spPr>
        <p:txBody>
          <a:bodyPr wrap="square" rtlCol="0">
            <a:spAutoFit/>
          </a:bodyPr>
          <a:lstStyle/>
          <a:p>
            <a:r>
              <a:rPr lang="sv-SE" sz="1000" i="1" dirty="0">
                <a:solidFill>
                  <a:schemeClr val="bg2">
                    <a:lumMod val="10000"/>
                  </a:schemeClr>
                </a:solidFill>
              </a:rPr>
              <a:t>Ja</a:t>
            </a:r>
          </a:p>
        </p:txBody>
      </p:sp>
      <p:cxnSp>
        <p:nvCxnSpPr>
          <p:cNvPr id="24" name="Connector: Elbow 114">
            <a:extLst>
              <a:ext uri="{FF2B5EF4-FFF2-40B4-BE49-F238E27FC236}">
                <a16:creationId xmlns:a16="http://schemas.microsoft.com/office/drawing/2014/main" id="{5865FDAA-7B90-4064-AF15-99F2F8BEC824}"/>
              </a:ext>
              <a:ext uri="{C183D7F6-B498-43B3-948B-1728B52AA6E4}">
                <adec:decorative xmlns:adec="http://schemas.microsoft.com/office/drawing/2017/decorative" val="1"/>
              </a:ext>
            </a:extLst>
          </p:cNvPr>
          <p:cNvCxnSpPr>
            <a:cxnSpLocks/>
            <a:stCxn id="22" idx="2"/>
            <a:endCxn id="9" idx="0"/>
          </p:cNvCxnSpPr>
          <p:nvPr/>
        </p:nvCxnSpPr>
        <p:spPr>
          <a:xfrm rot="5400000">
            <a:off x="2704276" y="2918953"/>
            <a:ext cx="240025" cy="822304"/>
          </a:xfrm>
          <a:prstGeom prst="bentConnector3">
            <a:avLst>
              <a:gd name="adj1" fmla="val 50000"/>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115">
            <a:extLst>
              <a:ext uri="{FF2B5EF4-FFF2-40B4-BE49-F238E27FC236}">
                <a16:creationId xmlns:a16="http://schemas.microsoft.com/office/drawing/2014/main" id="{EBDCA039-52A7-4C86-8462-71F0FBC977E0}"/>
              </a:ext>
              <a:ext uri="{C183D7F6-B498-43B3-948B-1728B52AA6E4}">
                <adec:decorative xmlns:adec="http://schemas.microsoft.com/office/drawing/2017/decorative" val="1"/>
              </a:ext>
            </a:extLst>
          </p:cNvPr>
          <p:cNvCxnSpPr>
            <a:cxnSpLocks/>
            <a:endCxn id="39" idx="0"/>
          </p:cNvCxnSpPr>
          <p:nvPr/>
        </p:nvCxnSpPr>
        <p:spPr>
          <a:xfrm>
            <a:off x="2413136" y="6126553"/>
            <a:ext cx="593" cy="262935"/>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26" name="Flowchart: Decision 137">
            <a:extLst>
              <a:ext uri="{FF2B5EF4-FFF2-40B4-BE49-F238E27FC236}">
                <a16:creationId xmlns:a16="http://schemas.microsoft.com/office/drawing/2014/main" id="{5A6BB63B-D494-4552-B0C6-B280639F2C49}"/>
              </a:ext>
              <a:ext uri="{C183D7F6-B498-43B3-948B-1728B52AA6E4}">
                <adec:decorative xmlns:adec="http://schemas.microsoft.com/office/drawing/2017/decorative" val="1"/>
              </a:ext>
            </a:extLst>
          </p:cNvPr>
          <p:cNvSpPr/>
          <p:nvPr/>
        </p:nvSpPr>
        <p:spPr>
          <a:xfrm flipH="1">
            <a:off x="4354654" y="10747281"/>
            <a:ext cx="1485162" cy="494553"/>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9616 w 10000"/>
              <a:gd name="connsiteY3" fmla="*/ 5108 h 10000"/>
              <a:gd name="connsiteX4" fmla="*/ 5000 w 10000"/>
              <a:gd name="connsiteY4" fmla="*/ 10000 h 10000"/>
              <a:gd name="connsiteX5" fmla="*/ 0 w 10000"/>
              <a:gd name="connsiteY5" fmla="*/ 5000 h 10000"/>
              <a:gd name="connsiteX0" fmla="*/ 0 w 10000"/>
              <a:gd name="connsiteY0" fmla="*/ 5000 h 10000"/>
              <a:gd name="connsiteX1" fmla="*/ 5000 w 10000"/>
              <a:gd name="connsiteY1" fmla="*/ 0 h 10000"/>
              <a:gd name="connsiteX2" fmla="*/ 10000 w 10000"/>
              <a:gd name="connsiteY2" fmla="*/ 5000 h 10000"/>
              <a:gd name="connsiteX3" fmla="*/ 9616 w 10000"/>
              <a:gd name="connsiteY3" fmla="*/ 5108 h 10000"/>
              <a:gd name="connsiteX4" fmla="*/ 5000 w 10000"/>
              <a:gd name="connsiteY4" fmla="*/ 10000 h 10000"/>
              <a:gd name="connsiteX5" fmla="*/ 0 w 10000"/>
              <a:gd name="connsiteY5" fmla="*/ 5000 h 10000"/>
              <a:gd name="connsiteX0" fmla="*/ 0 w 10000"/>
              <a:gd name="connsiteY0" fmla="*/ 5000 h 10000"/>
              <a:gd name="connsiteX1" fmla="*/ 5000 w 10000"/>
              <a:gd name="connsiteY1" fmla="*/ 0 h 10000"/>
              <a:gd name="connsiteX2" fmla="*/ 10000 w 10000"/>
              <a:gd name="connsiteY2" fmla="*/ 5000 h 10000"/>
              <a:gd name="connsiteX3" fmla="*/ 9616 w 10000"/>
              <a:gd name="connsiteY3" fmla="*/ 5108 h 10000"/>
              <a:gd name="connsiteX4" fmla="*/ 5000 w 10000"/>
              <a:gd name="connsiteY4" fmla="*/ 10000 h 10000"/>
              <a:gd name="connsiteX5" fmla="*/ 0 w 10000"/>
              <a:gd name="connsiteY5" fmla="*/ 5000 h 10000"/>
              <a:gd name="connsiteX0" fmla="*/ 0 w 10000"/>
              <a:gd name="connsiteY0" fmla="*/ 5000 h 10000"/>
              <a:gd name="connsiteX1" fmla="*/ 5000 w 10000"/>
              <a:gd name="connsiteY1" fmla="*/ 0 h 10000"/>
              <a:gd name="connsiteX2" fmla="*/ 10000 w 10000"/>
              <a:gd name="connsiteY2" fmla="*/ 5000 h 10000"/>
              <a:gd name="connsiteX3" fmla="*/ 9616 w 10000"/>
              <a:gd name="connsiteY3" fmla="*/ 5108 h 10000"/>
              <a:gd name="connsiteX4" fmla="*/ 5000 w 10000"/>
              <a:gd name="connsiteY4" fmla="*/ 10000 h 10000"/>
              <a:gd name="connsiteX5" fmla="*/ 0 w 10000"/>
              <a:gd name="connsiteY5" fmla="*/ 5000 h 10000"/>
              <a:gd name="connsiteX0" fmla="*/ 0 w 10000"/>
              <a:gd name="connsiteY0" fmla="*/ 5000 h 10000"/>
              <a:gd name="connsiteX1" fmla="*/ 5000 w 10000"/>
              <a:gd name="connsiteY1" fmla="*/ 0 h 10000"/>
              <a:gd name="connsiteX2" fmla="*/ 10000 w 10000"/>
              <a:gd name="connsiteY2" fmla="*/ 5000 h 10000"/>
              <a:gd name="connsiteX3" fmla="*/ 9616 w 10000"/>
              <a:gd name="connsiteY3" fmla="*/ 5108 h 10000"/>
              <a:gd name="connsiteX4" fmla="*/ 5000 w 10000"/>
              <a:gd name="connsiteY4" fmla="*/ 10000 h 10000"/>
              <a:gd name="connsiteX5" fmla="*/ 0 w 10000"/>
              <a:gd name="connsiteY5"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5000"/>
                </a:moveTo>
                <a:lnTo>
                  <a:pt x="5000" y="0"/>
                </a:lnTo>
                <a:lnTo>
                  <a:pt x="10000" y="5000"/>
                </a:lnTo>
                <a:lnTo>
                  <a:pt x="5000" y="10000"/>
                </a:lnTo>
                <a:lnTo>
                  <a:pt x="0" y="5000"/>
                </a:lnTo>
                <a:close/>
              </a:path>
            </a:pathLst>
          </a:cu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800" b="1" dirty="0">
                <a:solidFill>
                  <a:schemeClr val="bg2">
                    <a:lumMod val="10000"/>
                  </a:schemeClr>
                </a:solidFill>
              </a:rPr>
              <a:t>(L) Aktuell för specialist- </a:t>
            </a:r>
          </a:p>
          <a:p>
            <a:pPr algn="ctr"/>
            <a:r>
              <a:rPr lang="sv-SE" sz="800" b="1" dirty="0">
                <a:solidFill>
                  <a:schemeClr val="bg2">
                    <a:lumMod val="10000"/>
                  </a:schemeClr>
                </a:solidFill>
              </a:rPr>
              <a:t>bedömning?</a:t>
            </a:r>
          </a:p>
        </p:txBody>
      </p:sp>
      <p:sp>
        <p:nvSpPr>
          <p:cNvPr id="27" name="textruta 345">
            <a:extLst>
              <a:ext uri="{FF2B5EF4-FFF2-40B4-BE49-F238E27FC236}">
                <a16:creationId xmlns:a16="http://schemas.microsoft.com/office/drawing/2014/main" id="{1AF93FFA-E2A8-488C-996D-E7196080B10F}"/>
              </a:ext>
              <a:ext uri="{C183D7F6-B498-43B3-948B-1728B52AA6E4}">
                <adec:decorative xmlns:adec="http://schemas.microsoft.com/office/drawing/2017/decorative" val="1"/>
              </a:ext>
            </a:extLst>
          </p:cNvPr>
          <p:cNvSpPr txBox="1"/>
          <p:nvPr/>
        </p:nvSpPr>
        <p:spPr>
          <a:xfrm flipH="1">
            <a:off x="4222927" y="8269895"/>
            <a:ext cx="2164479" cy="246221"/>
          </a:xfrm>
          <a:prstGeom prst="rect">
            <a:avLst/>
          </a:prstGeom>
          <a:noFill/>
        </p:spPr>
        <p:txBody>
          <a:bodyPr wrap="square" rtlCol="0">
            <a:spAutoFit/>
          </a:bodyPr>
          <a:lstStyle/>
          <a:p>
            <a:r>
              <a:rPr lang="sv-SE" sz="1000" i="1" dirty="0">
                <a:solidFill>
                  <a:schemeClr val="bg2">
                    <a:lumMod val="10000"/>
                  </a:schemeClr>
                </a:solidFill>
              </a:rPr>
              <a:t>Ny utredning</a:t>
            </a:r>
          </a:p>
        </p:txBody>
      </p:sp>
      <p:cxnSp>
        <p:nvCxnSpPr>
          <p:cNvPr id="28" name="Rak koppling 341">
            <a:extLst>
              <a:ext uri="{FF2B5EF4-FFF2-40B4-BE49-F238E27FC236}">
                <a16:creationId xmlns:a16="http://schemas.microsoft.com/office/drawing/2014/main" id="{2C0862BB-7035-44D5-9F26-6ABD27A7CA19}"/>
              </a:ext>
              <a:ext uri="{C183D7F6-B498-43B3-948B-1728B52AA6E4}">
                <adec:decorative xmlns:adec="http://schemas.microsoft.com/office/drawing/2017/decorative" val="1"/>
              </a:ext>
            </a:extLst>
          </p:cNvPr>
          <p:cNvCxnSpPr>
            <a:cxnSpLocks/>
            <a:stCxn id="10" idx="3"/>
            <a:endCxn id="19" idx="3"/>
          </p:cNvCxnSpPr>
          <p:nvPr/>
        </p:nvCxnSpPr>
        <p:spPr>
          <a:xfrm rot="10800000" flipV="1">
            <a:off x="1650459" y="4374680"/>
            <a:ext cx="20096" cy="6618183"/>
          </a:xfrm>
          <a:prstGeom prst="bentConnector3">
            <a:avLst>
              <a:gd name="adj1" fmla="val 4262649"/>
            </a:avLst>
          </a:prstGeom>
          <a:ln>
            <a:solidFill>
              <a:srgbClr val="CF4646"/>
            </a:solidFill>
            <a:tailEnd type="triangle"/>
          </a:ln>
        </p:spPr>
        <p:style>
          <a:lnRef idx="1">
            <a:schemeClr val="accent1"/>
          </a:lnRef>
          <a:fillRef idx="0">
            <a:schemeClr val="accent1"/>
          </a:fillRef>
          <a:effectRef idx="0">
            <a:schemeClr val="accent1"/>
          </a:effectRef>
          <a:fontRef idx="minor">
            <a:schemeClr val="tx1"/>
          </a:fontRef>
        </p:style>
      </p:cxnSp>
      <p:sp>
        <p:nvSpPr>
          <p:cNvPr id="29" name="TextBox 190">
            <a:extLst>
              <a:ext uri="{FF2B5EF4-FFF2-40B4-BE49-F238E27FC236}">
                <a16:creationId xmlns:a16="http://schemas.microsoft.com/office/drawing/2014/main" id="{A0F242E2-C9A2-4243-AE20-26A8008E22F5}"/>
              </a:ext>
              <a:ext uri="{C183D7F6-B498-43B3-948B-1728B52AA6E4}">
                <adec:decorative xmlns:adec="http://schemas.microsoft.com/office/drawing/2017/decorative" val="1"/>
              </a:ext>
            </a:extLst>
          </p:cNvPr>
          <p:cNvSpPr txBox="1"/>
          <p:nvPr/>
        </p:nvSpPr>
        <p:spPr>
          <a:xfrm flipH="1">
            <a:off x="1451987" y="4145091"/>
            <a:ext cx="647025" cy="246221"/>
          </a:xfrm>
          <a:prstGeom prst="rect">
            <a:avLst/>
          </a:prstGeom>
          <a:noFill/>
        </p:spPr>
        <p:txBody>
          <a:bodyPr wrap="square" rtlCol="0">
            <a:spAutoFit/>
          </a:bodyPr>
          <a:lstStyle/>
          <a:p>
            <a:r>
              <a:rPr lang="sv-SE" sz="1000" i="1" dirty="0">
                <a:solidFill>
                  <a:schemeClr val="bg2">
                    <a:lumMod val="10000"/>
                  </a:schemeClr>
                </a:solidFill>
              </a:rPr>
              <a:t>Nej</a:t>
            </a:r>
          </a:p>
        </p:txBody>
      </p:sp>
      <p:cxnSp>
        <p:nvCxnSpPr>
          <p:cNvPr id="30" name="Straight Arrow Connector 225">
            <a:extLst>
              <a:ext uri="{FF2B5EF4-FFF2-40B4-BE49-F238E27FC236}">
                <a16:creationId xmlns:a16="http://schemas.microsoft.com/office/drawing/2014/main" id="{A5308176-939B-495E-ACBA-0D81056FADDF}"/>
              </a:ext>
              <a:ext uri="{C183D7F6-B498-43B3-948B-1728B52AA6E4}">
                <adec:decorative xmlns:adec="http://schemas.microsoft.com/office/drawing/2017/decorative" val="1"/>
              </a:ext>
            </a:extLst>
          </p:cNvPr>
          <p:cNvCxnSpPr>
            <a:cxnSpLocks/>
            <a:stCxn id="39" idx="2"/>
            <a:endCxn id="40" idx="0"/>
          </p:cNvCxnSpPr>
          <p:nvPr/>
        </p:nvCxnSpPr>
        <p:spPr>
          <a:xfrm>
            <a:off x="2412543" y="6846686"/>
            <a:ext cx="1186" cy="223873"/>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31" name="Oval 76">
            <a:extLst>
              <a:ext uri="{FF2B5EF4-FFF2-40B4-BE49-F238E27FC236}">
                <a16:creationId xmlns:a16="http://schemas.microsoft.com/office/drawing/2014/main" id="{321834CE-0BE2-48A0-8BC6-F3D1E05ABC02}"/>
              </a:ext>
              <a:ext uri="{C183D7F6-B498-43B3-948B-1728B52AA6E4}">
                <adec:decorative xmlns:adec="http://schemas.microsoft.com/office/drawing/2017/decorative" val="1"/>
              </a:ext>
            </a:extLst>
          </p:cNvPr>
          <p:cNvSpPr/>
          <p:nvPr/>
        </p:nvSpPr>
        <p:spPr>
          <a:xfrm flipH="1">
            <a:off x="4329738" y="10075946"/>
            <a:ext cx="1540810" cy="45720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248" rtl="0" eaLnBrk="1" fontAlgn="auto" latinLnBrk="0" hangingPunct="1">
              <a:lnSpc>
                <a:spcPct val="100000"/>
              </a:lnSpc>
              <a:spcBef>
                <a:spcPts val="0"/>
              </a:spcBef>
              <a:spcAft>
                <a:spcPts val="0"/>
              </a:spcAft>
              <a:buClrTx/>
              <a:buSzTx/>
              <a:buFontTx/>
              <a:buNone/>
              <a:tabLst/>
              <a:defRPr/>
            </a:pPr>
            <a:r>
              <a:rPr kumimoji="0" lang="sv-SE" sz="1000" b="1" i="0" u="none" strike="noStrike" kern="1200" cap="none" spc="0" normalizeH="0" baseline="0" noProof="0" dirty="0">
                <a:ln>
                  <a:noFill/>
                </a:ln>
                <a:solidFill>
                  <a:schemeClr val="bg2">
                    <a:lumMod val="10000"/>
                  </a:schemeClr>
                </a:solidFill>
                <a:effectLst/>
                <a:uLnTx/>
                <a:uFillTx/>
                <a:latin typeface="Calibri" panose="020F0502020204030204"/>
                <a:ea typeface="+mn-ea"/>
                <a:cs typeface="+mn-cs"/>
              </a:rPr>
              <a:t>(K) Information och dialog</a:t>
            </a:r>
          </a:p>
        </p:txBody>
      </p:sp>
      <p:sp>
        <p:nvSpPr>
          <p:cNvPr id="32" name="Oval 76">
            <a:extLst>
              <a:ext uri="{FF2B5EF4-FFF2-40B4-BE49-F238E27FC236}">
                <a16:creationId xmlns:a16="http://schemas.microsoft.com/office/drawing/2014/main" id="{0CB9E56B-CF63-4869-808B-54A1754692EF}"/>
              </a:ext>
              <a:ext uri="{C183D7F6-B498-43B3-948B-1728B52AA6E4}">
                <adec:decorative xmlns:adec="http://schemas.microsoft.com/office/drawing/2017/decorative" val="1"/>
              </a:ext>
            </a:extLst>
          </p:cNvPr>
          <p:cNvSpPr/>
          <p:nvPr/>
        </p:nvSpPr>
        <p:spPr>
          <a:xfrm flipH="1">
            <a:off x="1667448" y="7751630"/>
            <a:ext cx="1485162" cy="45720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248" rtl="0" eaLnBrk="1" fontAlgn="auto" latinLnBrk="0" hangingPunct="1">
              <a:lnSpc>
                <a:spcPct val="100000"/>
              </a:lnSpc>
              <a:spcBef>
                <a:spcPts val="0"/>
              </a:spcBef>
              <a:spcAft>
                <a:spcPts val="0"/>
              </a:spcAft>
              <a:buClrTx/>
              <a:buSzTx/>
              <a:buFontTx/>
              <a:buNone/>
              <a:tabLst/>
              <a:defRPr/>
            </a:pPr>
            <a:r>
              <a:rPr kumimoji="0" lang="sv-SE" sz="1000" b="1" i="0" u="none" strike="noStrike" kern="1200" cap="none" spc="0" normalizeH="0" baseline="0" noProof="0" dirty="0">
                <a:ln>
                  <a:noFill/>
                </a:ln>
                <a:solidFill>
                  <a:schemeClr val="bg2">
                    <a:lumMod val="10000"/>
                  </a:schemeClr>
                </a:solidFill>
                <a:effectLst/>
                <a:uLnTx/>
                <a:uFillTx/>
                <a:latin typeface="Calibri" panose="020F0502020204030204"/>
                <a:ea typeface="+mn-ea"/>
                <a:cs typeface="+mn-cs"/>
              </a:rPr>
              <a:t>(G) Information och dialog</a:t>
            </a:r>
          </a:p>
        </p:txBody>
      </p:sp>
      <p:sp>
        <p:nvSpPr>
          <p:cNvPr id="33" name="textruta 345">
            <a:extLst>
              <a:ext uri="{FF2B5EF4-FFF2-40B4-BE49-F238E27FC236}">
                <a16:creationId xmlns:a16="http://schemas.microsoft.com/office/drawing/2014/main" id="{644106BE-C2C8-4E5D-BE2A-DB6243E3D208}"/>
              </a:ext>
              <a:ext uri="{C183D7F6-B498-43B3-948B-1728B52AA6E4}">
                <adec:decorative xmlns:adec="http://schemas.microsoft.com/office/drawing/2017/decorative" val="1"/>
              </a:ext>
            </a:extLst>
          </p:cNvPr>
          <p:cNvSpPr txBox="1"/>
          <p:nvPr/>
        </p:nvSpPr>
        <p:spPr>
          <a:xfrm flipH="1">
            <a:off x="1425403" y="4766870"/>
            <a:ext cx="1188043" cy="246221"/>
          </a:xfrm>
          <a:prstGeom prst="rect">
            <a:avLst/>
          </a:prstGeom>
          <a:noFill/>
        </p:spPr>
        <p:txBody>
          <a:bodyPr wrap="square" rtlCol="0">
            <a:spAutoFit/>
          </a:bodyPr>
          <a:lstStyle/>
          <a:p>
            <a:pPr marL="0" marR="0" lvl="0" indent="0" algn="l" defTabSz="914248" rtl="0" eaLnBrk="1" fontAlgn="auto" latinLnBrk="0" hangingPunct="1">
              <a:lnSpc>
                <a:spcPct val="100000"/>
              </a:lnSpc>
              <a:spcBef>
                <a:spcPts val="0"/>
              </a:spcBef>
              <a:spcAft>
                <a:spcPts val="0"/>
              </a:spcAft>
              <a:buClrTx/>
              <a:buSzTx/>
              <a:buFontTx/>
              <a:buNone/>
              <a:tabLst/>
              <a:defRPr/>
            </a:pPr>
            <a:r>
              <a:rPr kumimoji="0" lang="sv-SE" sz="1000" i="1" u="none" strike="noStrike" kern="1200" cap="none" spc="0" normalizeH="0" baseline="0" noProof="0" dirty="0">
                <a:ln>
                  <a:noFill/>
                </a:ln>
                <a:solidFill>
                  <a:schemeClr val="bg2">
                    <a:lumMod val="10000"/>
                  </a:schemeClr>
                </a:solidFill>
                <a:effectLst/>
                <a:uLnTx/>
                <a:uFillTx/>
                <a:latin typeface="Calibri" panose="020F0502020204030204"/>
                <a:ea typeface="+mn-ea"/>
                <a:cs typeface="+mn-cs"/>
              </a:rPr>
              <a:t>Behandling</a:t>
            </a:r>
          </a:p>
        </p:txBody>
      </p:sp>
      <p:cxnSp>
        <p:nvCxnSpPr>
          <p:cNvPr id="34" name="Rak pilkoppling 319">
            <a:extLst>
              <a:ext uri="{FF2B5EF4-FFF2-40B4-BE49-F238E27FC236}">
                <a16:creationId xmlns:a16="http://schemas.microsoft.com/office/drawing/2014/main" id="{9E03673D-B514-4A97-8448-8D8C0936D1BA}"/>
              </a:ext>
              <a:ext uri="{C183D7F6-B498-43B3-948B-1728B52AA6E4}">
                <adec:decorative xmlns:adec="http://schemas.microsoft.com/office/drawing/2017/decorative" val="1"/>
              </a:ext>
            </a:extLst>
          </p:cNvPr>
          <p:cNvCxnSpPr>
            <a:cxnSpLocks/>
            <a:stCxn id="32" idx="2"/>
            <a:endCxn id="11" idx="0"/>
          </p:cNvCxnSpPr>
          <p:nvPr/>
        </p:nvCxnSpPr>
        <p:spPr>
          <a:xfrm>
            <a:off x="2410029" y="8208830"/>
            <a:ext cx="3107" cy="218471"/>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155">
            <a:extLst>
              <a:ext uri="{FF2B5EF4-FFF2-40B4-BE49-F238E27FC236}">
                <a16:creationId xmlns:a16="http://schemas.microsoft.com/office/drawing/2014/main" id="{1B89B704-2B25-4DCA-840B-6D46CFCC8B2C}"/>
              </a:ext>
              <a:ext uri="{C183D7F6-B498-43B3-948B-1728B52AA6E4}">
                <adec:decorative xmlns:adec="http://schemas.microsoft.com/office/drawing/2017/decorative" val="1"/>
              </a:ext>
            </a:extLst>
          </p:cNvPr>
          <p:cNvSpPr txBox="1"/>
          <p:nvPr/>
        </p:nvSpPr>
        <p:spPr>
          <a:xfrm flipH="1">
            <a:off x="3081152" y="8549391"/>
            <a:ext cx="413494" cy="246221"/>
          </a:xfrm>
          <a:prstGeom prst="rect">
            <a:avLst/>
          </a:prstGeom>
          <a:noFill/>
        </p:spPr>
        <p:txBody>
          <a:bodyPr wrap="square" rtlCol="0">
            <a:spAutoFit/>
          </a:bodyPr>
          <a:lstStyle/>
          <a:p>
            <a:r>
              <a:rPr lang="sv-SE" sz="1000" i="1">
                <a:solidFill>
                  <a:schemeClr val="bg2">
                    <a:lumMod val="10000"/>
                  </a:schemeClr>
                </a:solidFill>
              </a:rPr>
              <a:t>Nej</a:t>
            </a:r>
          </a:p>
        </p:txBody>
      </p:sp>
      <p:cxnSp>
        <p:nvCxnSpPr>
          <p:cNvPr id="36" name="Rak pilkoppling 1359">
            <a:extLst>
              <a:ext uri="{FF2B5EF4-FFF2-40B4-BE49-F238E27FC236}">
                <a16:creationId xmlns:a16="http://schemas.microsoft.com/office/drawing/2014/main" id="{38AD16D2-FAC1-4481-9267-4CBADE828ECE}"/>
              </a:ext>
              <a:ext uri="{C183D7F6-B498-43B3-948B-1728B52AA6E4}">
                <adec:decorative xmlns:adec="http://schemas.microsoft.com/office/drawing/2017/decorative" val="1"/>
              </a:ext>
            </a:extLst>
          </p:cNvPr>
          <p:cNvCxnSpPr>
            <a:cxnSpLocks/>
            <a:endCxn id="26" idx="1"/>
          </p:cNvCxnSpPr>
          <p:nvPr/>
        </p:nvCxnSpPr>
        <p:spPr>
          <a:xfrm>
            <a:off x="5097235" y="10533146"/>
            <a:ext cx="0" cy="214135"/>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37" name="TextBox 153">
            <a:extLst>
              <a:ext uri="{FF2B5EF4-FFF2-40B4-BE49-F238E27FC236}">
                <a16:creationId xmlns:a16="http://schemas.microsoft.com/office/drawing/2014/main" id="{A28A18E2-8B82-45BE-BFC7-96DA0F91CC53}"/>
              </a:ext>
              <a:ext uri="{C183D7F6-B498-43B3-948B-1728B52AA6E4}">
                <adec:decorative xmlns:adec="http://schemas.microsoft.com/office/drawing/2017/decorative" val="1"/>
              </a:ext>
            </a:extLst>
          </p:cNvPr>
          <p:cNvSpPr txBox="1"/>
          <p:nvPr/>
        </p:nvSpPr>
        <p:spPr>
          <a:xfrm flipH="1">
            <a:off x="2368292" y="9049838"/>
            <a:ext cx="362204" cy="246221"/>
          </a:xfrm>
          <a:prstGeom prst="rect">
            <a:avLst/>
          </a:prstGeom>
          <a:noFill/>
        </p:spPr>
        <p:txBody>
          <a:bodyPr wrap="square" rtlCol="0">
            <a:spAutoFit/>
          </a:bodyPr>
          <a:lstStyle/>
          <a:p>
            <a:r>
              <a:rPr lang="sv-SE" sz="1000" i="1" dirty="0">
                <a:solidFill>
                  <a:schemeClr val="bg2">
                    <a:lumMod val="10000"/>
                  </a:schemeClr>
                </a:solidFill>
              </a:rPr>
              <a:t>Ja</a:t>
            </a:r>
          </a:p>
        </p:txBody>
      </p:sp>
      <p:sp>
        <p:nvSpPr>
          <p:cNvPr id="38" name="Flowchart: Document 11">
            <a:extLst>
              <a:ext uri="{FF2B5EF4-FFF2-40B4-BE49-F238E27FC236}">
                <a16:creationId xmlns:a16="http://schemas.microsoft.com/office/drawing/2014/main" id="{DE5B5D85-9394-4540-9E65-0B5BF5D4F42F}"/>
              </a:ext>
              <a:ext uri="{C183D7F6-B498-43B3-948B-1728B52AA6E4}">
                <adec:decorative xmlns:adec="http://schemas.microsoft.com/office/drawing/2017/decorative" val="1"/>
              </a:ext>
            </a:extLst>
          </p:cNvPr>
          <p:cNvSpPr>
            <a:spLocks/>
          </p:cNvSpPr>
          <p:nvPr/>
        </p:nvSpPr>
        <p:spPr>
          <a:xfrm>
            <a:off x="1672472" y="5708416"/>
            <a:ext cx="1485162" cy="457200"/>
          </a:xfrm>
          <a:prstGeom prst="rect">
            <a:avLst/>
          </a:prstGeom>
          <a:solidFill>
            <a:schemeClr val="bg1"/>
          </a:solidFill>
          <a:ln w="1270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000" b="1" dirty="0">
                <a:solidFill>
                  <a:schemeClr val="bg2">
                    <a:lumMod val="10000"/>
                  </a:schemeClr>
                </a:solidFill>
              </a:rPr>
              <a:t>(D) Upprättande av behandlingsplan och dokumentation</a:t>
            </a:r>
          </a:p>
        </p:txBody>
      </p:sp>
      <p:sp>
        <p:nvSpPr>
          <p:cNvPr id="39" name="Rectangle 318">
            <a:extLst>
              <a:ext uri="{FF2B5EF4-FFF2-40B4-BE49-F238E27FC236}">
                <a16:creationId xmlns:a16="http://schemas.microsoft.com/office/drawing/2014/main" id="{6291A885-535F-4344-862D-5D1C7627E17F}"/>
              </a:ext>
              <a:ext uri="{C183D7F6-B498-43B3-948B-1728B52AA6E4}">
                <adec:decorative xmlns:adec="http://schemas.microsoft.com/office/drawing/2017/decorative" val="1"/>
              </a:ext>
            </a:extLst>
          </p:cNvPr>
          <p:cNvSpPr/>
          <p:nvPr/>
        </p:nvSpPr>
        <p:spPr>
          <a:xfrm rot="10808911" flipH="1" flipV="1">
            <a:off x="1670555" y="6389487"/>
            <a:ext cx="1485162" cy="45720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ctr"/>
          <a:lstStyle/>
          <a:p>
            <a:pPr algn="ctr"/>
            <a:r>
              <a:rPr lang="sv-SE" sz="1000" b="1" dirty="0">
                <a:solidFill>
                  <a:schemeClr val="bg2">
                    <a:lumMod val="10000"/>
                  </a:schemeClr>
                </a:solidFill>
              </a:rPr>
              <a:t>(E) Grundbehandling och eventuell tilläggsbehandling </a:t>
            </a:r>
          </a:p>
        </p:txBody>
      </p:sp>
      <p:sp>
        <p:nvSpPr>
          <p:cNvPr id="40" name="Rectangle 318">
            <a:extLst>
              <a:ext uri="{FF2B5EF4-FFF2-40B4-BE49-F238E27FC236}">
                <a16:creationId xmlns:a16="http://schemas.microsoft.com/office/drawing/2014/main" id="{A5AF0444-E895-4261-9765-7C0026281FBA}"/>
              </a:ext>
              <a:ext uri="{C183D7F6-B498-43B3-948B-1728B52AA6E4}">
                <adec:decorative xmlns:adec="http://schemas.microsoft.com/office/drawing/2017/decorative" val="1"/>
              </a:ext>
            </a:extLst>
          </p:cNvPr>
          <p:cNvSpPr/>
          <p:nvPr/>
        </p:nvSpPr>
        <p:spPr>
          <a:xfrm rot="10808911" flipH="1" flipV="1">
            <a:off x="1670555" y="7070558"/>
            <a:ext cx="1485162" cy="45720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ctr"/>
          <a:lstStyle/>
          <a:p>
            <a:pPr algn="ctr"/>
            <a:r>
              <a:rPr lang="sv-SE" sz="1000" b="1" dirty="0">
                <a:solidFill>
                  <a:schemeClr val="bg2">
                    <a:lumMod val="10000"/>
                  </a:schemeClr>
                </a:solidFill>
              </a:rPr>
              <a:t>(F) Uppföljning grund- och eventuell tilläggsbehandling</a:t>
            </a:r>
          </a:p>
        </p:txBody>
      </p:sp>
      <p:sp>
        <p:nvSpPr>
          <p:cNvPr id="41" name="Rectangle 318">
            <a:extLst>
              <a:ext uri="{FF2B5EF4-FFF2-40B4-BE49-F238E27FC236}">
                <a16:creationId xmlns:a16="http://schemas.microsoft.com/office/drawing/2014/main" id="{F5E9CFB8-612A-4A2E-B4A7-133F6D55901A}"/>
              </a:ext>
              <a:ext uri="{C183D7F6-B498-43B3-948B-1728B52AA6E4}">
                <adec:decorative xmlns:adec="http://schemas.microsoft.com/office/drawing/2017/decorative" val="1"/>
              </a:ext>
            </a:extLst>
          </p:cNvPr>
          <p:cNvSpPr/>
          <p:nvPr/>
        </p:nvSpPr>
        <p:spPr>
          <a:xfrm rot="10808911" flipH="1" flipV="1">
            <a:off x="4329077" y="8529743"/>
            <a:ext cx="1540258" cy="45720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ctr"/>
          <a:lstStyle/>
          <a:p>
            <a:r>
              <a:rPr lang="sv-SE" sz="1000" b="1" dirty="0">
                <a:solidFill>
                  <a:schemeClr val="bg2">
                    <a:lumMod val="10000"/>
                  </a:schemeClr>
                </a:solidFill>
              </a:rPr>
              <a:t>(I) Ny utredning</a:t>
            </a:r>
          </a:p>
          <a:p>
            <a:pPr marL="171450" indent="-108000">
              <a:buFont typeface="Arial" panose="020B0604020202020204" pitchFamily="34" charset="0"/>
              <a:buChar char="•"/>
            </a:pPr>
            <a:r>
              <a:rPr lang="sv-SE" sz="1000" dirty="0">
                <a:solidFill>
                  <a:schemeClr val="bg2">
                    <a:lumMod val="10000"/>
                  </a:schemeClr>
                </a:solidFill>
              </a:rPr>
              <a:t>Differentialdiagnos? </a:t>
            </a:r>
          </a:p>
        </p:txBody>
      </p:sp>
      <p:cxnSp>
        <p:nvCxnSpPr>
          <p:cNvPr id="42" name="Rak koppling 341">
            <a:extLst>
              <a:ext uri="{FF2B5EF4-FFF2-40B4-BE49-F238E27FC236}">
                <a16:creationId xmlns:a16="http://schemas.microsoft.com/office/drawing/2014/main" id="{8CC3F03E-3D72-4EF5-8BBC-2821437A3008}"/>
              </a:ext>
              <a:ext uri="{C183D7F6-B498-43B3-948B-1728B52AA6E4}">
                <adec:decorative xmlns:adec="http://schemas.microsoft.com/office/drawing/2017/decorative" val="1"/>
              </a:ext>
            </a:extLst>
          </p:cNvPr>
          <p:cNvCxnSpPr>
            <a:cxnSpLocks/>
            <a:stCxn id="48" idx="2"/>
            <a:endCxn id="19" idx="1"/>
          </p:cNvCxnSpPr>
          <p:nvPr/>
        </p:nvCxnSpPr>
        <p:spPr>
          <a:xfrm rot="10800000" flipV="1">
            <a:off x="3135622" y="9490448"/>
            <a:ext cx="1219033" cy="1502415"/>
          </a:xfrm>
          <a:prstGeom prst="bentConnector3">
            <a:avLst>
              <a:gd name="adj1" fmla="val 50000"/>
            </a:avLst>
          </a:prstGeom>
          <a:ln>
            <a:solidFill>
              <a:srgbClr val="CF4646"/>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225">
            <a:extLst>
              <a:ext uri="{FF2B5EF4-FFF2-40B4-BE49-F238E27FC236}">
                <a16:creationId xmlns:a16="http://schemas.microsoft.com/office/drawing/2014/main" id="{1D895BC9-6055-42BE-BB87-E9D4D74D3500}"/>
              </a:ext>
              <a:ext uri="{C183D7F6-B498-43B3-948B-1728B52AA6E4}">
                <adec:decorative xmlns:adec="http://schemas.microsoft.com/office/drawing/2017/decorative" val="1"/>
              </a:ext>
            </a:extLst>
          </p:cNvPr>
          <p:cNvCxnSpPr>
            <a:cxnSpLocks/>
            <a:stCxn id="11" idx="1"/>
            <a:endCxn id="41" idx="1"/>
          </p:cNvCxnSpPr>
          <p:nvPr/>
        </p:nvCxnSpPr>
        <p:spPr>
          <a:xfrm>
            <a:off x="3155717" y="8747988"/>
            <a:ext cx="1173363" cy="8359"/>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44" name="TextBox 155">
            <a:extLst>
              <a:ext uri="{FF2B5EF4-FFF2-40B4-BE49-F238E27FC236}">
                <a16:creationId xmlns:a16="http://schemas.microsoft.com/office/drawing/2014/main" id="{E9BCECB6-498B-4111-8FB6-6166D2A4E138}"/>
              </a:ext>
              <a:ext uri="{C183D7F6-B498-43B3-948B-1728B52AA6E4}">
                <adec:decorative xmlns:adec="http://schemas.microsoft.com/office/drawing/2017/decorative" val="1"/>
              </a:ext>
            </a:extLst>
          </p:cNvPr>
          <p:cNvSpPr txBox="1"/>
          <p:nvPr/>
        </p:nvSpPr>
        <p:spPr>
          <a:xfrm flipH="1">
            <a:off x="5761489" y="10793590"/>
            <a:ext cx="413494" cy="246221"/>
          </a:xfrm>
          <a:prstGeom prst="rect">
            <a:avLst/>
          </a:prstGeom>
          <a:noFill/>
        </p:spPr>
        <p:txBody>
          <a:bodyPr wrap="square" rtlCol="0">
            <a:spAutoFit/>
          </a:bodyPr>
          <a:lstStyle/>
          <a:p>
            <a:r>
              <a:rPr lang="sv-SE" sz="1000" i="1">
                <a:solidFill>
                  <a:schemeClr val="bg2">
                    <a:lumMod val="10000"/>
                  </a:schemeClr>
                </a:solidFill>
              </a:rPr>
              <a:t>Nej</a:t>
            </a:r>
          </a:p>
        </p:txBody>
      </p:sp>
      <p:sp>
        <p:nvSpPr>
          <p:cNvPr id="45" name="TextBox 153">
            <a:extLst>
              <a:ext uri="{FF2B5EF4-FFF2-40B4-BE49-F238E27FC236}">
                <a16:creationId xmlns:a16="http://schemas.microsoft.com/office/drawing/2014/main" id="{A498073D-8104-4672-AF9A-AEF5F2509DDE}"/>
              </a:ext>
              <a:ext uri="{C183D7F6-B498-43B3-948B-1728B52AA6E4}">
                <adec:decorative xmlns:adec="http://schemas.microsoft.com/office/drawing/2017/decorative" val="1"/>
              </a:ext>
            </a:extLst>
          </p:cNvPr>
          <p:cNvSpPr txBox="1"/>
          <p:nvPr/>
        </p:nvSpPr>
        <p:spPr>
          <a:xfrm flipH="1">
            <a:off x="4111290" y="10793822"/>
            <a:ext cx="362204" cy="246221"/>
          </a:xfrm>
          <a:prstGeom prst="rect">
            <a:avLst/>
          </a:prstGeom>
          <a:noFill/>
        </p:spPr>
        <p:txBody>
          <a:bodyPr wrap="square" rtlCol="0">
            <a:spAutoFit/>
          </a:bodyPr>
          <a:lstStyle/>
          <a:p>
            <a:r>
              <a:rPr lang="sv-SE" sz="1000" i="1" dirty="0">
                <a:solidFill>
                  <a:schemeClr val="bg2">
                    <a:lumMod val="10000"/>
                  </a:schemeClr>
                </a:solidFill>
              </a:rPr>
              <a:t>Ja</a:t>
            </a:r>
          </a:p>
        </p:txBody>
      </p:sp>
      <p:cxnSp>
        <p:nvCxnSpPr>
          <p:cNvPr id="46" name="Rak pilkoppling 45">
            <a:extLst>
              <a:ext uri="{FF2B5EF4-FFF2-40B4-BE49-F238E27FC236}">
                <a16:creationId xmlns:a16="http://schemas.microsoft.com/office/drawing/2014/main" id="{58246E3F-7D57-406D-9509-F31BBD468D10}"/>
              </a:ext>
              <a:ext uri="{C183D7F6-B498-43B3-948B-1728B52AA6E4}">
                <adec:decorative xmlns:adec="http://schemas.microsoft.com/office/drawing/2017/decorative" val="1"/>
              </a:ext>
            </a:extLst>
          </p:cNvPr>
          <p:cNvCxnSpPr>
            <a:cxnSpLocks/>
            <a:stCxn id="48" idx="3"/>
            <a:endCxn id="31" idx="0"/>
          </p:cNvCxnSpPr>
          <p:nvPr/>
        </p:nvCxnSpPr>
        <p:spPr>
          <a:xfrm>
            <a:off x="5097235" y="9807948"/>
            <a:ext cx="2908" cy="267998"/>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47" name="TextBox 153">
            <a:extLst>
              <a:ext uri="{FF2B5EF4-FFF2-40B4-BE49-F238E27FC236}">
                <a16:creationId xmlns:a16="http://schemas.microsoft.com/office/drawing/2014/main" id="{0379CD48-0374-417D-9D2E-0ACD24C7A390}"/>
              </a:ext>
              <a:ext uri="{C183D7F6-B498-43B3-948B-1728B52AA6E4}">
                <adec:decorative xmlns:adec="http://schemas.microsoft.com/office/drawing/2017/decorative" val="1"/>
              </a:ext>
            </a:extLst>
          </p:cNvPr>
          <p:cNvSpPr txBox="1"/>
          <p:nvPr/>
        </p:nvSpPr>
        <p:spPr>
          <a:xfrm flipH="1">
            <a:off x="4098241" y="9272735"/>
            <a:ext cx="362204" cy="246221"/>
          </a:xfrm>
          <a:prstGeom prst="rect">
            <a:avLst/>
          </a:prstGeom>
          <a:noFill/>
        </p:spPr>
        <p:txBody>
          <a:bodyPr wrap="square" rtlCol="0">
            <a:spAutoFit/>
          </a:bodyPr>
          <a:lstStyle/>
          <a:p>
            <a:r>
              <a:rPr lang="sv-SE" sz="1000" i="1">
                <a:solidFill>
                  <a:schemeClr val="bg2">
                    <a:lumMod val="10000"/>
                  </a:schemeClr>
                </a:solidFill>
              </a:rPr>
              <a:t>Ja</a:t>
            </a:r>
          </a:p>
        </p:txBody>
      </p:sp>
      <p:sp>
        <p:nvSpPr>
          <p:cNvPr id="48" name="Flowchart: Decision 137">
            <a:extLst>
              <a:ext uri="{FF2B5EF4-FFF2-40B4-BE49-F238E27FC236}">
                <a16:creationId xmlns:a16="http://schemas.microsoft.com/office/drawing/2014/main" id="{31F5E35A-266E-467E-B75A-F6F435FF6E8B}"/>
              </a:ext>
              <a:ext uri="{C183D7F6-B498-43B3-948B-1728B52AA6E4}">
                <adec:decorative xmlns:adec="http://schemas.microsoft.com/office/drawing/2017/decorative" val="1"/>
              </a:ext>
            </a:extLst>
          </p:cNvPr>
          <p:cNvSpPr/>
          <p:nvPr/>
        </p:nvSpPr>
        <p:spPr>
          <a:xfrm flipH="1">
            <a:off x="4354654" y="9172949"/>
            <a:ext cx="1485162" cy="634999"/>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9616 w 10000"/>
              <a:gd name="connsiteY3" fmla="*/ 5108 h 10000"/>
              <a:gd name="connsiteX4" fmla="*/ 5000 w 10000"/>
              <a:gd name="connsiteY4" fmla="*/ 10000 h 10000"/>
              <a:gd name="connsiteX5" fmla="*/ 0 w 10000"/>
              <a:gd name="connsiteY5" fmla="*/ 5000 h 10000"/>
              <a:gd name="connsiteX0" fmla="*/ 0 w 10000"/>
              <a:gd name="connsiteY0" fmla="*/ 5000 h 10000"/>
              <a:gd name="connsiteX1" fmla="*/ 5000 w 10000"/>
              <a:gd name="connsiteY1" fmla="*/ 0 h 10000"/>
              <a:gd name="connsiteX2" fmla="*/ 10000 w 10000"/>
              <a:gd name="connsiteY2" fmla="*/ 5000 h 10000"/>
              <a:gd name="connsiteX3" fmla="*/ 9616 w 10000"/>
              <a:gd name="connsiteY3" fmla="*/ 5108 h 10000"/>
              <a:gd name="connsiteX4" fmla="*/ 5000 w 10000"/>
              <a:gd name="connsiteY4" fmla="*/ 10000 h 10000"/>
              <a:gd name="connsiteX5" fmla="*/ 0 w 10000"/>
              <a:gd name="connsiteY5" fmla="*/ 5000 h 10000"/>
              <a:gd name="connsiteX0" fmla="*/ 0 w 10000"/>
              <a:gd name="connsiteY0" fmla="*/ 5000 h 10000"/>
              <a:gd name="connsiteX1" fmla="*/ 5000 w 10000"/>
              <a:gd name="connsiteY1" fmla="*/ 0 h 10000"/>
              <a:gd name="connsiteX2" fmla="*/ 10000 w 10000"/>
              <a:gd name="connsiteY2" fmla="*/ 5000 h 10000"/>
              <a:gd name="connsiteX3" fmla="*/ 9616 w 10000"/>
              <a:gd name="connsiteY3" fmla="*/ 5108 h 10000"/>
              <a:gd name="connsiteX4" fmla="*/ 5000 w 10000"/>
              <a:gd name="connsiteY4" fmla="*/ 10000 h 10000"/>
              <a:gd name="connsiteX5" fmla="*/ 0 w 10000"/>
              <a:gd name="connsiteY5" fmla="*/ 5000 h 10000"/>
              <a:gd name="connsiteX0" fmla="*/ 0 w 10000"/>
              <a:gd name="connsiteY0" fmla="*/ 5000 h 10000"/>
              <a:gd name="connsiteX1" fmla="*/ 5000 w 10000"/>
              <a:gd name="connsiteY1" fmla="*/ 0 h 10000"/>
              <a:gd name="connsiteX2" fmla="*/ 10000 w 10000"/>
              <a:gd name="connsiteY2" fmla="*/ 5000 h 10000"/>
              <a:gd name="connsiteX3" fmla="*/ 9616 w 10000"/>
              <a:gd name="connsiteY3" fmla="*/ 5108 h 10000"/>
              <a:gd name="connsiteX4" fmla="*/ 5000 w 10000"/>
              <a:gd name="connsiteY4" fmla="*/ 10000 h 10000"/>
              <a:gd name="connsiteX5" fmla="*/ 0 w 10000"/>
              <a:gd name="connsiteY5" fmla="*/ 5000 h 10000"/>
              <a:gd name="connsiteX0" fmla="*/ 0 w 10000"/>
              <a:gd name="connsiteY0" fmla="*/ 5000 h 10000"/>
              <a:gd name="connsiteX1" fmla="*/ 5000 w 10000"/>
              <a:gd name="connsiteY1" fmla="*/ 0 h 10000"/>
              <a:gd name="connsiteX2" fmla="*/ 10000 w 10000"/>
              <a:gd name="connsiteY2" fmla="*/ 5000 h 10000"/>
              <a:gd name="connsiteX3" fmla="*/ 9616 w 10000"/>
              <a:gd name="connsiteY3" fmla="*/ 5108 h 10000"/>
              <a:gd name="connsiteX4" fmla="*/ 5000 w 10000"/>
              <a:gd name="connsiteY4" fmla="*/ 10000 h 10000"/>
              <a:gd name="connsiteX5" fmla="*/ 0 w 10000"/>
              <a:gd name="connsiteY5"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5000"/>
                </a:moveTo>
                <a:lnTo>
                  <a:pt x="5000" y="0"/>
                </a:lnTo>
                <a:lnTo>
                  <a:pt x="10000" y="5000"/>
                </a:lnTo>
                <a:lnTo>
                  <a:pt x="5000" y="10000"/>
                </a:lnTo>
                <a:lnTo>
                  <a:pt x="0" y="5000"/>
                </a:lnTo>
                <a:close/>
              </a:path>
            </a:pathLst>
          </a:cu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800" b="1" dirty="0">
                <a:solidFill>
                  <a:schemeClr val="bg2">
                    <a:lumMod val="10000"/>
                  </a:schemeClr>
                </a:solidFill>
              </a:rPr>
              <a:t>(J) Differentialdiagnos?</a:t>
            </a:r>
          </a:p>
        </p:txBody>
      </p:sp>
      <p:sp>
        <p:nvSpPr>
          <p:cNvPr id="49" name="TextBox 155">
            <a:extLst>
              <a:ext uri="{FF2B5EF4-FFF2-40B4-BE49-F238E27FC236}">
                <a16:creationId xmlns:a16="http://schemas.microsoft.com/office/drawing/2014/main" id="{653B51B5-CD42-4DDF-BED3-01251AAE0F14}"/>
              </a:ext>
              <a:ext uri="{C183D7F6-B498-43B3-948B-1728B52AA6E4}">
                <adec:decorative xmlns:adec="http://schemas.microsoft.com/office/drawing/2017/decorative" val="1"/>
              </a:ext>
            </a:extLst>
          </p:cNvPr>
          <p:cNvSpPr txBox="1"/>
          <p:nvPr/>
        </p:nvSpPr>
        <p:spPr>
          <a:xfrm flipH="1">
            <a:off x="4794048" y="9752486"/>
            <a:ext cx="413494" cy="246221"/>
          </a:xfrm>
          <a:prstGeom prst="rect">
            <a:avLst/>
          </a:prstGeom>
          <a:noFill/>
        </p:spPr>
        <p:txBody>
          <a:bodyPr wrap="square" rtlCol="0">
            <a:spAutoFit/>
          </a:bodyPr>
          <a:lstStyle/>
          <a:p>
            <a:r>
              <a:rPr lang="sv-SE" sz="1000" i="1" dirty="0">
                <a:solidFill>
                  <a:schemeClr val="bg2">
                    <a:lumMod val="10000"/>
                  </a:schemeClr>
                </a:solidFill>
              </a:rPr>
              <a:t>Nej</a:t>
            </a:r>
          </a:p>
        </p:txBody>
      </p:sp>
      <p:cxnSp>
        <p:nvCxnSpPr>
          <p:cNvPr id="50" name="Rak pilkoppling 45">
            <a:extLst>
              <a:ext uri="{FF2B5EF4-FFF2-40B4-BE49-F238E27FC236}">
                <a16:creationId xmlns:a16="http://schemas.microsoft.com/office/drawing/2014/main" id="{66F61167-8019-4149-AB0E-2B83B289B210}"/>
              </a:ext>
              <a:ext uri="{C183D7F6-B498-43B3-948B-1728B52AA6E4}">
                <adec:decorative xmlns:adec="http://schemas.microsoft.com/office/drawing/2017/decorative" val="1"/>
              </a:ext>
            </a:extLst>
          </p:cNvPr>
          <p:cNvCxnSpPr>
            <a:cxnSpLocks/>
            <a:endCxn id="48" idx="1"/>
          </p:cNvCxnSpPr>
          <p:nvPr/>
        </p:nvCxnSpPr>
        <p:spPr>
          <a:xfrm>
            <a:off x="5097235" y="8988876"/>
            <a:ext cx="0" cy="184073"/>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51" name="Connector: Elbow 143">
            <a:extLst>
              <a:ext uri="{FF2B5EF4-FFF2-40B4-BE49-F238E27FC236}">
                <a16:creationId xmlns:a16="http://schemas.microsoft.com/office/drawing/2014/main" id="{4AA749B5-BED9-4928-925F-0D0F35BDDBD1}"/>
              </a:ext>
              <a:ext uri="{C183D7F6-B498-43B3-948B-1728B52AA6E4}">
                <adec:decorative xmlns:adec="http://schemas.microsoft.com/office/drawing/2017/decorative" val="1"/>
              </a:ext>
            </a:extLst>
          </p:cNvPr>
          <p:cNvCxnSpPr>
            <a:cxnSpLocks/>
            <a:stCxn id="26" idx="0"/>
            <a:endCxn id="17" idx="1"/>
          </p:cNvCxnSpPr>
          <p:nvPr/>
        </p:nvCxnSpPr>
        <p:spPr>
          <a:xfrm rot="10800000">
            <a:off x="3152614" y="5255946"/>
            <a:ext cx="2687203" cy="5738613"/>
          </a:xfrm>
          <a:prstGeom prst="bentConnector3">
            <a:avLst>
              <a:gd name="adj1" fmla="val -1712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52" name="Connector: Elbow 114">
            <a:extLst>
              <a:ext uri="{FF2B5EF4-FFF2-40B4-BE49-F238E27FC236}">
                <a16:creationId xmlns:a16="http://schemas.microsoft.com/office/drawing/2014/main" id="{4208F5D1-9F4F-46F6-A2D0-447BC8072244}"/>
              </a:ext>
              <a:ext uri="{C183D7F6-B498-43B3-948B-1728B52AA6E4}">
                <adec:decorative xmlns:adec="http://schemas.microsoft.com/office/drawing/2017/decorative" val="1"/>
              </a:ext>
            </a:extLst>
          </p:cNvPr>
          <p:cNvCxnSpPr>
            <a:cxnSpLocks/>
            <a:stCxn id="12" idx="2"/>
            <a:endCxn id="9" idx="0"/>
          </p:cNvCxnSpPr>
          <p:nvPr/>
        </p:nvCxnSpPr>
        <p:spPr>
          <a:xfrm rot="16200000" flipH="1">
            <a:off x="1853758" y="2890740"/>
            <a:ext cx="240846" cy="877909"/>
          </a:xfrm>
          <a:prstGeom prst="bentConnector3">
            <a:avLst>
              <a:gd name="adj1" fmla="val 50000"/>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53" name="Rak koppling 341">
            <a:extLst>
              <a:ext uri="{FF2B5EF4-FFF2-40B4-BE49-F238E27FC236}">
                <a16:creationId xmlns:a16="http://schemas.microsoft.com/office/drawing/2014/main" id="{4CFFBF86-5932-49C1-86AD-BB2360C27A33}"/>
              </a:ext>
              <a:ext uri="{C183D7F6-B498-43B3-948B-1728B52AA6E4}">
                <adec:decorative xmlns:adec="http://schemas.microsoft.com/office/drawing/2017/decorative" val="1"/>
              </a:ext>
            </a:extLst>
          </p:cNvPr>
          <p:cNvCxnSpPr>
            <a:cxnSpLocks/>
            <a:stCxn id="26" idx="2"/>
            <a:endCxn id="19" idx="1"/>
          </p:cNvCxnSpPr>
          <p:nvPr/>
        </p:nvCxnSpPr>
        <p:spPr>
          <a:xfrm rot="10800000">
            <a:off x="3135622" y="10992864"/>
            <a:ext cx="1219033" cy="1694"/>
          </a:xfrm>
          <a:prstGeom prst="bentConnector3">
            <a:avLst>
              <a:gd name="adj1" fmla="val 50000"/>
            </a:avLst>
          </a:prstGeom>
          <a:ln>
            <a:solidFill>
              <a:srgbClr val="CF4646"/>
            </a:solidFill>
            <a:tailEnd type="triangle"/>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94F789E8-12B9-A25D-A489-C49EED4EE759}"/>
              </a:ext>
              <a:ext uri="{C183D7F6-B498-43B3-948B-1728B52AA6E4}">
                <adec:decorative xmlns:adec="http://schemas.microsoft.com/office/drawing/2017/decorative" val="1"/>
              </a:ext>
            </a:extLst>
          </p:cNvPr>
          <p:cNvSpPr/>
          <p:nvPr/>
        </p:nvSpPr>
        <p:spPr>
          <a:xfrm>
            <a:off x="1664430" y="0"/>
            <a:ext cx="5193570" cy="641485"/>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25" lvl="2">
              <a:spcBef>
                <a:spcPts val="1200"/>
              </a:spcBef>
            </a:pPr>
            <a:endParaRPr lang="sv-SE" sz="1800" dirty="0">
              <a:solidFill>
                <a:schemeClr val="tx1"/>
              </a:solidFill>
            </a:endParaRPr>
          </a:p>
        </p:txBody>
      </p:sp>
      <p:sp>
        <p:nvSpPr>
          <p:cNvPr id="4" name="textruta 13">
            <a:extLst>
              <a:ext uri="{FF2B5EF4-FFF2-40B4-BE49-F238E27FC236}">
                <a16:creationId xmlns:a16="http://schemas.microsoft.com/office/drawing/2014/main" id="{E214DE7D-2526-A3B7-8088-8413944CAD19}"/>
              </a:ext>
              <a:ext uri="{C183D7F6-B498-43B3-948B-1728B52AA6E4}">
                <adec:decorative xmlns:adec="http://schemas.microsoft.com/office/drawing/2017/decorative" val="1"/>
              </a:ext>
            </a:extLst>
          </p:cNvPr>
          <p:cNvSpPr txBox="1"/>
          <p:nvPr/>
        </p:nvSpPr>
        <p:spPr>
          <a:xfrm>
            <a:off x="1192386" y="140467"/>
            <a:ext cx="6272144" cy="369332"/>
          </a:xfrm>
          <a:prstGeom prst="rect">
            <a:avLst/>
          </a:prstGeom>
          <a:noFill/>
        </p:spPr>
        <p:txBody>
          <a:bodyPr wrap="square" rtlCol="0">
            <a:spAutoFit/>
          </a:bodyPr>
          <a:lstStyle/>
          <a:p>
            <a:pPr marL="457125" lvl="2">
              <a:spcBef>
                <a:spcPts val="1200"/>
              </a:spcBef>
            </a:pPr>
            <a:r>
              <a:rPr lang="sv-SE" sz="1800" dirty="0">
                <a:solidFill>
                  <a:schemeClr val="tx1"/>
                </a:solidFill>
              </a:rPr>
              <a:t>Del 5. Exempel på linjära och cirkulära vårdförlopp</a:t>
            </a:r>
          </a:p>
        </p:txBody>
      </p:sp>
    </p:spTree>
    <p:extLst>
      <p:ext uri="{BB962C8B-B14F-4D97-AF65-F5344CB8AC3E}">
        <p14:creationId xmlns:p14="http://schemas.microsoft.com/office/powerpoint/2010/main" val="1841714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0E9F5A7-E4BF-4CD2-9E24-03F7B0BE6316}"/>
              </a:ext>
              <a:ext uri="{C183D7F6-B498-43B3-948B-1728B52AA6E4}">
                <adec:decorative xmlns:adec="http://schemas.microsoft.com/office/drawing/2017/decorative" val="0"/>
              </a:ext>
            </a:extLst>
          </p:cNvPr>
          <p:cNvSpPr>
            <a:spLocks noGrp="1"/>
          </p:cNvSpPr>
          <p:nvPr>
            <p:ph type="title"/>
          </p:nvPr>
        </p:nvSpPr>
        <p:spPr/>
        <p:txBody>
          <a:bodyPr/>
          <a:lstStyle/>
          <a:p>
            <a:r>
              <a:rPr lang="sv-SE" dirty="0"/>
              <a:t>Exempel på linjärt flödesschema med tidsangivelser – generiskt exempel </a:t>
            </a:r>
          </a:p>
        </p:txBody>
      </p:sp>
      <p:sp>
        <p:nvSpPr>
          <p:cNvPr id="7" name="Rectangle 49">
            <a:extLst>
              <a:ext uri="{FF2B5EF4-FFF2-40B4-BE49-F238E27FC236}">
                <a16:creationId xmlns:a16="http://schemas.microsoft.com/office/drawing/2014/main" id="{2CC3FA29-9C5E-4C8A-BD89-8C066B267DE4}"/>
              </a:ext>
              <a:ext uri="{C183D7F6-B498-43B3-948B-1728B52AA6E4}">
                <adec:decorative xmlns:adec="http://schemas.microsoft.com/office/drawing/2017/decorative" val="1"/>
              </a:ext>
            </a:extLst>
          </p:cNvPr>
          <p:cNvSpPr/>
          <p:nvPr/>
        </p:nvSpPr>
        <p:spPr>
          <a:xfrm>
            <a:off x="4228423" y="8284244"/>
            <a:ext cx="1716253" cy="3241788"/>
          </a:xfrm>
          <a:prstGeom prst="rect">
            <a:avLst/>
          </a:prstGeom>
          <a:solidFill>
            <a:schemeClr val="bg2"/>
          </a:solidFill>
          <a:ln w="6350">
            <a:solidFill>
              <a:schemeClr val="bg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solidFill>
                <a:schemeClr val="bg2">
                  <a:lumMod val="10000"/>
                </a:schemeClr>
              </a:solidFill>
            </a:endParaRPr>
          </a:p>
        </p:txBody>
      </p:sp>
      <p:sp>
        <p:nvSpPr>
          <p:cNvPr id="8" name="Rectangle 49">
            <a:extLst>
              <a:ext uri="{FF2B5EF4-FFF2-40B4-BE49-F238E27FC236}">
                <a16:creationId xmlns:a16="http://schemas.microsoft.com/office/drawing/2014/main" id="{7FAA3F5A-0BA2-4B95-A139-3A3A962B26B6}"/>
              </a:ext>
              <a:ext uri="{C183D7F6-B498-43B3-948B-1728B52AA6E4}">
                <adec:decorative xmlns:adec="http://schemas.microsoft.com/office/drawing/2017/decorative" val="1"/>
              </a:ext>
            </a:extLst>
          </p:cNvPr>
          <p:cNvSpPr/>
          <p:nvPr/>
        </p:nvSpPr>
        <p:spPr>
          <a:xfrm>
            <a:off x="1451987" y="4798747"/>
            <a:ext cx="1912476" cy="4473988"/>
          </a:xfrm>
          <a:prstGeom prst="rect">
            <a:avLst/>
          </a:prstGeom>
          <a:solidFill>
            <a:schemeClr val="bg2"/>
          </a:solidFill>
          <a:ln w="6350">
            <a:solidFill>
              <a:schemeClr val="bg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solidFill>
                <a:schemeClr val="bg2">
                  <a:lumMod val="10000"/>
                </a:schemeClr>
              </a:solidFill>
            </a:endParaRPr>
          </a:p>
        </p:txBody>
      </p:sp>
      <p:sp>
        <p:nvSpPr>
          <p:cNvPr id="9" name="Rectangle 99">
            <a:extLst>
              <a:ext uri="{FF2B5EF4-FFF2-40B4-BE49-F238E27FC236}">
                <a16:creationId xmlns:a16="http://schemas.microsoft.com/office/drawing/2014/main" id="{A72D797E-C330-4BFA-B0E8-35ED8C78BE0B}"/>
              </a:ext>
              <a:ext uri="{C183D7F6-B498-43B3-948B-1728B52AA6E4}">
                <adec:decorative xmlns:adec="http://schemas.microsoft.com/office/drawing/2017/decorative" val="1"/>
              </a:ext>
            </a:extLst>
          </p:cNvPr>
          <p:cNvSpPr/>
          <p:nvPr/>
        </p:nvSpPr>
        <p:spPr>
          <a:xfrm flipH="1">
            <a:off x="1670555" y="3450118"/>
            <a:ext cx="1485162" cy="45720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ctr"/>
          <a:lstStyle/>
          <a:p>
            <a:pPr algn="ctr"/>
            <a:r>
              <a:rPr lang="sv-SE" sz="1000" b="1" dirty="0">
                <a:solidFill>
                  <a:schemeClr val="bg2">
                    <a:lumMod val="10000"/>
                  </a:schemeClr>
                </a:solidFill>
              </a:rPr>
              <a:t>(A) Klinisk utredning</a:t>
            </a:r>
          </a:p>
        </p:txBody>
      </p:sp>
      <p:sp>
        <p:nvSpPr>
          <p:cNvPr id="10" name="Flowchart: Decision 100">
            <a:extLst>
              <a:ext uri="{FF2B5EF4-FFF2-40B4-BE49-F238E27FC236}">
                <a16:creationId xmlns:a16="http://schemas.microsoft.com/office/drawing/2014/main" id="{8DAD7DA9-B6D8-4048-BF50-D7B85E546E25}"/>
              </a:ext>
              <a:ext uri="{C183D7F6-B498-43B3-948B-1728B52AA6E4}">
                <adec:decorative xmlns:adec="http://schemas.microsoft.com/office/drawing/2017/decorative" val="1"/>
              </a:ext>
            </a:extLst>
          </p:cNvPr>
          <p:cNvSpPr/>
          <p:nvPr/>
        </p:nvSpPr>
        <p:spPr>
          <a:xfrm flipH="1">
            <a:off x="1670555" y="4069554"/>
            <a:ext cx="1485162" cy="610253"/>
          </a:xfrm>
          <a:prstGeom prst="flowChartDecision">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800" b="1" dirty="0">
                <a:solidFill>
                  <a:schemeClr val="bg2">
                    <a:lumMod val="10000"/>
                  </a:schemeClr>
                </a:solidFill>
              </a:rPr>
              <a:t>(B) Klinisk diagnos [diagnos]</a:t>
            </a:r>
          </a:p>
        </p:txBody>
      </p:sp>
      <p:sp>
        <p:nvSpPr>
          <p:cNvPr id="11" name="Flowchart: Decision 101">
            <a:extLst>
              <a:ext uri="{FF2B5EF4-FFF2-40B4-BE49-F238E27FC236}">
                <a16:creationId xmlns:a16="http://schemas.microsoft.com/office/drawing/2014/main" id="{4BB45069-D063-4447-86D7-0687BA78C2CF}"/>
              </a:ext>
              <a:ext uri="{C183D7F6-B498-43B3-948B-1728B52AA6E4}">
                <adec:decorative xmlns:adec="http://schemas.microsoft.com/office/drawing/2017/decorative" val="1"/>
              </a:ext>
            </a:extLst>
          </p:cNvPr>
          <p:cNvSpPr/>
          <p:nvPr/>
        </p:nvSpPr>
        <p:spPr>
          <a:xfrm flipH="1">
            <a:off x="1670555" y="8427301"/>
            <a:ext cx="1485162" cy="641374"/>
          </a:xfrm>
          <a:prstGeom prst="flowChartDecision">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800" b="1" dirty="0">
                <a:solidFill>
                  <a:schemeClr val="bg2">
                    <a:lumMod val="10000"/>
                  </a:schemeClr>
                </a:solidFill>
              </a:rPr>
              <a:t>(H) Acceptabel funktions- och smärtsituation?</a:t>
            </a:r>
          </a:p>
        </p:txBody>
      </p:sp>
      <p:sp>
        <p:nvSpPr>
          <p:cNvPr id="12" name="Flowchart: Terminator 102">
            <a:extLst>
              <a:ext uri="{FF2B5EF4-FFF2-40B4-BE49-F238E27FC236}">
                <a16:creationId xmlns:a16="http://schemas.microsoft.com/office/drawing/2014/main" id="{0C16ED8E-1299-49C4-98F8-0336B94CC096}"/>
              </a:ext>
              <a:ext uri="{C183D7F6-B498-43B3-948B-1728B52AA6E4}">
                <adec:decorative xmlns:adec="http://schemas.microsoft.com/office/drawing/2017/decorative" val="1"/>
              </a:ext>
            </a:extLst>
          </p:cNvPr>
          <p:cNvSpPr/>
          <p:nvPr/>
        </p:nvSpPr>
        <p:spPr>
          <a:xfrm flipH="1">
            <a:off x="792646" y="2752072"/>
            <a:ext cx="1485162" cy="457200"/>
          </a:xfrm>
          <a:prstGeom prst="flowChartTerminator">
            <a:avLst/>
          </a:prstGeom>
          <a:solidFill>
            <a:schemeClr val="bg1"/>
          </a:solidFill>
          <a:ln w="1270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1000" b="1" dirty="0">
                <a:solidFill>
                  <a:srgbClr val="44546A"/>
                </a:solidFill>
              </a:rPr>
              <a:t>Ingång: </a:t>
            </a:r>
            <a:r>
              <a:rPr lang="sv-SE" sz="1000" dirty="0">
                <a:solidFill>
                  <a:srgbClr val="44546A"/>
                </a:solidFill>
              </a:rPr>
              <a:t>Misstanke om [diagnos] </a:t>
            </a:r>
          </a:p>
        </p:txBody>
      </p:sp>
      <p:cxnSp>
        <p:nvCxnSpPr>
          <p:cNvPr id="13" name="Straight Arrow Connector 103">
            <a:extLst>
              <a:ext uri="{FF2B5EF4-FFF2-40B4-BE49-F238E27FC236}">
                <a16:creationId xmlns:a16="http://schemas.microsoft.com/office/drawing/2014/main" id="{16033B09-5A31-487E-827C-E8BE5C36BF69}"/>
              </a:ext>
              <a:ext uri="{C183D7F6-B498-43B3-948B-1728B52AA6E4}">
                <adec:decorative xmlns:adec="http://schemas.microsoft.com/office/drawing/2017/decorative" val="1"/>
              </a:ext>
            </a:extLst>
          </p:cNvPr>
          <p:cNvCxnSpPr>
            <a:cxnSpLocks/>
            <a:stCxn id="10" idx="2"/>
            <a:endCxn id="17" idx="0"/>
          </p:cNvCxnSpPr>
          <p:nvPr/>
        </p:nvCxnSpPr>
        <p:spPr>
          <a:xfrm flipH="1">
            <a:off x="2410032" y="4679807"/>
            <a:ext cx="3104" cy="347538"/>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04">
            <a:extLst>
              <a:ext uri="{FF2B5EF4-FFF2-40B4-BE49-F238E27FC236}">
                <a16:creationId xmlns:a16="http://schemas.microsoft.com/office/drawing/2014/main" id="{59BAD586-FCE2-4196-9A0E-78844234A613}"/>
              </a:ext>
              <a:ext uri="{C183D7F6-B498-43B3-948B-1728B52AA6E4}">
                <adec:decorative xmlns:adec="http://schemas.microsoft.com/office/drawing/2017/decorative" val="1"/>
              </a:ext>
            </a:extLst>
          </p:cNvPr>
          <p:cNvCxnSpPr>
            <a:cxnSpLocks/>
            <a:stCxn id="40" idx="2"/>
            <a:endCxn id="32" idx="0"/>
          </p:cNvCxnSpPr>
          <p:nvPr/>
        </p:nvCxnSpPr>
        <p:spPr>
          <a:xfrm flipH="1">
            <a:off x="2410029" y="7527757"/>
            <a:ext cx="2514" cy="223873"/>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05">
            <a:extLst>
              <a:ext uri="{FF2B5EF4-FFF2-40B4-BE49-F238E27FC236}">
                <a16:creationId xmlns:a16="http://schemas.microsoft.com/office/drawing/2014/main" id="{B8570027-8238-4F21-8C05-CB43500AF9B4}"/>
              </a:ext>
              <a:ext uri="{C183D7F6-B498-43B3-948B-1728B52AA6E4}">
                <adec:decorative xmlns:adec="http://schemas.microsoft.com/office/drawing/2017/decorative" val="1"/>
              </a:ext>
            </a:extLst>
          </p:cNvPr>
          <p:cNvCxnSpPr>
            <a:cxnSpLocks/>
          </p:cNvCxnSpPr>
          <p:nvPr/>
        </p:nvCxnSpPr>
        <p:spPr>
          <a:xfrm>
            <a:off x="2413136" y="5549777"/>
            <a:ext cx="0" cy="149802"/>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06">
            <a:extLst>
              <a:ext uri="{FF2B5EF4-FFF2-40B4-BE49-F238E27FC236}">
                <a16:creationId xmlns:a16="http://schemas.microsoft.com/office/drawing/2014/main" id="{81FDB9F2-65FE-4B45-AA6B-AB75DD6019CC}"/>
              </a:ext>
              <a:ext uri="{C183D7F6-B498-43B3-948B-1728B52AA6E4}">
                <adec:decorative xmlns:adec="http://schemas.microsoft.com/office/drawing/2017/decorative" val="1"/>
              </a:ext>
            </a:extLst>
          </p:cNvPr>
          <p:cNvCxnSpPr>
            <a:cxnSpLocks/>
            <a:stCxn id="9" idx="2"/>
            <a:endCxn id="10" idx="0"/>
          </p:cNvCxnSpPr>
          <p:nvPr/>
        </p:nvCxnSpPr>
        <p:spPr>
          <a:xfrm>
            <a:off x="2413136" y="3907318"/>
            <a:ext cx="0" cy="162236"/>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17" name="Oval 76">
            <a:extLst>
              <a:ext uri="{FF2B5EF4-FFF2-40B4-BE49-F238E27FC236}">
                <a16:creationId xmlns:a16="http://schemas.microsoft.com/office/drawing/2014/main" id="{D384907E-73D8-4A5F-A0A6-26E4A869D602}"/>
              </a:ext>
              <a:ext uri="{C183D7F6-B498-43B3-948B-1728B52AA6E4}">
                <adec:decorative xmlns:adec="http://schemas.microsoft.com/office/drawing/2017/decorative" val="1"/>
              </a:ext>
            </a:extLst>
          </p:cNvPr>
          <p:cNvSpPr/>
          <p:nvPr/>
        </p:nvSpPr>
        <p:spPr>
          <a:xfrm flipH="1">
            <a:off x="1667451" y="5027345"/>
            <a:ext cx="1485162" cy="45720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1000" b="1" dirty="0">
                <a:solidFill>
                  <a:schemeClr val="bg2">
                    <a:lumMod val="10000"/>
                  </a:schemeClr>
                </a:solidFill>
              </a:rPr>
              <a:t>(C) Information och dialog om diagnos och planerad behandling</a:t>
            </a:r>
          </a:p>
        </p:txBody>
      </p:sp>
      <p:cxnSp>
        <p:nvCxnSpPr>
          <p:cNvPr id="18" name="Straight Arrow Connector 131">
            <a:extLst>
              <a:ext uri="{FF2B5EF4-FFF2-40B4-BE49-F238E27FC236}">
                <a16:creationId xmlns:a16="http://schemas.microsoft.com/office/drawing/2014/main" id="{1B5E5036-52F9-4708-8721-CD80574B327F}"/>
              </a:ext>
              <a:ext uri="{C183D7F6-B498-43B3-948B-1728B52AA6E4}">
                <adec:decorative xmlns:adec="http://schemas.microsoft.com/office/drawing/2017/decorative" val="1"/>
              </a:ext>
            </a:extLst>
          </p:cNvPr>
          <p:cNvCxnSpPr>
            <a:cxnSpLocks/>
            <a:stCxn id="11" idx="2"/>
          </p:cNvCxnSpPr>
          <p:nvPr/>
        </p:nvCxnSpPr>
        <p:spPr>
          <a:xfrm>
            <a:off x="2413136" y="9068675"/>
            <a:ext cx="0" cy="1193852"/>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19" name="Flowchart: Terminator 109">
            <a:extLst>
              <a:ext uri="{FF2B5EF4-FFF2-40B4-BE49-F238E27FC236}">
                <a16:creationId xmlns:a16="http://schemas.microsoft.com/office/drawing/2014/main" id="{71331AF7-B586-4874-B20B-4EB27CA7AB3A}"/>
              </a:ext>
              <a:ext uri="{C183D7F6-B498-43B3-948B-1728B52AA6E4}">
                <adec:decorative xmlns:adec="http://schemas.microsoft.com/office/drawing/2017/decorative" val="1"/>
              </a:ext>
            </a:extLst>
          </p:cNvPr>
          <p:cNvSpPr/>
          <p:nvPr/>
        </p:nvSpPr>
        <p:spPr>
          <a:xfrm flipH="1">
            <a:off x="1650459" y="10764264"/>
            <a:ext cx="1485162" cy="457200"/>
          </a:xfrm>
          <a:prstGeom prst="flowChartTerminator">
            <a:avLst/>
          </a:prstGeom>
          <a:solidFill>
            <a:schemeClr val="bg1"/>
          </a:solidFill>
          <a:ln w="12700">
            <a:solidFill>
              <a:srgbClr val="CF4646"/>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1000" b="1" dirty="0">
                <a:solidFill>
                  <a:srgbClr val="44546A"/>
                </a:solidFill>
              </a:rPr>
              <a:t>Utgång:</a:t>
            </a:r>
          </a:p>
          <a:p>
            <a:pPr algn="ctr"/>
            <a:r>
              <a:rPr lang="sv-SE" sz="1000" dirty="0">
                <a:solidFill>
                  <a:srgbClr val="44546A"/>
                </a:solidFill>
              </a:rPr>
              <a:t>Beskrivning av åtgärder i vårdförlopp avslutas</a:t>
            </a:r>
          </a:p>
        </p:txBody>
      </p:sp>
      <p:sp>
        <p:nvSpPr>
          <p:cNvPr id="20" name="Flowchart: Document 11">
            <a:extLst>
              <a:ext uri="{FF2B5EF4-FFF2-40B4-BE49-F238E27FC236}">
                <a16:creationId xmlns:a16="http://schemas.microsoft.com/office/drawing/2014/main" id="{AF6CF00E-01A7-469A-93BB-0643BFFA5D15}"/>
              </a:ext>
              <a:ext uri="{C183D7F6-B498-43B3-948B-1728B52AA6E4}">
                <adec:decorative xmlns:adec="http://schemas.microsoft.com/office/drawing/2017/decorative" val="1"/>
              </a:ext>
            </a:extLst>
          </p:cNvPr>
          <p:cNvSpPr>
            <a:spLocks noChangeAspect="1"/>
          </p:cNvSpPr>
          <p:nvPr/>
        </p:nvSpPr>
        <p:spPr>
          <a:xfrm>
            <a:off x="1667449" y="10075946"/>
            <a:ext cx="1446605" cy="457200"/>
          </a:xfrm>
          <a:prstGeom prst="rect">
            <a:avLst/>
          </a:prstGeom>
          <a:solidFill>
            <a:schemeClr val="bg1"/>
          </a:solidFill>
          <a:ln w="1270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000" b="1" dirty="0">
                <a:solidFill>
                  <a:schemeClr val="bg2">
                    <a:lumMod val="10000"/>
                  </a:schemeClr>
                </a:solidFill>
              </a:rPr>
              <a:t>(M) Revidering behandlingsplan – dokumentation</a:t>
            </a:r>
          </a:p>
        </p:txBody>
      </p:sp>
      <p:cxnSp>
        <p:nvCxnSpPr>
          <p:cNvPr id="21" name="Straight Arrow Connector 131">
            <a:extLst>
              <a:ext uri="{FF2B5EF4-FFF2-40B4-BE49-F238E27FC236}">
                <a16:creationId xmlns:a16="http://schemas.microsoft.com/office/drawing/2014/main" id="{34EFE4A1-3EF4-4AB3-A671-EF99B40516B2}"/>
              </a:ext>
              <a:ext uri="{C183D7F6-B498-43B3-948B-1728B52AA6E4}">
                <adec:decorative xmlns:adec="http://schemas.microsoft.com/office/drawing/2017/decorative" val="1"/>
              </a:ext>
            </a:extLst>
          </p:cNvPr>
          <p:cNvCxnSpPr>
            <a:cxnSpLocks/>
            <a:stCxn id="20" idx="2"/>
            <a:endCxn id="19" idx="0"/>
          </p:cNvCxnSpPr>
          <p:nvPr/>
        </p:nvCxnSpPr>
        <p:spPr>
          <a:xfrm>
            <a:off x="2390752" y="10533146"/>
            <a:ext cx="2288" cy="231118"/>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22" name="Flowchart: Terminator 288">
            <a:extLst>
              <a:ext uri="{FF2B5EF4-FFF2-40B4-BE49-F238E27FC236}">
                <a16:creationId xmlns:a16="http://schemas.microsoft.com/office/drawing/2014/main" id="{B403B42F-DDDC-4DA8-B613-1E125965E65E}"/>
              </a:ext>
              <a:ext uri="{C183D7F6-B498-43B3-948B-1728B52AA6E4}">
                <adec:decorative xmlns:adec="http://schemas.microsoft.com/office/drawing/2017/decorative" val="1"/>
              </a:ext>
            </a:extLst>
          </p:cNvPr>
          <p:cNvSpPr/>
          <p:nvPr/>
        </p:nvSpPr>
        <p:spPr>
          <a:xfrm flipH="1">
            <a:off x="2492859" y="2752893"/>
            <a:ext cx="1485162" cy="457200"/>
          </a:xfrm>
          <a:prstGeom prst="flowChartTerminator">
            <a:avLst/>
          </a:prstGeom>
          <a:solidFill>
            <a:schemeClr val="bg1"/>
          </a:solidFill>
          <a:ln w="1270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1000" b="1" dirty="0">
                <a:solidFill>
                  <a:srgbClr val="44546A"/>
                </a:solidFill>
              </a:rPr>
              <a:t>Ingång: </a:t>
            </a:r>
            <a:r>
              <a:rPr lang="sv-SE" sz="1000" dirty="0">
                <a:solidFill>
                  <a:srgbClr val="44546A"/>
                </a:solidFill>
              </a:rPr>
              <a:t>Försämring av tidigare känd [diagnos]</a:t>
            </a:r>
          </a:p>
        </p:txBody>
      </p:sp>
      <p:sp>
        <p:nvSpPr>
          <p:cNvPr id="23" name="TextBox 153">
            <a:extLst>
              <a:ext uri="{FF2B5EF4-FFF2-40B4-BE49-F238E27FC236}">
                <a16:creationId xmlns:a16="http://schemas.microsoft.com/office/drawing/2014/main" id="{1FA8373C-87BD-41E7-9803-07D299666EEF}"/>
              </a:ext>
              <a:ext uri="{C183D7F6-B498-43B3-948B-1728B52AA6E4}">
                <adec:decorative xmlns:adec="http://schemas.microsoft.com/office/drawing/2017/decorative" val="1"/>
              </a:ext>
            </a:extLst>
          </p:cNvPr>
          <p:cNvSpPr txBox="1"/>
          <p:nvPr/>
        </p:nvSpPr>
        <p:spPr>
          <a:xfrm flipH="1">
            <a:off x="2368292" y="4615167"/>
            <a:ext cx="362204" cy="246221"/>
          </a:xfrm>
          <a:prstGeom prst="rect">
            <a:avLst/>
          </a:prstGeom>
          <a:noFill/>
        </p:spPr>
        <p:txBody>
          <a:bodyPr wrap="square" rtlCol="0">
            <a:spAutoFit/>
          </a:bodyPr>
          <a:lstStyle/>
          <a:p>
            <a:r>
              <a:rPr lang="sv-SE" sz="1000" i="1" dirty="0">
                <a:solidFill>
                  <a:schemeClr val="bg2">
                    <a:lumMod val="10000"/>
                  </a:schemeClr>
                </a:solidFill>
              </a:rPr>
              <a:t>Ja</a:t>
            </a:r>
          </a:p>
        </p:txBody>
      </p:sp>
      <p:cxnSp>
        <p:nvCxnSpPr>
          <p:cNvPr id="24" name="Connector: Elbow 114">
            <a:extLst>
              <a:ext uri="{FF2B5EF4-FFF2-40B4-BE49-F238E27FC236}">
                <a16:creationId xmlns:a16="http://schemas.microsoft.com/office/drawing/2014/main" id="{5865FDAA-7B90-4064-AF15-99F2F8BEC824}"/>
              </a:ext>
              <a:ext uri="{C183D7F6-B498-43B3-948B-1728B52AA6E4}">
                <adec:decorative xmlns:adec="http://schemas.microsoft.com/office/drawing/2017/decorative" val="1"/>
              </a:ext>
            </a:extLst>
          </p:cNvPr>
          <p:cNvCxnSpPr>
            <a:cxnSpLocks/>
            <a:stCxn id="22" idx="2"/>
            <a:endCxn id="9" idx="0"/>
          </p:cNvCxnSpPr>
          <p:nvPr/>
        </p:nvCxnSpPr>
        <p:spPr>
          <a:xfrm rot="5400000">
            <a:off x="2704276" y="2918953"/>
            <a:ext cx="240025" cy="822304"/>
          </a:xfrm>
          <a:prstGeom prst="bentConnector3">
            <a:avLst>
              <a:gd name="adj1" fmla="val 50000"/>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115">
            <a:extLst>
              <a:ext uri="{FF2B5EF4-FFF2-40B4-BE49-F238E27FC236}">
                <a16:creationId xmlns:a16="http://schemas.microsoft.com/office/drawing/2014/main" id="{EBDCA039-52A7-4C86-8462-71F0FBC977E0}"/>
              </a:ext>
              <a:ext uri="{C183D7F6-B498-43B3-948B-1728B52AA6E4}">
                <adec:decorative xmlns:adec="http://schemas.microsoft.com/office/drawing/2017/decorative" val="1"/>
              </a:ext>
            </a:extLst>
          </p:cNvPr>
          <p:cNvCxnSpPr>
            <a:cxnSpLocks/>
            <a:endCxn id="39" idx="0"/>
          </p:cNvCxnSpPr>
          <p:nvPr/>
        </p:nvCxnSpPr>
        <p:spPr>
          <a:xfrm>
            <a:off x="2413136" y="6126553"/>
            <a:ext cx="593" cy="262935"/>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26" name="Flowchart: Decision 137">
            <a:extLst>
              <a:ext uri="{FF2B5EF4-FFF2-40B4-BE49-F238E27FC236}">
                <a16:creationId xmlns:a16="http://schemas.microsoft.com/office/drawing/2014/main" id="{5A6BB63B-D494-4552-B0C6-B280639F2C49}"/>
              </a:ext>
              <a:ext uri="{C183D7F6-B498-43B3-948B-1728B52AA6E4}">
                <adec:decorative xmlns:adec="http://schemas.microsoft.com/office/drawing/2017/decorative" val="1"/>
              </a:ext>
            </a:extLst>
          </p:cNvPr>
          <p:cNvSpPr/>
          <p:nvPr/>
        </p:nvSpPr>
        <p:spPr>
          <a:xfrm flipH="1">
            <a:off x="4354654" y="10747281"/>
            <a:ext cx="1485162" cy="494553"/>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9616 w 10000"/>
              <a:gd name="connsiteY3" fmla="*/ 5108 h 10000"/>
              <a:gd name="connsiteX4" fmla="*/ 5000 w 10000"/>
              <a:gd name="connsiteY4" fmla="*/ 10000 h 10000"/>
              <a:gd name="connsiteX5" fmla="*/ 0 w 10000"/>
              <a:gd name="connsiteY5" fmla="*/ 5000 h 10000"/>
              <a:gd name="connsiteX0" fmla="*/ 0 w 10000"/>
              <a:gd name="connsiteY0" fmla="*/ 5000 h 10000"/>
              <a:gd name="connsiteX1" fmla="*/ 5000 w 10000"/>
              <a:gd name="connsiteY1" fmla="*/ 0 h 10000"/>
              <a:gd name="connsiteX2" fmla="*/ 10000 w 10000"/>
              <a:gd name="connsiteY2" fmla="*/ 5000 h 10000"/>
              <a:gd name="connsiteX3" fmla="*/ 9616 w 10000"/>
              <a:gd name="connsiteY3" fmla="*/ 5108 h 10000"/>
              <a:gd name="connsiteX4" fmla="*/ 5000 w 10000"/>
              <a:gd name="connsiteY4" fmla="*/ 10000 h 10000"/>
              <a:gd name="connsiteX5" fmla="*/ 0 w 10000"/>
              <a:gd name="connsiteY5" fmla="*/ 5000 h 10000"/>
              <a:gd name="connsiteX0" fmla="*/ 0 w 10000"/>
              <a:gd name="connsiteY0" fmla="*/ 5000 h 10000"/>
              <a:gd name="connsiteX1" fmla="*/ 5000 w 10000"/>
              <a:gd name="connsiteY1" fmla="*/ 0 h 10000"/>
              <a:gd name="connsiteX2" fmla="*/ 10000 w 10000"/>
              <a:gd name="connsiteY2" fmla="*/ 5000 h 10000"/>
              <a:gd name="connsiteX3" fmla="*/ 9616 w 10000"/>
              <a:gd name="connsiteY3" fmla="*/ 5108 h 10000"/>
              <a:gd name="connsiteX4" fmla="*/ 5000 w 10000"/>
              <a:gd name="connsiteY4" fmla="*/ 10000 h 10000"/>
              <a:gd name="connsiteX5" fmla="*/ 0 w 10000"/>
              <a:gd name="connsiteY5" fmla="*/ 5000 h 10000"/>
              <a:gd name="connsiteX0" fmla="*/ 0 w 10000"/>
              <a:gd name="connsiteY0" fmla="*/ 5000 h 10000"/>
              <a:gd name="connsiteX1" fmla="*/ 5000 w 10000"/>
              <a:gd name="connsiteY1" fmla="*/ 0 h 10000"/>
              <a:gd name="connsiteX2" fmla="*/ 10000 w 10000"/>
              <a:gd name="connsiteY2" fmla="*/ 5000 h 10000"/>
              <a:gd name="connsiteX3" fmla="*/ 9616 w 10000"/>
              <a:gd name="connsiteY3" fmla="*/ 5108 h 10000"/>
              <a:gd name="connsiteX4" fmla="*/ 5000 w 10000"/>
              <a:gd name="connsiteY4" fmla="*/ 10000 h 10000"/>
              <a:gd name="connsiteX5" fmla="*/ 0 w 10000"/>
              <a:gd name="connsiteY5" fmla="*/ 5000 h 10000"/>
              <a:gd name="connsiteX0" fmla="*/ 0 w 10000"/>
              <a:gd name="connsiteY0" fmla="*/ 5000 h 10000"/>
              <a:gd name="connsiteX1" fmla="*/ 5000 w 10000"/>
              <a:gd name="connsiteY1" fmla="*/ 0 h 10000"/>
              <a:gd name="connsiteX2" fmla="*/ 10000 w 10000"/>
              <a:gd name="connsiteY2" fmla="*/ 5000 h 10000"/>
              <a:gd name="connsiteX3" fmla="*/ 9616 w 10000"/>
              <a:gd name="connsiteY3" fmla="*/ 5108 h 10000"/>
              <a:gd name="connsiteX4" fmla="*/ 5000 w 10000"/>
              <a:gd name="connsiteY4" fmla="*/ 10000 h 10000"/>
              <a:gd name="connsiteX5" fmla="*/ 0 w 10000"/>
              <a:gd name="connsiteY5"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5000"/>
                </a:moveTo>
                <a:lnTo>
                  <a:pt x="5000" y="0"/>
                </a:lnTo>
                <a:lnTo>
                  <a:pt x="10000" y="5000"/>
                </a:lnTo>
                <a:lnTo>
                  <a:pt x="5000" y="10000"/>
                </a:lnTo>
                <a:lnTo>
                  <a:pt x="0" y="5000"/>
                </a:lnTo>
                <a:close/>
              </a:path>
            </a:pathLst>
          </a:cu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800" b="1" dirty="0">
                <a:solidFill>
                  <a:schemeClr val="bg2">
                    <a:lumMod val="10000"/>
                  </a:schemeClr>
                </a:solidFill>
              </a:rPr>
              <a:t>(L) Aktuell för specialist- </a:t>
            </a:r>
          </a:p>
          <a:p>
            <a:pPr algn="ctr"/>
            <a:r>
              <a:rPr lang="sv-SE" sz="800" b="1" dirty="0">
                <a:solidFill>
                  <a:schemeClr val="bg2">
                    <a:lumMod val="10000"/>
                  </a:schemeClr>
                </a:solidFill>
              </a:rPr>
              <a:t>bedömning?</a:t>
            </a:r>
          </a:p>
        </p:txBody>
      </p:sp>
      <p:sp>
        <p:nvSpPr>
          <p:cNvPr id="27" name="textruta 345">
            <a:extLst>
              <a:ext uri="{FF2B5EF4-FFF2-40B4-BE49-F238E27FC236}">
                <a16:creationId xmlns:a16="http://schemas.microsoft.com/office/drawing/2014/main" id="{1AF93FFA-E2A8-488C-996D-E7196080B10F}"/>
              </a:ext>
              <a:ext uri="{C183D7F6-B498-43B3-948B-1728B52AA6E4}">
                <adec:decorative xmlns:adec="http://schemas.microsoft.com/office/drawing/2017/decorative" val="1"/>
              </a:ext>
            </a:extLst>
          </p:cNvPr>
          <p:cNvSpPr txBox="1"/>
          <p:nvPr/>
        </p:nvSpPr>
        <p:spPr>
          <a:xfrm flipH="1">
            <a:off x="4222927" y="8269895"/>
            <a:ext cx="2164479" cy="246221"/>
          </a:xfrm>
          <a:prstGeom prst="rect">
            <a:avLst/>
          </a:prstGeom>
          <a:noFill/>
        </p:spPr>
        <p:txBody>
          <a:bodyPr wrap="square" rtlCol="0">
            <a:spAutoFit/>
          </a:bodyPr>
          <a:lstStyle/>
          <a:p>
            <a:r>
              <a:rPr lang="sv-SE" sz="1000" i="1" dirty="0">
                <a:solidFill>
                  <a:schemeClr val="bg2">
                    <a:lumMod val="10000"/>
                  </a:schemeClr>
                </a:solidFill>
              </a:rPr>
              <a:t>Ny utredning</a:t>
            </a:r>
          </a:p>
        </p:txBody>
      </p:sp>
      <p:cxnSp>
        <p:nvCxnSpPr>
          <p:cNvPr id="28" name="Rak koppling 341">
            <a:extLst>
              <a:ext uri="{FF2B5EF4-FFF2-40B4-BE49-F238E27FC236}">
                <a16:creationId xmlns:a16="http://schemas.microsoft.com/office/drawing/2014/main" id="{2C0862BB-7035-44D5-9F26-6ABD27A7CA19}"/>
              </a:ext>
              <a:ext uri="{C183D7F6-B498-43B3-948B-1728B52AA6E4}">
                <adec:decorative xmlns:adec="http://schemas.microsoft.com/office/drawing/2017/decorative" val="1"/>
              </a:ext>
            </a:extLst>
          </p:cNvPr>
          <p:cNvCxnSpPr>
            <a:cxnSpLocks/>
            <a:stCxn id="10" idx="3"/>
            <a:endCxn id="19" idx="3"/>
          </p:cNvCxnSpPr>
          <p:nvPr/>
        </p:nvCxnSpPr>
        <p:spPr>
          <a:xfrm rot="10800000" flipV="1">
            <a:off x="1650459" y="4374680"/>
            <a:ext cx="20096" cy="6618183"/>
          </a:xfrm>
          <a:prstGeom prst="bentConnector3">
            <a:avLst>
              <a:gd name="adj1" fmla="val 4262649"/>
            </a:avLst>
          </a:prstGeom>
          <a:ln>
            <a:solidFill>
              <a:srgbClr val="CF4646"/>
            </a:solidFill>
            <a:tailEnd type="triangle"/>
          </a:ln>
        </p:spPr>
        <p:style>
          <a:lnRef idx="1">
            <a:schemeClr val="accent1"/>
          </a:lnRef>
          <a:fillRef idx="0">
            <a:schemeClr val="accent1"/>
          </a:fillRef>
          <a:effectRef idx="0">
            <a:schemeClr val="accent1"/>
          </a:effectRef>
          <a:fontRef idx="minor">
            <a:schemeClr val="tx1"/>
          </a:fontRef>
        </p:style>
      </p:cxnSp>
      <p:sp>
        <p:nvSpPr>
          <p:cNvPr id="29" name="TextBox 190">
            <a:extLst>
              <a:ext uri="{FF2B5EF4-FFF2-40B4-BE49-F238E27FC236}">
                <a16:creationId xmlns:a16="http://schemas.microsoft.com/office/drawing/2014/main" id="{A0F242E2-C9A2-4243-AE20-26A8008E22F5}"/>
              </a:ext>
              <a:ext uri="{C183D7F6-B498-43B3-948B-1728B52AA6E4}">
                <adec:decorative xmlns:adec="http://schemas.microsoft.com/office/drawing/2017/decorative" val="1"/>
              </a:ext>
            </a:extLst>
          </p:cNvPr>
          <p:cNvSpPr txBox="1"/>
          <p:nvPr/>
        </p:nvSpPr>
        <p:spPr>
          <a:xfrm flipH="1">
            <a:off x="1451987" y="4145091"/>
            <a:ext cx="647025" cy="246221"/>
          </a:xfrm>
          <a:prstGeom prst="rect">
            <a:avLst/>
          </a:prstGeom>
          <a:noFill/>
        </p:spPr>
        <p:txBody>
          <a:bodyPr wrap="square" rtlCol="0">
            <a:spAutoFit/>
          </a:bodyPr>
          <a:lstStyle/>
          <a:p>
            <a:r>
              <a:rPr lang="sv-SE" sz="1000" i="1" dirty="0">
                <a:solidFill>
                  <a:schemeClr val="bg2">
                    <a:lumMod val="10000"/>
                  </a:schemeClr>
                </a:solidFill>
              </a:rPr>
              <a:t>Nej</a:t>
            </a:r>
          </a:p>
        </p:txBody>
      </p:sp>
      <p:cxnSp>
        <p:nvCxnSpPr>
          <p:cNvPr id="30" name="Straight Arrow Connector 225">
            <a:extLst>
              <a:ext uri="{FF2B5EF4-FFF2-40B4-BE49-F238E27FC236}">
                <a16:creationId xmlns:a16="http://schemas.microsoft.com/office/drawing/2014/main" id="{A5308176-939B-495E-ACBA-0D81056FADDF}"/>
              </a:ext>
              <a:ext uri="{C183D7F6-B498-43B3-948B-1728B52AA6E4}">
                <adec:decorative xmlns:adec="http://schemas.microsoft.com/office/drawing/2017/decorative" val="1"/>
              </a:ext>
            </a:extLst>
          </p:cNvPr>
          <p:cNvCxnSpPr>
            <a:cxnSpLocks/>
            <a:stCxn id="39" idx="2"/>
            <a:endCxn id="40" idx="0"/>
          </p:cNvCxnSpPr>
          <p:nvPr/>
        </p:nvCxnSpPr>
        <p:spPr>
          <a:xfrm>
            <a:off x="2412543" y="6846686"/>
            <a:ext cx="1186" cy="223873"/>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31" name="Oval 76">
            <a:extLst>
              <a:ext uri="{FF2B5EF4-FFF2-40B4-BE49-F238E27FC236}">
                <a16:creationId xmlns:a16="http://schemas.microsoft.com/office/drawing/2014/main" id="{321834CE-0BE2-48A0-8BC6-F3D1E05ABC02}"/>
              </a:ext>
              <a:ext uri="{C183D7F6-B498-43B3-948B-1728B52AA6E4}">
                <adec:decorative xmlns:adec="http://schemas.microsoft.com/office/drawing/2017/decorative" val="1"/>
              </a:ext>
            </a:extLst>
          </p:cNvPr>
          <p:cNvSpPr/>
          <p:nvPr/>
        </p:nvSpPr>
        <p:spPr>
          <a:xfrm flipH="1">
            <a:off x="4329738" y="10075946"/>
            <a:ext cx="1540810" cy="45720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248" rtl="0" eaLnBrk="1" fontAlgn="auto" latinLnBrk="0" hangingPunct="1">
              <a:lnSpc>
                <a:spcPct val="100000"/>
              </a:lnSpc>
              <a:spcBef>
                <a:spcPts val="0"/>
              </a:spcBef>
              <a:spcAft>
                <a:spcPts val="0"/>
              </a:spcAft>
              <a:buClrTx/>
              <a:buSzTx/>
              <a:buFontTx/>
              <a:buNone/>
              <a:tabLst/>
              <a:defRPr/>
            </a:pPr>
            <a:r>
              <a:rPr kumimoji="0" lang="sv-SE" sz="1000" b="1" i="0" u="none" strike="noStrike" kern="1200" cap="none" spc="0" normalizeH="0" baseline="0" noProof="0" dirty="0">
                <a:ln>
                  <a:noFill/>
                </a:ln>
                <a:solidFill>
                  <a:schemeClr val="bg2">
                    <a:lumMod val="10000"/>
                  </a:schemeClr>
                </a:solidFill>
                <a:effectLst/>
                <a:uLnTx/>
                <a:uFillTx/>
                <a:latin typeface="Calibri" panose="020F0502020204030204"/>
                <a:ea typeface="+mn-ea"/>
                <a:cs typeface="+mn-cs"/>
              </a:rPr>
              <a:t>(K) Information och dialog</a:t>
            </a:r>
          </a:p>
        </p:txBody>
      </p:sp>
      <p:sp>
        <p:nvSpPr>
          <p:cNvPr id="32" name="Oval 76">
            <a:extLst>
              <a:ext uri="{FF2B5EF4-FFF2-40B4-BE49-F238E27FC236}">
                <a16:creationId xmlns:a16="http://schemas.microsoft.com/office/drawing/2014/main" id="{0CB9E56B-CF63-4869-808B-54A1754692EF}"/>
              </a:ext>
              <a:ext uri="{C183D7F6-B498-43B3-948B-1728B52AA6E4}">
                <adec:decorative xmlns:adec="http://schemas.microsoft.com/office/drawing/2017/decorative" val="1"/>
              </a:ext>
            </a:extLst>
          </p:cNvPr>
          <p:cNvSpPr/>
          <p:nvPr/>
        </p:nvSpPr>
        <p:spPr>
          <a:xfrm flipH="1">
            <a:off x="1667448" y="7751630"/>
            <a:ext cx="1485162" cy="45720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248" rtl="0" eaLnBrk="1" fontAlgn="auto" latinLnBrk="0" hangingPunct="1">
              <a:lnSpc>
                <a:spcPct val="100000"/>
              </a:lnSpc>
              <a:spcBef>
                <a:spcPts val="0"/>
              </a:spcBef>
              <a:spcAft>
                <a:spcPts val="0"/>
              </a:spcAft>
              <a:buClrTx/>
              <a:buSzTx/>
              <a:buFontTx/>
              <a:buNone/>
              <a:tabLst/>
              <a:defRPr/>
            </a:pPr>
            <a:r>
              <a:rPr kumimoji="0" lang="sv-SE" sz="1000" b="1" i="0" u="none" strike="noStrike" kern="1200" cap="none" spc="0" normalizeH="0" baseline="0" noProof="0" dirty="0">
                <a:ln>
                  <a:noFill/>
                </a:ln>
                <a:solidFill>
                  <a:schemeClr val="bg2">
                    <a:lumMod val="10000"/>
                  </a:schemeClr>
                </a:solidFill>
                <a:effectLst/>
                <a:uLnTx/>
                <a:uFillTx/>
                <a:latin typeface="Calibri" panose="020F0502020204030204"/>
                <a:ea typeface="+mn-ea"/>
                <a:cs typeface="+mn-cs"/>
              </a:rPr>
              <a:t>(G) Information och dialog</a:t>
            </a:r>
          </a:p>
        </p:txBody>
      </p:sp>
      <p:sp>
        <p:nvSpPr>
          <p:cNvPr id="33" name="textruta 345">
            <a:extLst>
              <a:ext uri="{FF2B5EF4-FFF2-40B4-BE49-F238E27FC236}">
                <a16:creationId xmlns:a16="http://schemas.microsoft.com/office/drawing/2014/main" id="{644106BE-C2C8-4E5D-BE2A-DB6243E3D208}"/>
              </a:ext>
              <a:ext uri="{C183D7F6-B498-43B3-948B-1728B52AA6E4}">
                <adec:decorative xmlns:adec="http://schemas.microsoft.com/office/drawing/2017/decorative" val="1"/>
              </a:ext>
            </a:extLst>
          </p:cNvPr>
          <p:cNvSpPr txBox="1"/>
          <p:nvPr/>
        </p:nvSpPr>
        <p:spPr>
          <a:xfrm flipH="1">
            <a:off x="1425403" y="4766870"/>
            <a:ext cx="1188043" cy="246221"/>
          </a:xfrm>
          <a:prstGeom prst="rect">
            <a:avLst/>
          </a:prstGeom>
          <a:noFill/>
        </p:spPr>
        <p:txBody>
          <a:bodyPr wrap="square" rtlCol="0">
            <a:spAutoFit/>
          </a:bodyPr>
          <a:lstStyle/>
          <a:p>
            <a:pPr marL="0" marR="0" lvl="0" indent="0" algn="l" defTabSz="914248" rtl="0" eaLnBrk="1" fontAlgn="auto" latinLnBrk="0" hangingPunct="1">
              <a:lnSpc>
                <a:spcPct val="100000"/>
              </a:lnSpc>
              <a:spcBef>
                <a:spcPts val="0"/>
              </a:spcBef>
              <a:spcAft>
                <a:spcPts val="0"/>
              </a:spcAft>
              <a:buClrTx/>
              <a:buSzTx/>
              <a:buFontTx/>
              <a:buNone/>
              <a:tabLst/>
              <a:defRPr/>
            </a:pPr>
            <a:r>
              <a:rPr kumimoji="0" lang="sv-SE" sz="1000" i="1" u="none" strike="noStrike" kern="1200" cap="none" spc="0" normalizeH="0" baseline="0" noProof="0" dirty="0">
                <a:ln>
                  <a:noFill/>
                </a:ln>
                <a:solidFill>
                  <a:schemeClr val="bg2">
                    <a:lumMod val="10000"/>
                  </a:schemeClr>
                </a:solidFill>
                <a:effectLst/>
                <a:uLnTx/>
                <a:uFillTx/>
                <a:latin typeface="Calibri" panose="020F0502020204030204"/>
                <a:ea typeface="+mn-ea"/>
                <a:cs typeface="+mn-cs"/>
              </a:rPr>
              <a:t>Behandling</a:t>
            </a:r>
          </a:p>
        </p:txBody>
      </p:sp>
      <p:cxnSp>
        <p:nvCxnSpPr>
          <p:cNvPr id="34" name="Rak pilkoppling 319">
            <a:extLst>
              <a:ext uri="{FF2B5EF4-FFF2-40B4-BE49-F238E27FC236}">
                <a16:creationId xmlns:a16="http://schemas.microsoft.com/office/drawing/2014/main" id="{9E03673D-B514-4A97-8448-8D8C0936D1BA}"/>
              </a:ext>
              <a:ext uri="{C183D7F6-B498-43B3-948B-1728B52AA6E4}">
                <adec:decorative xmlns:adec="http://schemas.microsoft.com/office/drawing/2017/decorative" val="1"/>
              </a:ext>
            </a:extLst>
          </p:cNvPr>
          <p:cNvCxnSpPr>
            <a:cxnSpLocks/>
            <a:stCxn id="32" idx="2"/>
            <a:endCxn id="11" idx="0"/>
          </p:cNvCxnSpPr>
          <p:nvPr/>
        </p:nvCxnSpPr>
        <p:spPr>
          <a:xfrm>
            <a:off x="2410029" y="8208830"/>
            <a:ext cx="3107" cy="218471"/>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155">
            <a:extLst>
              <a:ext uri="{FF2B5EF4-FFF2-40B4-BE49-F238E27FC236}">
                <a16:creationId xmlns:a16="http://schemas.microsoft.com/office/drawing/2014/main" id="{1B89B704-2B25-4DCA-840B-6D46CFCC8B2C}"/>
              </a:ext>
              <a:ext uri="{C183D7F6-B498-43B3-948B-1728B52AA6E4}">
                <adec:decorative xmlns:adec="http://schemas.microsoft.com/office/drawing/2017/decorative" val="1"/>
              </a:ext>
            </a:extLst>
          </p:cNvPr>
          <p:cNvSpPr txBox="1"/>
          <p:nvPr/>
        </p:nvSpPr>
        <p:spPr>
          <a:xfrm flipH="1">
            <a:off x="3081152" y="8549391"/>
            <a:ext cx="413494" cy="246221"/>
          </a:xfrm>
          <a:prstGeom prst="rect">
            <a:avLst/>
          </a:prstGeom>
          <a:noFill/>
        </p:spPr>
        <p:txBody>
          <a:bodyPr wrap="square" rtlCol="0">
            <a:spAutoFit/>
          </a:bodyPr>
          <a:lstStyle/>
          <a:p>
            <a:r>
              <a:rPr lang="sv-SE" sz="1000" i="1">
                <a:solidFill>
                  <a:schemeClr val="bg2">
                    <a:lumMod val="10000"/>
                  </a:schemeClr>
                </a:solidFill>
              </a:rPr>
              <a:t>Nej</a:t>
            </a:r>
          </a:p>
        </p:txBody>
      </p:sp>
      <p:cxnSp>
        <p:nvCxnSpPr>
          <p:cNvPr id="36" name="Rak pilkoppling 1359">
            <a:extLst>
              <a:ext uri="{FF2B5EF4-FFF2-40B4-BE49-F238E27FC236}">
                <a16:creationId xmlns:a16="http://schemas.microsoft.com/office/drawing/2014/main" id="{38AD16D2-FAC1-4481-9267-4CBADE828ECE}"/>
              </a:ext>
              <a:ext uri="{C183D7F6-B498-43B3-948B-1728B52AA6E4}">
                <adec:decorative xmlns:adec="http://schemas.microsoft.com/office/drawing/2017/decorative" val="1"/>
              </a:ext>
            </a:extLst>
          </p:cNvPr>
          <p:cNvCxnSpPr>
            <a:cxnSpLocks/>
            <a:endCxn id="26" idx="1"/>
          </p:cNvCxnSpPr>
          <p:nvPr/>
        </p:nvCxnSpPr>
        <p:spPr>
          <a:xfrm>
            <a:off x="5097235" y="10533146"/>
            <a:ext cx="0" cy="214135"/>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37" name="TextBox 153">
            <a:extLst>
              <a:ext uri="{FF2B5EF4-FFF2-40B4-BE49-F238E27FC236}">
                <a16:creationId xmlns:a16="http://schemas.microsoft.com/office/drawing/2014/main" id="{A28A18E2-8B82-45BE-BFC7-96DA0F91CC53}"/>
              </a:ext>
              <a:ext uri="{C183D7F6-B498-43B3-948B-1728B52AA6E4}">
                <adec:decorative xmlns:adec="http://schemas.microsoft.com/office/drawing/2017/decorative" val="1"/>
              </a:ext>
            </a:extLst>
          </p:cNvPr>
          <p:cNvSpPr txBox="1"/>
          <p:nvPr/>
        </p:nvSpPr>
        <p:spPr>
          <a:xfrm flipH="1">
            <a:off x="2368292" y="9049838"/>
            <a:ext cx="362204" cy="246221"/>
          </a:xfrm>
          <a:prstGeom prst="rect">
            <a:avLst/>
          </a:prstGeom>
          <a:noFill/>
        </p:spPr>
        <p:txBody>
          <a:bodyPr wrap="square" rtlCol="0">
            <a:spAutoFit/>
          </a:bodyPr>
          <a:lstStyle/>
          <a:p>
            <a:r>
              <a:rPr lang="sv-SE" sz="1000" i="1" dirty="0">
                <a:solidFill>
                  <a:schemeClr val="bg2">
                    <a:lumMod val="10000"/>
                  </a:schemeClr>
                </a:solidFill>
              </a:rPr>
              <a:t>Ja</a:t>
            </a:r>
          </a:p>
        </p:txBody>
      </p:sp>
      <p:sp>
        <p:nvSpPr>
          <p:cNvPr id="38" name="Flowchart: Document 11">
            <a:extLst>
              <a:ext uri="{FF2B5EF4-FFF2-40B4-BE49-F238E27FC236}">
                <a16:creationId xmlns:a16="http://schemas.microsoft.com/office/drawing/2014/main" id="{DE5B5D85-9394-4540-9E65-0B5BF5D4F42F}"/>
              </a:ext>
              <a:ext uri="{C183D7F6-B498-43B3-948B-1728B52AA6E4}">
                <adec:decorative xmlns:adec="http://schemas.microsoft.com/office/drawing/2017/decorative" val="1"/>
              </a:ext>
            </a:extLst>
          </p:cNvPr>
          <p:cNvSpPr>
            <a:spLocks/>
          </p:cNvSpPr>
          <p:nvPr/>
        </p:nvSpPr>
        <p:spPr>
          <a:xfrm>
            <a:off x="1672472" y="5708416"/>
            <a:ext cx="1485162" cy="457200"/>
          </a:xfrm>
          <a:prstGeom prst="rect">
            <a:avLst/>
          </a:prstGeom>
          <a:solidFill>
            <a:schemeClr val="bg1"/>
          </a:solidFill>
          <a:ln w="1270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000" b="1" dirty="0">
                <a:solidFill>
                  <a:schemeClr val="bg2">
                    <a:lumMod val="10000"/>
                  </a:schemeClr>
                </a:solidFill>
              </a:rPr>
              <a:t>(D) Upprättande av behandlingsplan och dokumentation</a:t>
            </a:r>
          </a:p>
        </p:txBody>
      </p:sp>
      <p:sp>
        <p:nvSpPr>
          <p:cNvPr id="39" name="Rectangle 318">
            <a:extLst>
              <a:ext uri="{FF2B5EF4-FFF2-40B4-BE49-F238E27FC236}">
                <a16:creationId xmlns:a16="http://schemas.microsoft.com/office/drawing/2014/main" id="{6291A885-535F-4344-862D-5D1C7627E17F}"/>
              </a:ext>
              <a:ext uri="{C183D7F6-B498-43B3-948B-1728B52AA6E4}">
                <adec:decorative xmlns:adec="http://schemas.microsoft.com/office/drawing/2017/decorative" val="1"/>
              </a:ext>
            </a:extLst>
          </p:cNvPr>
          <p:cNvSpPr/>
          <p:nvPr/>
        </p:nvSpPr>
        <p:spPr>
          <a:xfrm rot="10808911" flipH="1" flipV="1">
            <a:off x="1670555" y="6389487"/>
            <a:ext cx="1485162" cy="45720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ctr"/>
          <a:lstStyle/>
          <a:p>
            <a:pPr algn="ctr"/>
            <a:r>
              <a:rPr lang="sv-SE" sz="1000" b="1" dirty="0">
                <a:solidFill>
                  <a:schemeClr val="bg2">
                    <a:lumMod val="10000"/>
                  </a:schemeClr>
                </a:solidFill>
              </a:rPr>
              <a:t>(E) Grundbehandling och eventuell tilläggsbehandling </a:t>
            </a:r>
          </a:p>
        </p:txBody>
      </p:sp>
      <p:sp>
        <p:nvSpPr>
          <p:cNvPr id="40" name="Rectangle 318">
            <a:extLst>
              <a:ext uri="{FF2B5EF4-FFF2-40B4-BE49-F238E27FC236}">
                <a16:creationId xmlns:a16="http://schemas.microsoft.com/office/drawing/2014/main" id="{A5AF0444-E895-4261-9765-7C0026281FBA}"/>
              </a:ext>
              <a:ext uri="{C183D7F6-B498-43B3-948B-1728B52AA6E4}">
                <adec:decorative xmlns:adec="http://schemas.microsoft.com/office/drawing/2017/decorative" val="1"/>
              </a:ext>
            </a:extLst>
          </p:cNvPr>
          <p:cNvSpPr/>
          <p:nvPr/>
        </p:nvSpPr>
        <p:spPr>
          <a:xfrm rot="10808911" flipH="1" flipV="1">
            <a:off x="1670555" y="7070558"/>
            <a:ext cx="1485162" cy="45720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ctr"/>
          <a:lstStyle/>
          <a:p>
            <a:pPr algn="ctr"/>
            <a:r>
              <a:rPr lang="sv-SE" sz="1000" b="1" dirty="0">
                <a:solidFill>
                  <a:schemeClr val="bg2">
                    <a:lumMod val="10000"/>
                  </a:schemeClr>
                </a:solidFill>
              </a:rPr>
              <a:t>(F) Uppföljning grund- och eventuell tilläggsbehandling</a:t>
            </a:r>
          </a:p>
        </p:txBody>
      </p:sp>
      <p:sp>
        <p:nvSpPr>
          <p:cNvPr id="41" name="Rectangle 318">
            <a:extLst>
              <a:ext uri="{FF2B5EF4-FFF2-40B4-BE49-F238E27FC236}">
                <a16:creationId xmlns:a16="http://schemas.microsoft.com/office/drawing/2014/main" id="{F5E9CFB8-612A-4A2E-B4A7-133F6D55901A}"/>
              </a:ext>
              <a:ext uri="{C183D7F6-B498-43B3-948B-1728B52AA6E4}">
                <adec:decorative xmlns:adec="http://schemas.microsoft.com/office/drawing/2017/decorative" val="1"/>
              </a:ext>
            </a:extLst>
          </p:cNvPr>
          <p:cNvSpPr/>
          <p:nvPr/>
        </p:nvSpPr>
        <p:spPr>
          <a:xfrm rot="10808911" flipH="1" flipV="1">
            <a:off x="4329077" y="8529743"/>
            <a:ext cx="1540258" cy="45720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ctr"/>
          <a:lstStyle/>
          <a:p>
            <a:r>
              <a:rPr lang="sv-SE" sz="1000" b="1" dirty="0">
                <a:solidFill>
                  <a:schemeClr val="bg2">
                    <a:lumMod val="10000"/>
                  </a:schemeClr>
                </a:solidFill>
              </a:rPr>
              <a:t>(I) Ny utredning</a:t>
            </a:r>
          </a:p>
          <a:p>
            <a:pPr marL="171450" indent="-108000">
              <a:buFont typeface="Arial" panose="020B0604020202020204" pitchFamily="34" charset="0"/>
              <a:buChar char="•"/>
            </a:pPr>
            <a:r>
              <a:rPr lang="sv-SE" sz="1000" dirty="0">
                <a:solidFill>
                  <a:schemeClr val="bg2">
                    <a:lumMod val="10000"/>
                  </a:schemeClr>
                </a:solidFill>
              </a:rPr>
              <a:t>Differentialdiagnos? </a:t>
            </a:r>
          </a:p>
        </p:txBody>
      </p:sp>
      <p:cxnSp>
        <p:nvCxnSpPr>
          <p:cNvPr id="42" name="Rak koppling 341">
            <a:extLst>
              <a:ext uri="{FF2B5EF4-FFF2-40B4-BE49-F238E27FC236}">
                <a16:creationId xmlns:a16="http://schemas.microsoft.com/office/drawing/2014/main" id="{8CC3F03E-3D72-4EF5-8BBC-2821437A3008}"/>
              </a:ext>
              <a:ext uri="{C183D7F6-B498-43B3-948B-1728B52AA6E4}">
                <adec:decorative xmlns:adec="http://schemas.microsoft.com/office/drawing/2017/decorative" val="1"/>
              </a:ext>
            </a:extLst>
          </p:cNvPr>
          <p:cNvCxnSpPr>
            <a:cxnSpLocks/>
            <a:stCxn id="48" idx="2"/>
            <a:endCxn id="19" idx="1"/>
          </p:cNvCxnSpPr>
          <p:nvPr/>
        </p:nvCxnSpPr>
        <p:spPr>
          <a:xfrm rot="10800000" flipV="1">
            <a:off x="3135622" y="9490448"/>
            <a:ext cx="1219033" cy="1502415"/>
          </a:xfrm>
          <a:prstGeom prst="bentConnector3">
            <a:avLst>
              <a:gd name="adj1" fmla="val 50000"/>
            </a:avLst>
          </a:prstGeom>
          <a:ln>
            <a:solidFill>
              <a:srgbClr val="CF4646"/>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225">
            <a:extLst>
              <a:ext uri="{FF2B5EF4-FFF2-40B4-BE49-F238E27FC236}">
                <a16:creationId xmlns:a16="http://schemas.microsoft.com/office/drawing/2014/main" id="{1D895BC9-6055-42BE-BB87-E9D4D74D3500}"/>
              </a:ext>
              <a:ext uri="{C183D7F6-B498-43B3-948B-1728B52AA6E4}">
                <adec:decorative xmlns:adec="http://schemas.microsoft.com/office/drawing/2017/decorative" val="1"/>
              </a:ext>
            </a:extLst>
          </p:cNvPr>
          <p:cNvCxnSpPr>
            <a:cxnSpLocks/>
            <a:stCxn id="11" idx="1"/>
            <a:endCxn id="41" idx="1"/>
          </p:cNvCxnSpPr>
          <p:nvPr/>
        </p:nvCxnSpPr>
        <p:spPr>
          <a:xfrm>
            <a:off x="3155717" y="8747988"/>
            <a:ext cx="1173363" cy="8359"/>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44" name="TextBox 155">
            <a:extLst>
              <a:ext uri="{FF2B5EF4-FFF2-40B4-BE49-F238E27FC236}">
                <a16:creationId xmlns:a16="http://schemas.microsoft.com/office/drawing/2014/main" id="{E9BCECB6-498B-4111-8FB6-6166D2A4E138}"/>
              </a:ext>
              <a:ext uri="{C183D7F6-B498-43B3-948B-1728B52AA6E4}">
                <adec:decorative xmlns:adec="http://schemas.microsoft.com/office/drawing/2017/decorative" val="1"/>
              </a:ext>
            </a:extLst>
          </p:cNvPr>
          <p:cNvSpPr txBox="1"/>
          <p:nvPr/>
        </p:nvSpPr>
        <p:spPr>
          <a:xfrm flipH="1">
            <a:off x="5761489" y="10793590"/>
            <a:ext cx="413494" cy="246221"/>
          </a:xfrm>
          <a:prstGeom prst="rect">
            <a:avLst/>
          </a:prstGeom>
          <a:noFill/>
        </p:spPr>
        <p:txBody>
          <a:bodyPr wrap="square" rtlCol="0">
            <a:spAutoFit/>
          </a:bodyPr>
          <a:lstStyle/>
          <a:p>
            <a:r>
              <a:rPr lang="sv-SE" sz="1000" i="1">
                <a:solidFill>
                  <a:schemeClr val="bg2">
                    <a:lumMod val="10000"/>
                  </a:schemeClr>
                </a:solidFill>
              </a:rPr>
              <a:t>Nej</a:t>
            </a:r>
          </a:p>
        </p:txBody>
      </p:sp>
      <p:sp>
        <p:nvSpPr>
          <p:cNvPr id="45" name="TextBox 153">
            <a:extLst>
              <a:ext uri="{FF2B5EF4-FFF2-40B4-BE49-F238E27FC236}">
                <a16:creationId xmlns:a16="http://schemas.microsoft.com/office/drawing/2014/main" id="{A498073D-8104-4672-AF9A-AEF5F2509DDE}"/>
              </a:ext>
              <a:ext uri="{C183D7F6-B498-43B3-948B-1728B52AA6E4}">
                <adec:decorative xmlns:adec="http://schemas.microsoft.com/office/drawing/2017/decorative" val="1"/>
              </a:ext>
            </a:extLst>
          </p:cNvPr>
          <p:cNvSpPr txBox="1"/>
          <p:nvPr/>
        </p:nvSpPr>
        <p:spPr>
          <a:xfrm flipH="1">
            <a:off x="4111290" y="10793822"/>
            <a:ext cx="362204" cy="246221"/>
          </a:xfrm>
          <a:prstGeom prst="rect">
            <a:avLst/>
          </a:prstGeom>
          <a:noFill/>
        </p:spPr>
        <p:txBody>
          <a:bodyPr wrap="square" rtlCol="0">
            <a:spAutoFit/>
          </a:bodyPr>
          <a:lstStyle/>
          <a:p>
            <a:r>
              <a:rPr lang="sv-SE" sz="1000" i="1" dirty="0">
                <a:solidFill>
                  <a:schemeClr val="bg2">
                    <a:lumMod val="10000"/>
                  </a:schemeClr>
                </a:solidFill>
              </a:rPr>
              <a:t>Ja</a:t>
            </a:r>
          </a:p>
        </p:txBody>
      </p:sp>
      <p:cxnSp>
        <p:nvCxnSpPr>
          <p:cNvPr id="46" name="Rak pilkoppling 45">
            <a:extLst>
              <a:ext uri="{FF2B5EF4-FFF2-40B4-BE49-F238E27FC236}">
                <a16:creationId xmlns:a16="http://schemas.microsoft.com/office/drawing/2014/main" id="{58246E3F-7D57-406D-9509-F31BBD468D10}"/>
              </a:ext>
              <a:ext uri="{C183D7F6-B498-43B3-948B-1728B52AA6E4}">
                <adec:decorative xmlns:adec="http://schemas.microsoft.com/office/drawing/2017/decorative" val="1"/>
              </a:ext>
            </a:extLst>
          </p:cNvPr>
          <p:cNvCxnSpPr>
            <a:cxnSpLocks/>
            <a:stCxn id="48" idx="3"/>
            <a:endCxn id="31" idx="0"/>
          </p:cNvCxnSpPr>
          <p:nvPr/>
        </p:nvCxnSpPr>
        <p:spPr>
          <a:xfrm>
            <a:off x="5097235" y="9807948"/>
            <a:ext cx="2908" cy="267998"/>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47" name="TextBox 153">
            <a:extLst>
              <a:ext uri="{FF2B5EF4-FFF2-40B4-BE49-F238E27FC236}">
                <a16:creationId xmlns:a16="http://schemas.microsoft.com/office/drawing/2014/main" id="{0379CD48-0374-417D-9D2E-0ACD24C7A390}"/>
              </a:ext>
              <a:ext uri="{C183D7F6-B498-43B3-948B-1728B52AA6E4}">
                <adec:decorative xmlns:adec="http://schemas.microsoft.com/office/drawing/2017/decorative" val="1"/>
              </a:ext>
            </a:extLst>
          </p:cNvPr>
          <p:cNvSpPr txBox="1"/>
          <p:nvPr/>
        </p:nvSpPr>
        <p:spPr>
          <a:xfrm flipH="1">
            <a:off x="4098241" y="9272735"/>
            <a:ext cx="362204" cy="246221"/>
          </a:xfrm>
          <a:prstGeom prst="rect">
            <a:avLst/>
          </a:prstGeom>
          <a:noFill/>
        </p:spPr>
        <p:txBody>
          <a:bodyPr wrap="square" rtlCol="0">
            <a:spAutoFit/>
          </a:bodyPr>
          <a:lstStyle/>
          <a:p>
            <a:r>
              <a:rPr lang="sv-SE" sz="1000" i="1">
                <a:solidFill>
                  <a:schemeClr val="bg2">
                    <a:lumMod val="10000"/>
                  </a:schemeClr>
                </a:solidFill>
              </a:rPr>
              <a:t>Ja</a:t>
            </a:r>
          </a:p>
        </p:txBody>
      </p:sp>
      <p:sp>
        <p:nvSpPr>
          <p:cNvPr id="48" name="Flowchart: Decision 137">
            <a:extLst>
              <a:ext uri="{FF2B5EF4-FFF2-40B4-BE49-F238E27FC236}">
                <a16:creationId xmlns:a16="http://schemas.microsoft.com/office/drawing/2014/main" id="{31F5E35A-266E-467E-B75A-F6F435FF6E8B}"/>
              </a:ext>
              <a:ext uri="{C183D7F6-B498-43B3-948B-1728B52AA6E4}">
                <adec:decorative xmlns:adec="http://schemas.microsoft.com/office/drawing/2017/decorative" val="1"/>
              </a:ext>
            </a:extLst>
          </p:cNvPr>
          <p:cNvSpPr/>
          <p:nvPr/>
        </p:nvSpPr>
        <p:spPr>
          <a:xfrm flipH="1">
            <a:off x="4354654" y="9172949"/>
            <a:ext cx="1485162" cy="634999"/>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10000 w 10000"/>
              <a:gd name="connsiteY2" fmla="*/ 5000 h 10000"/>
              <a:gd name="connsiteX3" fmla="*/ 9616 w 10000"/>
              <a:gd name="connsiteY3" fmla="*/ 5108 h 10000"/>
              <a:gd name="connsiteX4" fmla="*/ 5000 w 10000"/>
              <a:gd name="connsiteY4" fmla="*/ 10000 h 10000"/>
              <a:gd name="connsiteX5" fmla="*/ 0 w 10000"/>
              <a:gd name="connsiteY5" fmla="*/ 5000 h 10000"/>
              <a:gd name="connsiteX0" fmla="*/ 0 w 10000"/>
              <a:gd name="connsiteY0" fmla="*/ 5000 h 10000"/>
              <a:gd name="connsiteX1" fmla="*/ 5000 w 10000"/>
              <a:gd name="connsiteY1" fmla="*/ 0 h 10000"/>
              <a:gd name="connsiteX2" fmla="*/ 10000 w 10000"/>
              <a:gd name="connsiteY2" fmla="*/ 5000 h 10000"/>
              <a:gd name="connsiteX3" fmla="*/ 9616 w 10000"/>
              <a:gd name="connsiteY3" fmla="*/ 5108 h 10000"/>
              <a:gd name="connsiteX4" fmla="*/ 5000 w 10000"/>
              <a:gd name="connsiteY4" fmla="*/ 10000 h 10000"/>
              <a:gd name="connsiteX5" fmla="*/ 0 w 10000"/>
              <a:gd name="connsiteY5" fmla="*/ 5000 h 10000"/>
              <a:gd name="connsiteX0" fmla="*/ 0 w 10000"/>
              <a:gd name="connsiteY0" fmla="*/ 5000 h 10000"/>
              <a:gd name="connsiteX1" fmla="*/ 5000 w 10000"/>
              <a:gd name="connsiteY1" fmla="*/ 0 h 10000"/>
              <a:gd name="connsiteX2" fmla="*/ 10000 w 10000"/>
              <a:gd name="connsiteY2" fmla="*/ 5000 h 10000"/>
              <a:gd name="connsiteX3" fmla="*/ 9616 w 10000"/>
              <a:gd name="connsiteY3" fmla="*/ 5108 h 10000"/>
              <a:gd name="connsiteX4" fmla="*/ 5000 w 10000"/>
              <a:gd name="connsiteY4" fmla="*/ 10000 h 10000"/>
              <a:gd name="connsiteX5" fmla="*/ 0 w 10000"/>
              <a:gd name="connsiteY5" fmla="*/ 5000 h 10000"/>
              <a:gd name="connsiteX0" fmla="*/ 0 w 10000"/>
              <a:gd name="connsiteY0" fmla="*/ 5000 h 10000"/>
              <a:gd name="connsiteX1" fmla="*/ 5000 w 10000"/>
              <a:gd name="connsiteY1" fmla="*/ 0 h 10000"/>
              <a:gd name="connsiteX2" fmla="*/ 10000 w 10000"/>
              <a:gd name="connsiteY2" fmla="*/ 5000 h 10000"/>
              <a:gd name="connsiteX3" fmla="*/ 9616 w 10000"/>
              <a:gd name="connsiteY3" fmla="*/ 5108 h 10000"/>
              <a:gd name="connsiteX4" fmla="*/ 5000 w 10000"/>
              <a:gd name="connsiteY4" fmla="*/ 10000 h 10000"/>
              <a:gd name="connsiteX5" fmla="*/ 0 w 10000"/>
              <a:gd name="connsiteY5" fmla="*/ 5000 h 10000"/>
              <a:gd name="connsiteX0" fmla="*/ 0 w 10000"/>
              <a:gd name="connsiteY0" fmla="*/ 5000 h 10000"/>
              <a:gd name="connsiteX1" fmla="*/ 5000 w 10000"/>
              <a:gd name="connsiteY1" fmla="*/ 0 h 10000"/>
              <a:gd name="connsiteX2" fmla="*/ 10000 w 10000"/>
              <a:gd name="connsiteY2" fmla="*/ 5000 h 10000"/>
              <a:gd name="connsiteX3" fmla="*/ 9616 w 10000"/>
              <a:gd name="connsiteY3" fmla="*/ 5108 h 10000"/>
              <a:gd name="connsiteX4" fmla="*/ 5000 w 10000"/>
              <a:gd name="connsiteY4" fmla="*/ 10000 h 10000"/>
              <a:gd name="connsiteX5" fmla="*/ 0 w 10000"/>
              <a:gd name="connsiteY5" fmla="*/ 5000 h 10000"/>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5000"/>
                </a:moveTo>
                <a:lnTo>
                  <a:pt x="5000" y="0"/>
                </a:lnTo>
                <a:lnTo>
                  <a:pt x="10000" y="5000"/>
                </a:lnTo>
                <a:lnTo>
                  <a:pt x="5000" y="10000"/>
                </a:lnTo>
                <a:lnTo>
                  <a:pt x="0" y="5000"/>
                </a:lnTo>
                <a:close/>
              </a:path>
            </a:pathLst>
          </a:cu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800" b="1" dirty="0">
                <a:solidFill>
                  <a:schemeClr val="bg2">
                    <a:lumMod val="10000"/>
                  </a:schemeClr>
                </a:solidFill>
              </a:rPr>
              <a:t>(J) Differentialdiagnos?</a:t>
            </a:r>
          </a:p>
        </p:txBody>
      </p:sp>
      <p:sp>
        <p:nvSpPr>
          <p:cNvPr id="49" name="TextBox 155">
            <a:extLst>
              <a:ext uri="{FF2B5EF4-FFF2-40B4-BE49-F238E27FC236}">
                <a16:creationId xmlns:a16="http://schemas.microsoft.com/office/drawing/2014/main" id="{653B51B5-CD42-4DDF-BED3-01251AAE0F14}"/>
              </a:ext>
              <a:ext uri="{C183D7F6-B498-43B3-948B-1728B52AA6E4}">
                <adec:decorative xmlns:adec="http://schemas.microsoft.com/office/drawing/2017/decorative" val="1"/>
              </a:ext>
            </a:extLst>
          </p:cNvPr>
          <p:cNvSpPr txBox="1"/>
          <p:nvPr/>
        </p:nvSpPr>
        <p:spPr>
          <a:xfrm flipH="1">
            <a:off x="4794048" y="9752486"/>
            <a:ext cx="413494" cy="246221"/>
          </a:xfrm>
          <a:prstGeom prst="rect">
            <a:avLst/>
          </a:prstGeom>
          <a:noFill/>
        </p:spPr>
        <p:txBody>
          <a:bodyPr wrap="square" rtlCol="0">
            <a:spAutoFit/>
          </a:bodyPr>
          <a:lstStyle/>
          <a:p>
            <a:r>
              <a:rPr lang="sv-SE" sz="1000" i="1" dirty="0">
                <a:solidFill>
                  <a:schemeClr val="bg2">
                    <a:lumMod val="10000"/>
                  </a:schemeClr>
                </a:solidFill>
              </a:rPr>
              <a:t>Nej</a:t>
            </a:r>
          </a:p>
        </p:txBody>
      </p:sp>
      <p:cxnSp>
        <p:nvCxnSpPr>
          <p:cNvPr id="50" name="Rak pilkoppling 45">
            <a:extLst>
              <a:ext uri="{FF2B5EF4-FFF2-40B4-BE49-F238E27FC236}">
                <a16:creationId xmlns:a16="http://schemas.microsoft.com/office/drawing/2014/main" id="{66F61167-8019-4149-AB0E-2B83B289B210}"/>
              </a:ext>
              <a:ext uri="{C183D7F6-B498-43B3-948B-1728B52AA6E4}">
                <adec:decorative xmlns:adec="http://schemas.microsoft.com/office/drawing/2017/decorative" val="1"/>
              </a:ext>
            </a:extLst>
          </p:cNvPr>
          <p:cNvCxnSpPr>
            <a:cxnSpLocks/>
            <a:endCxn id="48" idx="1"/>
          </p:cNvCxnSpPr>
          <p:nvPr/>
        </p:nvCxnSpPr>
        <p:spPr>
          <a:xfrm>
            <a:off x="5097235" y="8988876"/>
            <a:ext cx="0" cy="184073"/>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51" name="Connector: Elbow 143">
            <a:extLst>
              <a:ext uri="{FF2B5EF4-FFF2-40B4-BE49-F238E27FC236}">
                <a16:creationId xmlns:a16="http://schemas.microsoft.com/office/drawing/2014/main" id="{4AA749B5-BED9-4928-925F-0D0F35BDDBD1}"/>
              </a:ext>
              <a:ext uri="{C183D7F6-B498-43B3-948B-1728B52AA6E4}">
                <adec:decorative xmlns:adec="http://schemas.microsoft.com/office/drawing/2017/decorative" val="1"/>
              </a:ext>
            </a:extLst>
          </p:cNvPr>
          <p:cNvCxnSpPr>
            <a:cxnSpLocks/>
            <a:stCxn id="26" idx="0"/>
            <a:endCxn id="17" idx="1"/>
          </p:cNvCxnSpPr>
          <p:nvPr/>
        </p:nvCxnSpPr>
        <p:spPr>
          <a:xfrm rot="10800000">
            <a:off x="3152614" y="5255946"/>
            <a:ext cx="2687203" cy="5738613"/>
          </a:xfrm>
          <a:prstGeom prst="bentConnector3">
            <a:avLst>
              <a:gd name="adj1" fmla="val -1712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52" name="Connector: Elbow 114">
            <a:extLst>
              <a:ext uri="{FF2B5EF4-FFF2-40B4-BE49-F238E27FC236}">
                <a16:creationId xmlns:a16="http://schemas.microsoft.com/office/drawing/2014/main" id="{4208F5D1-9F4F-46F6-A2D0-447BC8072244}"/>
              </a:ext>
              <a:ext uri="{C183D7F6-B498-43B3-948B-1728B52AA6E4}">
                <adec:decorative xmlns:adec="http://schemas.microsoft.com/office/drawing/2017/decorative" val="1"/>
              </a:ext>
            </a:extLst>
          </p:cNvPr>
          <p:cNvCxnSpPr>
            <a:cxnSpLocks/>
            <a:stCxn id="12" idx="2"/>
            <a:endCxn id="9" idx="0"/>
          </p:cNvCxnSpPr>
          <p:nvPr/>
        </p:nvCxnSpPr>
        <p:spPr>
          <a:xfrm rot="16200000" flipH="1">
            <a:off x="1853758" y="2890740"/>
            <a:ext cx="240846" cy="877909"/>
          </a:xfrm>
          <a:prstGeom prst="bentConnector3">
            <a:avLst>
              <a:gd name="adj1" fmla="val 50000"/>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53" name="Rak koppling 341">
            <a:extLst>
              <a:ext uri="{FF2B5EF4-FFF2-40B4-BE49-F238E27FC236}">
                <a16:creationId xmlns:a16="http://schemas.microsoft.com/office/drawing/2014/main" id="{4CFFBF86-5932-49C1-86AD-BB2360C27A33}"/>
              </a:ext>
              <a:ext uri="{C183D7F6-B498-43B3-948B-1728B52AA6E4}">
                <adec:decorative xmlns:adec="http://schemas.microsoft.com/office/drawing/2017/decorative" val="1"/>
              </a:ext>
            </a:extLst>
          </p:cNvPr>
          <p:cNvCxnSpPr>
            <a:cxnSpLocks/>
            <a:stCxn id="26" idx="2"/>
            <a:endCxn id="19" idx="1"/>
          </p:cNvCxnSpPr>
          <p:nvPr/>
        </p:nvCxnSpPr>
        <p:spPr>
          <a:xfrm rot="10800000">
            <a:off x="3135622" y="10992864"/>
            <a:ext cx="1219033" cy="1694"/>
          </a:xfrm>
          <a:prstGeom prst="bentConnector3">
            <a:avLst>
              <a:gd name="adj1" fmla="val 50000"/>
            </a:avLst>
          </a:prstGeom>
          <a:ln>
            <a:solidFill>
              <a:srgbClr val="CF4646"/>
            </a:solidFill>
            <a:tailEnd type="triangle"/>
          </a:ln>
        </p:spPr>
        <p:style>
          <a:lnRef idx="1">
            <a:schemeClr val="accent1"/>
          </a:lnRef>
          <a:fillRef idx="0">
            <a:schemeClr val="accent1"/>
          </a:fillRef>
          <a:effectRef idx="0">
            <a:schemeClr val="accent1"/>
          </a:effectRef>
          <a:fontRef idx="minor">
            <a:schemeClr val="tx1"/>
          </a:fontRef>
        </p:style>
      </p:cxnSp>
      <p:cxnSp>
        <p:nvCxnSpPr>
          <p:cNvPr id="3" name="Straight Arrow Connector 43">
            <a:extLst>
              <a:ext uri="{FF2B5EF4-FFF2-40B4-BE49-F238E27FC236}">
                <a16:creationId xmlns:a16="http://schemas.microsoft.com/office/drawing/2014/main" id="{43D1D274-F4F7-ABFA-8E6E-F1064E909DD3}"/>
              </a:ext>
              <a:ext uri="{C183D7F6-B498-43B3-948B-1728B52AA6E4}">
                <adec:decorative xmlns:adec="http://schemas.microsoft.com/office/drawing/2017/decorative" val="1"/>
              </a:ext>
            </a:extLst>
          </p:cNvPr>
          <p:cNvCxnSpPr>
            <a:cxnSpLocks/>
          </p:cNvCxnSpPr>
          <p:nvPr/>
        </p:nvCxnSpPr>
        <p:spPr>
          <a:xfrm flipH="1">
            <a:off x="224446" y="3224845"/>
            <a:ext cx="29968" cy="36135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TextBox 69">
            <a:extLst>
              <a:ext uri="{FF2B5EF4-FFF2-40B4-BE49-F238E27FC236}">
                <a16:creationId xmlns:a16="http://schemas.microsoft.com/office/drawing/2014/main" id="{F3660F7E-0BAE-39E2-950D-7FCBD550F7F5}"/>
              </a:ext>
              <a:ext uri="{C183D7F6-B498-43B3-948B-1728B52AA6E4}">
                <adec:decorative xmlns:adec="http://schemas.microsoft.com/office/drawing/2017/decorative" val="1"/>
              </a:ext>
            </a:extLst>
          </p:cNvPr>
          <p:cNvSpPr txBox="1"/>
          <p:nvPr/>
        </p:nvSpPr>
        <p:spPr>
          <a:xfrm rot="16200000">
            <a:off x="-217076" y="3534695"/>
            <a:ext cx="913014" cy="307777"/>
          </a:xfrm>
          <a:prstGeom prst="rect">
            <a:avLst/>
          </a:prstGeom>
          <a:noFill/>
        </p:spPr>
        <p:txBody>
          <a:bodyPr wrap="square" rtlCol="0">
            <a:spAutoFit/>
          </a:bodyPr>
          <a:lstStyle/>
          <a:p>
            <a:r>
              <a:rPr lang="sv-SE" sz="700" i="1" dirty="0"/>
              <a:t>Inom 3 månader</a:t>
            </a:r>
          </a:p>
          <a:p>
            <a:endParaRPr lang="sv-SE" sz="700" i="1" dirty="0"/>
          </a:p>
        </p:txBody>
      </p:sp>
      <p:cxnSp>
        <p:nvCxnSpPr>
          <p:cNvPr id="5" name="Rak koppling 2">
            <a:extLst>
              <a:ext uri="{FF2B5EF4-FFF2-40B4-BE49-F238E27FC236}">
                <a16:creationId xmlns:a16="http://schemas.microsoft.com/office/drawing/2014/main" id="{A366920E-27F2-0AD5-F902-EEB3832CEE4E}"/>
              </a:ext>
              <a:ext uri="{C183D7F6-B498-43B3-948B-1728B52AA6E4}">
                <adec:decorative xmlns:adec="http://schemas.microsoft.com/office/drawing/2017/decorative" val="1"/>
              </a:ext>
            </a:extLst>
          </p:cNvPr>
          <p:cNvCxnSpPr>
            <a:cxnSpLocks/>
          </p:cNvCxnSpPr>
          <p:nvPr/>
        </p:nvCxnSpPr>
        <p:spPr>
          <a:xfrm>
            <a:off x="230103" y="3207550"/>
            <a:ext cx="774707" cy="793"/>
          </a:xfrm>
          <a:prstGeom prst="line">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 name="Rak koppling 88">
            <a:extLst>
              <a:ext uri="{FF2B5EF4-FFF2-40B4-BE49-F238E27FC236}">
                <a16:creationId xmlns:a16="http://schemas.microsoft.com/office/drawing/2014/main" id="{A40E04E3-9208-1B71-EBCA-07855BD58CF2}"/>
              </a:ext>
              <a:ext uri="{C183D7F6-B498-43B3-948B-1728B52AA6E4}">
                <adec:decorative xmlns:adec="http://schemas.microsoft.com/office/drawing/2017/decorative" val="1"/>
              </a:ext>
            </a:extLst>
          </p:cNvPr>
          <p:cNvCxnSpPr>
            <a:cxnSpLocks/>
          </p:cNvCxnSpPr>
          <p:nvPr/>
        </p:nvCxnSpPr>
        <p:spPr>
          <a:xfrm>
            <a:off x="141315" y="6838374"/>
            <a:ext cx="1525767" cy="4156"/>
          </a:xfrm>
          <a:prstGeom prst="line">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9" name="Rak koppling 88">
            <a:extLst>
              <a:ext uri="{FF2B5EF4-FFF2-40B4-BE49-F238E27FC236}">
                <a16:creationId xmlns:a16="http://schemas.microsoft.com/office/drawing/2014/main" id="{D6EB8FAC-743E-7798-B8C0-EDC5DF175659}"/>
              </a:ext>
              <a:ext uri="{C183D7F6-B498-43B3-948B-1728B52AA6E4}">
                <adec:decorative xmlns:adec="http://schemas.microsoft.com/office/drawing/2017/decorative" val="1"/>
              </a:ext>
            </a:extLst>
          </p:cNvPr>
          <p:cNvCxnSpPr>
            <a:cxnSpLocks/>
          </p:cNvCxnSpPr>
          <p:nvPr/>
        </p:nvCxnSpPr>
        <p:spPr>
          <a:xfrm>
            <a:off x="328717" y="5484545"/>
            <a:ext cx="1338731" cy="0"/>
          </a:xfrm>
          <a:prstGeom prst="line">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1" name="Straight Arrow Connector 43">
            <a:extLst>
              <a:ext uri="{FF2B5EF4-FFF2-40B4-BE49-F238E27FC236}">
                <a16:creationId xmlns:a16="http://schemas.microsoft.com/office/drawing/2014/main" id="{50116E8F-9F8D-161D-64F8-5AE2218E2077}"/>
              </a:ext>
              <a:ext uri="{C183D7F6-B498-43B3-948B-1728B52AA6E4}">
                <adec:decorative xmlns:adec="http://schemas.microsoft.com/office/drawing/2017/decorative" val="1"/>
              </a:ext>
            </a:extLst>
          </p:cNvPr>
          <p:cNvCxnSpPr>
            <a:cxnSpLocks/>
          </p:cNvCxnSpPr>
          <p:nvPr/>
        </p:nvCxnSpPr>
        <p:spPr>
          <a:xfrm flipH="1">
            <a:off x="410311" y="3232076"/>
            <a:ext cx="22181" cy="224638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2" name="TextBox 69">
            <a:extLst>
              <a:ext uri="{FF2B5EF4-FFF2-40B4-BE49-F238E27FC236}">
                <a16:creationId xmlns:a16="http://schemas.microsoft.com/office/drawing/2014/main" id="{FCEC9A78-AA48-9B25-42A9-C5DD4D6C7997}"/>
              </a:ext>
              <a:ext uri="{C183D7F6-B498-43B3-948B-1728B52AA6E4}">
                <adec:decorative xmlns:adec="http://schemas.microsoft.com/office/drawing/2017/decorative" val="1"/>
              </a:ext>
            </a:extLst>
          </p:cNvPr>
          <p:cNvSpPr txBox="1"/>
          <p:nvPr/>
        </p:nvSpPr>
        <p:spPr>
          <a:xfrm rot="16200000">
            <a:off x="-38998" y="3541926"/>
            <a:ext cx="913014" cy="307777"/>
          </a:xfrm>
          <a:prstGeom prst="rect">
            <a:avLst/>
          </a:prstGeom>
          <a:noFill/>
        </p:spPr>
        <p:txBody>
          <a:bodyPr wrap="square" rtlCol="0">
            <a:spAutoFit/>
          </a:bodyPr>
          <a:lstStyle/>
          <a:p>
            <a:r>
              <a:rPr lang="sv-SE" sz="700" i="1" dirty="0"/>
              <a:t>Inom 1 månad</a:t>
            </a:r>
          </a:p>
          <a:p>
            <a:endParaRPr lang="sv-SE" sz="700" i="1" dirty="0"/>
          </a:p>
        </p:txBody>
      </p:sp>
      <p:sp>
        <p:nvSpPr>
          <p:cNvPr id="54" name="Rectangle 53">
            <a:extLst>
              <a:ext uri="{FF2B5EF4-FFF2-40B4-BE49-F238E27FC236}">
                <a16:creationId xmlns:a16="http://schemas.microsoft.com/office/drawing/2014/main" id="{4A19F43C-9964-28F6-708E-AF94D82E48B5}"/>
              </a:ext>
              <a:ext uri="{C183D7F6-B498-43B3-948B-1728B52AA6E4}">
                <adec:decorative xmlns:adec="http://schemas.microsoft.com/office/drawing/2017/decorative" val="1"/>
              </a:ext>
            </a:extLst>
          </p:cNvPr>
          <p:cNvSpPr/>
          <p:nvPr/>
        </p:nvSpPr>
        <p:spPr>
          <a:xfrm>
            <a:off x="1664430" y="0"/>
            <a:ext cx="5193570" cy="641485"/>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25" lvl="2">
              <a:spcBef>
                <a:spcPts val="1200"/>
              </a:spcBef>
            </a:pPr>
            <a:endParaRPr lang="sv-SE" sz="1800" dirty="0">
              <a:solidFill>
                <a:schemeClr val="tx1"/>
              </a:solidFill>
            </a:endParaRPr>
          </a:p>
        </p:txBody>
      </p:sp>
      <p:sp>
        <p:nvSpPr>
          <p:cNvPr id="55" name="textruta 13">
            <a:extLst>
              <a:ext uri="{FF2B5EF4-FFF2-40B4-BE49-F238E27FC236}">
                <a16:creationId xmlns:a16="http://schemas.microsoft.com/office/drawing/2014/main" id="{A49F450F-38B5-D573-A6D8-2F71842991CA}"/>
              </a:ext>
              <a:ext uri="{C183D7F6-B498-43B3-948B-1728B52AA6E4}">
                <adec:decorative xmlns:adec="http://schemas.microsoft.com/office/drawing/2017/decorative" val="1"/>
              </a:ext>
            </a:extLst>
          </p:cNvPr>
          <p:cNvSpPr txBox="1"/>
          <p:nvPr/>
        </p:nvSpPr>
        <p:spPr>
          <a:xfrm>
            <a:off x="1192386" y="140467"/>
            <a:ext cx="6272144" cy="369332"/>
          </a:xfrm>
          <a:prstGeom prst="rect">
            <a:avLst/>
          </a:prstGeom>
          <a:noFill/>
        </p:spPr>
        <p:txBody>
          <a:bodyPr wrap="square" rtlCol="0">
            <a:spAutoFit/>
          </a:bodyPr>
          <a:lstStyle/>
          <a:p>
            <a:pPr marL="457125" lvl="2">
              <a:spcBef>
                <a:spcPts val="1200"/>
              </a:spcBef>
            </a:pPr>
            <a:r>
              <a:rPr lang="sv-SE" sz="1800" dirty="0">
                <a:solidFill>
                  <a:schemeClr val="tx1"/>
                </a:solidFill>
              </a:rPr>
              <a:t>Del 5. Exempel på linjära och cirkulära vårdförlopp</a:t>
            </a:r>
          </a:p>
        </p:txBody>
      </p:sp>
    </p:spTree>
    <p:extLst>
      <p:ext uri="{BB962C8B-B14F-4D97-AF65-F5344CB8AC3E}">
        <p14:creationId xmlns:p14="http://schemas.microsoft.com/office/powerpoint/2010/main" val="14136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F5C1196-0A44-4075-BBB2-4F35567B5444}"/>
              </a:ext>
              <a:ext uri="{C183D7F6-B498-43B3-948B-1728B52AA6E4}">
                <adec:decorative xmlns:adec="http://schemas.microsoft.com/office/drawing/2017/decorative" val="0"/>
              </a:ext>
            </a:extLst>
          </p:cNvPr>
          <p:cNvSpPr>
            <a:spLocks noGrp="1"/>
          </p:cNvSpPr>
          <p:nvPr>
            <p:ph type="title"/>
          </p:nvPr>
        </p:nvSpPr>
        <p:spPr/>
        <p:txBody>
          <a:bodyPr/>
          <a:lstStyle/>
          <a:p>
            <a:r>
              <a:rPr lang="sv-SE" dirty="0"/>
              <a:t>Vid kroniska tillstånd kan cirkulära flödesscheman användas</a:t>
            </a:r>
          </a:p>
        </p:txBody>
      </p:sp>
      <p:sp>
        <p:nvSpPr>
          <p:cNvPr id="7" name="Rektangel 6">
            <a:extLst>
              <a:ext uri="{FF2B5EF4-FFF2-40B4-BE49-F238E27FC236}">
                <a16:creationId xmlns:a16="http://schemas.microsoft.com/office/drawing/2014/main" id="{70C1D817-4A65-4E8A-B3E2-6F1EC02A83EE}"/>
              </a:ext>
              <a:ext uri="{C183D7F6-B498-43B3-948B-1728B52AA6E4}">
                <adec:decorative xmlns:adec="http://schemas.microsoft.com/office/drawing/2017/decorative" val="1"/>
              </a:ext>
            </a:extLst>
          </p:cNvPr>
          <p:cNvSpPr/>
          <p:nvPr/>
        </p:nvSpPr>
        <p:spPr>
          <a:xfrm>
            <a:off x="0" y="11208210"/>
            <a:ext cx="6858000" cy="10098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TextBox 21">
            <a:extLst>
              <a:ext uri="{FF2B5EF4-FFF2-40B4-BE49-F238E27FC236}">
                <a16:creationId xmlns:a16="http://schemas.microsoft.com/office/drawing/2014/main" id="{DA767833-1ADB-4AE6-8345-57E27E8C5E9E}"/>
              </a:ext>
              <a:ext uri="{C183D7F6-B498-43B3-948B-1728B52AA6E4}">
                <adec:decorative xmlns:adec="http://schemas.microsoft.com/office/drawing/2017/decorative" val="0"/>
              </a:ext>
            </a:extLst>
          </p:cNvPr>
          <p:cNvSpPr txBox="1"/>
          <p:nvPr/>
        </p:nvSpPr>
        <p:spPr>
          <a:xfrm>
            <a:off x="197141" y="2718771"/>
            <a:ext cx="6381993" cy="1200329"/>
          </a:xfrm>
          <a:prstGeom prst="rect">
            <a:avLst/>
          </a:prstGeom>
          <a:noFill/>
          <a:ln>
            <a:solidFill>
              <a:schemeClr val="bg1">
                <a:lumMod val="50000"/>
              </a:schemeClr>
            </a:solidFill>
          </a:ln>
        </p:spPr>
        <p:txBody>
          <a:bodyPr wrap="square" rtlCol="0">
            <a:spAutoFit/>
          </a:bodyPr>
          <a:lstStyle/>
          <a:p>
            <a:r>
              <a:rPr lang="sv-SE" sz="1200" i="1" dirty="0"/>
              <a:t>Flödesscheman för stabila/kroniska tillstånd beskriver i någon mån ett cirkulärt förlopp och skiljer sig därmed på många sätt från linjära flödesscheman. I normalfallet omfattas patienterna av åtgärderna i dessa vårdförlopp livet ut och kommer bara i undantagsfall till en utgång.</a:t>
            </a:r>
          </a:p>
          <a:p>
            <a:endParaRPr lang="sv-SE" sz="1200" i="1" dirty="0"/>
          </a:p>
          <a:p>
            <a:r>
              <a:rPr lang="sv-SE" sz="1200" i="1" dirty="0"/>
              <a:t>Flödesschemat nedan är ett övergripande schema inom reumatoid artrit del 2 som består av olika moduler av flödesscheman. På nästa sida visas hur flödesschemat för lågaktiv RA ser ut i detalj. </a:t>
            </a:r>
          </a:p>
        </p:txBody>
      </p:sp>
      <p:sp>
        <p:nvSpPr>
          <p:cNvPr id="5" name="Rectangle 36">
            <a:extLst>
              <a:ext uri="{FF2B5EF4-FFF2-40B4-BE49-F238E27FC236}">
                <a16:creationId xmlns:a16="http://schemas.microsoft.com/office/drawing/2014/main" id="{5568FF0E-E1A5-4521-8116-5E0FE70FEB2F}"/>
              </a:ext>
              <a:ext uri="{C183D7F6-B498-43B3-948B-1728B52AA6E4}">
                <adec:decorative xmlns:adec="http://schemas.microsoft.com/office/drawing/2017/decorative" val="1"/>
              </a:ext>
            </a:extLst>
          </p:cNvPr>
          <p:cNvSpPr>
            <a:spLocks noChangeAspect="1"/>
          </p:cNvSpPr>
          <p:nvPr/>
        </p:nvSpPr>
        <p:spPr>
          <a:xfrm>
            <a:off x="3670177" y="4940815"/>
            <a:ext cx="2760529" cy="2463017"/>
          </a:xfrm>
          <a:prstGeom prst="rect">
            <a:avLst/>
          </a:prstGeom>
          <a:solidFill>
            <a:schemeClr val="bg1">
              <a:lumMod val="85000"/>
            </a:schemeClr>
          </a:solidFill>
          <a:ln w="19050">
            <a:solidFill>
              <a:srgbClr val="377D7A"/>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ectangle 37">
            <a:extLst>
              <a:ext uri="{FF2B5EF4-FFF2-40B4-BE49-F238E27FC236}">
                <a16:creationId xmlns:a16="http://schemas.microsoft.com/office/drawing/2014/main" id="{36F6CE16-99B1-42D3-8124-0D0718109A61}"/>
              </a:ext>
              <a:ext uri="{C183D7F6-B498-43B3-948B-1728B52AA6E4}">
                <adec:decorative xmlns:adec="http://schemas.microsoft.com/office/drawing/2017/decorative" val="1"/>
              </a:ext>
            </a:extLst>
          </p:cNvPr>
          <p:cNvSpPr>
            <a:spLocks noChangeAspect="1"/>
          </p:cNvSpPr>
          <p:nvPr/>
        </p:nvSpPr>
        <p:spPr>
          <a:xfrm>
            <a:off x="333744" y="4949769"/>
            <a:ext cx="2720549" cy="2454063"/>
          </a:xfrm>
          <a:prstGeom prst="rect">
            <a:avLst/>
          </a:prstGeom>
          <a:solidFill>
            <a:schemeClr val="bg1">
              <a:lumMod val="85000"/>
            </a:schemeClr>
          </a:solidFill>
          <a:ln w="19050">
            <a:solidFill>
              <a:srgbClr val="377D7A"/>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Rectangle 39">
            <a:extLst>
              <a:ext uri="{FF2B5EF4-FFF2-40B4-BE49-F238E27FC236}">
                <a16:creationId xmlns:a16="http://schemas.microsoft.com/office/drawing/2014/main" id="{0C8296C9-9124-4DB8-A6B7-DFA73D46A048}"/>
              </a:ext>
              <a:ext uri="{C183D7F6-B498-43B3-948B-1728B52AA6E4}">
                <adec:decorative xmlns:adec="http://schemas.microsoft.com/office/drawing/2017/decorative" val="1"/>
              </a:ext>
            </a:extLst>
          </p:cNvPr>
          <p:cNvSpPr/>
          <p:nvPr/>
        </p:nvSpPr>
        <p:spPr>
          <a:xfrm>
            <a:off x="1379555" y="5268116"/>
            <a:ext cx="715366" cy="295451"/>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700" dirty="0">
                <a:solidFill>
                  <a:schemeClr val="tx1"/>
                </a:solidFill>
              </a:rPr>
              <a:t>Uppföljning</a:t>
            </a:r>
          </a:p>
        </p:txBody>
      </p:sp>
      <p:sp>
        <p:nvSpPr>
          <p:cNvPr id="9" name="Rectangle 40">
            <a:extLst>
              <a:ext uri="{FF2B5EF4-FFF2-40B4-BE49-F238E27FC236}">
                <a16:creationId xmlns:a16="http://schemas.microsoft.com/office/drawing/2014/main" id="{6C1CAB62-5713-4B0D-869A-1FE35D81DFCC}"/>
              </a:ext>
              <a:ext uri="{C183D7F6-B498-43B3-948B-1728B52AA6E4}">
                <adec:decorative xmlns:adec="http://schemas.microsoft.com/office/drawing/2017/decorative" val="1"/>
              </a:ext>
            </a:extLst>
          </p:cNvPr>
          <p:cNvSpPr/>
          <p:nvPr/>
        </p:nvSpPr>
        <p:spPr>
          <a:xfrm>
            <a:off x="1375353" y="6952529"/>
            <a:ext cx="684000" cy="333943"/>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700" dirty="0">
                <a:solidFill>
                  <a:schemeClr val="tx1"/>
                </a:solidFill>
              </a:rPr>
              <a:t>Uppföljning</a:t>
            </a:r>
          </a:p>
        </p:txBody>
      </p:sp>
      <p:cxnSp>
        <p:nvCxnSpPr>
          <p:cNvPr id="10" name="Connector: Curved 41">
            <a:extLst>
              <a:ext uri="{FF2B5EF4-FFF2-40B4-BE49-F238E27FC236}">
                <a16:creationId xmlns:a16="http://schemas.microsoft.com/office/drawing/2014/main" id="{C27F83A6-A8A1-4401-B8CB-B1EF7810D6C7}"/>
              </a:ext>
              <a:ext uri="{C183D7F6-B498-43B3-948B-1728B52AA6E4}">
                <adec:decorative xmlns:adec="http://schemas.microsoft.com/office/drawing/2017/decorative" val="1"/>
              </a:ext>
            </a:extLst>
          </p:cNvPr>
          <p:cNvCxnSpPr>
            <a:cxnSpLocks/>
            <a:stCxn id="8" idx="3"/>
            <a:endCxn id="47" idx="0"/>
          </p:cNvCxnSpPr>
          <p:nvPr/>
        </p:nvCxnSpPr>
        <p:spPr>
          <a:xfrm>
            <a:off x="2094921" y="5415842"/>
            <a:ext cx="427233" cy="654974"/>
          </a:xfrm>
          <a:prstGeom prst="curvedConnector2">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11" name="Connector: Curved 42">
            <a:extLst>
              <a:ext uri="{FF2B5EF4-FFF2-40B4-BE49-F238E27FC236}">
                <a16:creationId xmlns:a16="http://schemas.microsoft.com/office/drawing/2014/main" id="{93C54E58-9477-417F-A487-FB79E396DFEC}"/>
              </a:ext>
              <a:ext uri="{C183D7F6-B498-43B3-948B-1728B52AA6E4}">
                <adec:decorative xmlns:adec="http://schemas.microsoft.com/office/drawing/2017/decorative" val="1"/>
              </a:ext>
            </a:extLst>
          </p:cNvPr>
          <p:cNvCxnSpPr>
            <a:cxnSpLocks/>
            <a:stCxn id="47" idx="2"/>
            <a:endCxn id="9" idx="3"/>
          </p:cNvCxnSpPr>
          <p:nvPr/>
        </p:nvCxnSpPr>
        <p:spPr>
          <a:xfrm rot="5400000">
            <a:off x="1935688" y="6533035"/>
            <a:ext cx="710132" cy="462801"/>
          </a:xfrm>
          <a:prstGeom prst="curvedConnector2">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12" name="Connector: Curved 43">
            <a:extLst>
              <a:ext uri="{FF2B5EF4-FFF2-40B4-BE49-F238E27FC236}">
                <a16:creationId xmlns:a16="http://schemas.microsoft.com/office/drawing/2014/main" id="{AFC9A705-704A-4C47-930F-CAE363C39864}"/>
              </a:ext>
              <a:ext uri="{C183D7F6-B498-43B3-948B-1728B52AA6E4}">
                <adec:decorative xmlns:adec="http://schemas.microsoft.com/office/drawing/2017/decorative" val="1"/>
              </a:ext>
            </a:extLst>
          </p:cNvPr>
          <p:cNvCxnSpPr>
            <a:cxnSpLocks/>
            <a:stCxn id="9" idx="1"/>
            <a:endCxn id="46" idx="4"/>
          </p:cNvCxnSpPr>
          <p:nvPr/>
        </p:nvCxnSpPr>
        <p:spPr>
          <a:xfrm rot="10800000">
            <a:off x="897099" y="6635089"/>
            <a:ext cx="478254" cy="484412"/>
          </a:xfrm>
          <a:prstGeom prst="curvedConnector2">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nector: Curved 44">
            <a:extLst>
              <a:ext uri="{FF2B5EF4-FFF2-40B4-BE49-F238E27FC236}">
                <a16:creationId xmlns:a16="http://schemas.microsoft.com/office/drawing/2014/main" id="{3D1D00B6-BDCE-4C94-B791-C113492B0794}"/>
              </a:ext>
              <a:ext uri="{C183D7F6-B498-43B3-948B-1728B52AA6E4}">
                <adec:decorative xmlns:adec="http://schemas.microsoft.com/office/drawing/2017/decorative" val="1"/>
              </a:ext>
            </a:extLst>
          </p:cNvPr>
          <p:cNvCxnSpPr>
            <a:cxnSpLocks/>
            <a:stCxn id="46" idx="0"/>
            <a:endCxn id="8" idx="1"/>
          </p:cNvCxnSpPr>
          <p:nvPr/>
        </p:nvCxnSpPr>
        <p:spPr>
          <a:xfrm rot="5400000" flipH="1" flipV="1">
            <a:off x="888704" y="5424238"/>
            <a:ext cx="499247" cy="482456"/>
          </a:xfrm>
          <a:prstGeom prst="curvedConnector2">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45">
            <a:extLst>
              <a:ext uri="{FF2B5EF4-FFF2-40B4-BE49-F238E27FC236}">
                <a16:creationId xmlns:a16="http://schemas.microsoft.com/office/drawing/2014/main" id="{D35E2BF5-5BEC-451B-9DF4-554D3D7A6980}"/>
              </a:ext>
              <a:ext uri="{C183D7F6-B498-43B3-948B-1728B52AA6E4}">
                <adec:decorative xmlns:adec="http://schemas.microsoft.com/office/drawing/2017/decorative" val="1"/>
              </a:ext>
            </a:extLst>
          </p:cNvPr>
          <p:cNvSpPr/>
          <p:nvPr/>
        </p:nvSpPr>
        <p:spPr>
          <a:xfrm>
            <a:off x="3089331" y="9651228"/>
            <a:ext cx="676212" cy="22860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700" dirty="0">
                <a:solidFill>
                  <a:schemeClr val="tx1"/>
                </a:solidFill>
              </a:rPr>
              <a:t>Inledande åtgärder</a:t>
            </a:r>
          </a:p>
        </p:txBody>
      </p:sp>
      <p:sp>
        <p:nvSpPr>
          <p:cNvPr id="15" name="Rectangle 46">
            <a:extLst>
              <a:ext uri="{FF2B5EF4-FFF2-40B4-BE49-F238E27FC236}">
                <a16:creationId xmlns:a16="http://schemas.microsoft.com/office/drawing/2014/main" id="{BCD5AC59-3D90-4E3B-AD5A-0C8E097B0DE3}"/>
              </a:ext>
              <a:ext uri="{C183D7F6-B498-43B3-948B-1728B52AA6E4}">
                <adec:decorative xmlns:adec="http://schemas.microsoft.com/office/drawing/2017/decorative" val="1"/>
              </a:ext>
            </a:extLst>
          </p:cNvPr>
          <p:cNvSpPr>
            <a:spLocks/>
          </p:cNvSpPr>
          <p:nvPr/>
        </p:nvSpPr>
        <p:spPr>
          <a:xfrm>
            <a:off x="3089331" y="10058074"/>
            <a:ext cx="676212" cy="22860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700" dirty="0">
                <a:solidFill>
                  <a:schemeClr val="tx1"/>
                </a:solidFill>
              </a:rPr>
              <a:t>Uppföljning</a:t>
            </a:r>
          </a:p>
        </p:txBody>
      </p:sp>
      <p:sp>
        <p:nvSpPr>
          <p:cNvPr id="16" name="Rectangle 47">
            <a:extLst>
              <a:ext uri="{FF2B5EF4-FFF2-40B4-BE49-F238E27FC236}">
                <a16:creationId xmlns:a16="http://schemas.microsoft.com/office/drawing/2014/main" id="{2AFE6E17-F17D-4969-A69A-4DE04F5711FB}"/>
              </a:ext>
              <a:ext uri="{C183D7F6-B498-43B3-948B-1728B52AA6E4}">
                <adec:decorative xmlns:adec="http://schemas.microsoft.com/office/drawing/2017/decorative" val="1"/>
              </a:ext>
            </a:extLst>
          </p:cNvPr>
          <p:cNvSpPr>
            <a:spLocks/>
          </p:cNvSpPr>
          <p:nvPr/>
        </p:nvSpPr>
        <p:spPr>
          <a:xfrm>
            <a:off x="3089331" y="10464919"/>
            <a:ext cx="676212" cy="22860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700" dirty="0">
                <a:solidFill>
                  <a:schemeClr val="tx1"/>
                </a:solidFill>
              </a:rPr>
              <a:t>Uppföljning</a:t>
            </a:r>
          </a:p>
        </p:txBody>
      </p:sp>
      <p:sp>
        <p:nvSpPr>
          <p:cNvPr id="17" name="Rectangle 48">
            <a:extLst>
              <a:ext uri="{FF2B5EF4-FFF2-40B4-BE49-F238E27FC236}">
                <a16:creationId xmlns:a16="http://schemas.microsoft.com/office/drawing/2014/main" id="{50C97BB5-CD07-4F27-8A1E-14EBB59D8EBE}"/>
              </a:ext>
              <a:ext uri="{C183D7F6-B498-43B3-948B-1728B52AA6E4}">
                <adec:decorative xmlns:adec="http://schemas.microsoft.com/office/drawing/2017/decorative" val="1"/>
              </a:ext>
            </a:extLst>
          </p:cNvPr>
          <p:cNvSpPr/>
          <p:nvPr/>
        </p:nvSpPr>
        <p:spPr>
          <a:xfrm>
            <a:off x="2435616" y="9079894"/>
            <a:ext cx="1986767" cy="1778157"/>
          </a:xfrm>
          <a:prstGeom prst="rect">
            <a:avLst/>
          </a:prstGeom>
          <a:noFill/>
          <a:ln w="19050">
            <a:solidFill>
              <a:srgbClr val="377D7A"/>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8" name="Straight Arrow Connector 49">
            <a:extLst>
              <a:ext uri="{FF2B5EF4-FFF2-40B4-BE49-F238E27FC236}">
                <a16:creationId xmlns:a16="http://schemas.microsoft.com/office/drawing/2014/main" id="{49CBCD45-07F8-4181-A6D7-00FF16934647}"/>
              </a:ext>
              <a:ext uri="{C183D7F6-B498-43B3-948B-1728B52AA6E4}">
                <adec:decorative xmlns:adec="http://schemas.microsoft.com/office/drawing/2017/decorative" val="1"/>
              </a:ext>
            </a:extLst>
          </p:cNvPr>
          <p:cNvCxnSpPr>
            <a:cxnSpLocks/>
            <a:stCxn id="14" idx="2"/>
            <a:endCxn id="15" idx="0"/>
          </p:cNvCxnSpPr>
          <p:nvPr/>
        </p:nvCxnSpPr>
        <p:spPr>
          <a:xfrm>
            <a:off x="3427437" y="9879828"/>
            <a:ext cx="0" cy="178246"/>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50">
            <a:extLst>
              <a:ext uri="{FF2B5EF4-FFF2-40B4-BE49-F238E27FC236}">
                <a16:creationId xmlns:a16="http://schemas.microsoft.com/office/drawing/2014/main" id="{F74BDD88-775B-4769-9BC7-49A15F852EFA}"/>
              </a:ext>
              <a:ext uri="{C183D7F6-B498-43B3-948B-1728B52AA6E4}">
                <adec:decorative xmlns:adec="http://schemas.microsoft.com/office/drawing/2017/decorative" val="1"/>
              </a:ext>
            </a:extLst>
          </p:cNvPr>
          <p:cNvCxnSpPr>
            <a:cxnSpLocks/>
            <a:stCxn id="15" idx="2"/>
            <a:endCxn id="16" idx="0"/>
          </p:cNvCxnSpPr>
          <p:nvPr/>
        </p:nvCxnSpPr>
        <p:spPr>
          <a:xfrm>
            <a:off x="3427437" y="10286674"/>
            <a:ext cx="0" cy="178245"/>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20" name="Rectangle 51">
            <a:extLst>
              <a:ext uri="{FF2B5EF4-FFF2-40B4-BE49-F238E27FC236}">
                <a16:creationId xmlns:a16="http://schemas.microsoft.com/office/drawing/2014/main" id="{4AD5DDA9-81A1-4BF8-AA2E-B2B5A61F1FDA}"/>
              </a:ext>
              <a:ext uri="{C183D7F6-B498-43B3-948B-1728B52AA6E4}">
                <adec:decorative xmlns:adec="http://schemas.microsoft.com/office/drawing/2017/decorative" val="1"/>
              </a:ext>
            </a:extLst>
          </p:cNvPr>
          <p:cNvSpPr/>
          <p:nvPr/>
        </p:nvSpPr>
        <p:spPr>
          <a:xfrm>
            <a:off x="352622" y="9088522"/>
            <a:ext cx="1986767" cy="1778157"/>
          </a:xfrm>
          <a:prstGeom prst="rect">
            <a:avLst/>
          </a:prstGeom>
          <a:noFill/>
          <a:ln w="19050">
            <a:solidFill>
              <a:srgbClr val="377D7A"/>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TextBox 52">
            <a:extLst>
              <a:ext uri="{FF2B5EF4-FFF2-40B4-BE49-F238E27FC236}">
                <a16:creationId xmlns:a16="http://schemas.microsoft.com/office/drawing/2014/main" id="{60B4B7FB-F0E0-4B79-B374-411D68E0690B}"/>
              </a:ext>
              <a:ext uri="{C183D7F6-B498-43B3-948B-1728B52AA6E4}">
                <adec:decorative xmlns:adec="http://schemas.microsoft.com/office/drawing/2017/decorative" val="1"/>
              </a:ext>
            </a:extLst>
          </p:cNvPr>
          <p:cNvSpPr txBox="1"/>
          <p:nvPr/>
        </p:nvSpPr>
        <p:spPr>
          <a:xfrm>
            <a:off x="314650" y="9105223"/>
            <a:ext cx="2113709" cy="461665"/>
          </a:xfrm>
          <a:prstGeom prst="rect">
            <a:avLst/>
          </a:prstGeom>
          <a:noFill/>
        </p:spPr>
        <p:txBody>
          <a:bodyPr wrap="square" rtlCol="0">
            <a:spAutoFit/>
          </a:bodyPr>
          <a:lstStyle/>
          <a:p>
            <a:r>
              <a:rPr lang="sv-SE" sz="1200" dirty="0"/>
              <a:t>Förebyggande/rehabiliterande åtgärder (kapitel 1.6.3)</a:t>
            </a:r>
          </a:p>
        </p:txBody>
      </p:sp>
      <p:sp>
        <p:nvSpPr>
          <p:cNvPr id="22" name="TextBox 53">
            <a:extLst>
              <a:ext uri="{FF2B5EF4-FFF2-40B4-BE49-F238E27FC236}">
                <a16:creationId xmlns:a16="http://schemas.microsoft.com/office/drawing/2014/main" id="{ED84713C-9D97-4C58-B364-0CE4AAA9B45D}"/>
              </a:ext>
              <a:ext uri="{C183D7F6-B498-43B3-948B-1728B52AA6E4}">
                <adec:decorative xmlns:adec="http://schemas.microsoft.com/office/drawing/2017/decorative" val="1"/>
              </a:ext>
            </a:extLst>
          </p:cNvPr>
          <p:cNvSpPr txBox="1"/>
          <p:nvPr/>
        </p:nvSpPr>
        <p:spPr>
          <a:xfrm>
            <a:off x="2435615" y="9127946"/>
            <a:ext cx="1833188" cy="461665"/>
          </a:xfrm>
          <a:prstGeom prst="rect">
            <a:avLst/>
          </a:prstGeom>
          <a:noFill/>
        </p:spPr>
        <p:txBody>
          <a:bodyPr wrap="square" rtlCol="0">
            <a:spAutoFit/>
          </a:bodyPr>
          <a:lstStyle/>
          <a:p>
            <a:r>
              <a:rPr lang="sv-SE" sz="1200" dirty="0"/>
              <a:t>Åtgärder vid graviditet</a:t>
            </a:r>
          </a:p>
          <a:p>
            <a:r>
              <a:rPr lang="sv-SE" sz="1200" dirty="0"/>
              <a:t>(kapitel 1.6.4)</a:t>
            </a:r>
          </a:p>
        </p:txBody>
      </p:sp>
      <p:sp>
        <p:nvSpPr>
          <p:cNvPr id="23" name="TextBox 54">
            <a:extLst>
              <a:ext uri="{FF2B5EF4-FFF2-40B4-BE49-F238E27FC236}">
                <a16:creationId xmlns:a16="http://schemas.microsoft.com/office/drawing/2014/main" id="{133BDC35-0641-4B8C-8B5E-335DC50ABA3B}"/>
              </a:ext>
              <a:ext uri="{C183D7F6-B498-43B3-948B-1728B52AA6E4}">
                <adec:decorative xmlns:adec="http://schemas.microsoft.com/office/drawing/2017/decorative" val="1"/>
              </a:ext>
            </a:extLst>
          </p:cNvPr>
          <p:cNvSpPr txBox="1"/>
          <p:nvPr/>
        </p:nvSpPr>
        <p:spPr>
          <a:xfrm>
            <a:off x="314650" y="4963416"/>
            <a:ext cx="2470188" cy="276999"/>
          </a:xfrm>
          <a:prstGeom prst="rect">
            <a:avLst/>
          </a:prstGeom>
          <a:noFill/>
        </p:spPr>
        <p:txBody>
          <a:bodyPr wrap="square" rtlCol="0">
            <a:spAutoFit/>
          </a:bodyPr>
          <a:lstStyle/>
          <a:p>
            <a:r>
              <a:rPr lang="sv-SE" sz="1200" dirty="0"/>
              <a:t>Lågaktiv sjukdom (kapitel 1.6.1)</a:t>
            </a:r>
          </a:p>
        </p:txBody>
      </p:sp>
      <p:sp>
        <p:nvSpPr>
          <p:cNvPr id="24" name="TextBox 55">
            <a:extLst>
              <a:ext uri="{FF2B5EF4-FFF2-40B4-BE49-F238E27FC236}">
                <a16:creationId xmlns:a16="http://schemas.microsoft.com/office/drawing/2014/main" id="{6EA7C642-5B17-49BD-B727-BEF165B82119}"/>
              </a:ext>
              <a:ext uri="{C183D7F6-B498-43B3-948B-1728B52AA6E4}">
                <adec:decorative xmlns:adec="http://schemas.microsoft.com/office/drawing/2017/decorative" val="1"/>
              </a:ext>
            </a:extLst>
          </p:cNvPr>
          <p:cNvSpPr txBox="1"/>
          <p:nvPr/>
        </p:nvSpPr>
        <p:spPr>
          <a:xfrm>
            <a:off x="3681847" y="4963416"/>
            <a:ext cx="2091304" cy="276999"/>
          </a:xfrm>
          <a:prstGeom prst="rect">
            <a:avLst/>
          </a:prstGeom>
          <a:noFill/>
        </p:spPr>
        <p:txBody>
          <a:bodyPr wrap="square" rtlCol="0">
            <a:spAutoFit/>
          </a:bodyPr>
          <a:lstStyle/>
          <a:p>
            <a:r>
              <a:rPr lang="sv-SE" sz="1200" dirty="0"/>
              <a:t>Aktiv sjukdom (kapitel 1.6.2)</a:t>
            </a:r>
          </a:p>
        </p:txBody>
      </p:sp>
      <p:sp>
        <p:nvSpPr>
          <p:cNvPr id="25" name="Rectangle 57">
            <a:extLst>
              <a:ext uri="{FF2B5EF4-FFF2-40B4-BE49-F238E27FC236}">
                <a16:creationId xmlns:a16="http://schemas.microsoft.com/office/drawing/2014/main" id="{7BD20734-C510-4674-BBFC-C44601E71D43}"/>
              </a:ext>
              <a:ext uri="{C183D7F6-B498-43B3-948B-1728B52AA6E4}">
                <adec:decorative xmlns:adec="http://schemas.microsoft.com/office/drawing/2017/decorative" val="1"/>
              </a:ext>
            </a:extLst>
          </p:cNvPr>
          <p:cNvSpPr/>
          <p:nvPr/>
        </p:nvSpPr>
        <p:spPr>
          <a:xfrm>
            <a:off x="4535117" y="9088522"/>
            <a:ext cx="1895589" cy="1763289"/>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100" dirty="0">
                <a:solidFill>
                  <a:schemeClr val="tx1"/>
                </a:solidFill>
              </a:rPr>
              <a:t>Aktivering av ”Förebyggande eller rehabiliterande åtgärder” eller ”Åtgärder vid graviditet” kan initieras av patienten eller av hälso- och sjukvårdspersonal vid behov</a:t>
            </a:r>
          </a:p>
        </p:txBody>
      </p:sp>
      <p:sp>
        <p:nvSpPr>
          <p:cNvPr id="26" name="Flowchart: Terminator 288">
            <a:extLst>
              <a:ext uri="{FF2B5EF4-FFF2-40B4-BE49-F238E27FC236}">
                <a16:creationId xmlns:a16="http://schemas.microsoft.com/office/drawing/2014/main" id="{CB261902-6D7D-4C52-8ED9-D4805310C59A}"/>
              </a:ext>
              <a:ext uri="{C183D7F6-B498-43B3-948B-1728B52AA6E4}">
                <adec:decorative xmlns:adec="http://schemas.microsoft.com/office/drawing/2017/decorative" val="1"/>
              </a:ext>
            </a:extLst>
          </p:cNvPr>
          <p:cNvSpPr/>
          <p:nvPr/>
        </p:nvSpPr>
        <p:spPr>
          <a:xfrm>
            <a:off x="2379467" y="4100954"/>
            <a:ext cx="1894496" cy="517311"/>
          </a:xfrm>
          <a:prstGeom prst="flowChartTerminator">
            <a:avLst/>
          </a:prstGeom>
          <a:solidFill>
            <a:schemeClr val="bg1"/>
          </a:solidFill>
          <a:ln w="1270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chorCtr="0">
            <a:noAutofit/>
          </a:bodyPr>
          <a:lstStyle/>
          <a:p>
            <a:pPr algn="ctr"/>
            <a:r>
              <a:rPr lang="sv-SE" sz="700" b="1" dirty="0">
                <a:solidFill>
                  <a:srgbClr val="44546A"/>
                </a:solidFill>
              </a:rPr>
              <a:t>Ingång: </a:t>
            </a:r>
            <a:r>
              <a:rPr lang="sv-SE" sz="700" dirty="0">
                <a:solidFill>
                  <a:srgbClr val="44546A"/>
                </a:solidFill>
              </a:rPr>
              <a:t>Patient som diagnostiserats med reumatoid artrit sedan minst ett år</a:t>
            </a:r>
          </a:p>
        </p:txBody>
      </p:sp>
      <p:cxnSp>
        <p:nvCxnSpPr>
          <p:cNvPr id="27" name="Connector: Elbow 61">
            <a:extLst>
              <a:ext uri="{FF2B5EF4-FFF2-40B4-BE49-F238E27FC236}">
                <a16:creationId xmlns:a16="http://schemas.microsoft.com/office/drawing/2014/main" id="{560BE043-61F5-4C8C-88C6-B5A564428423}"/>
              </a:ext>
              <a:ext uri="{C183D7F6-B498-43B3-948B-1728B52AA6E4}">
                <adec:decorative xmlns:adec="http://schemas.microsoft.com/office/drawing/2017/decorative" val="1"/>
              </a:ext>
            </a:extLst>
          </p:cNvPr>
          <p:cNvCxnSpPr>
            <a:cxnSpLocks/>
            <a:stCxn id="26" idx="2"/>
            <a:endCxn id="5" idx="0"/>
          </p:cNvCxnSpPr>
          <p:nvPr/>
        </p:nvCxnSpPr>
        <p:spPr>
          <a:xfrm rot="16200000" flipH="1">
            <a:off x="4027303" y="3917676"/>
            <a:ext cx="322550" cy="1723727"/>
          </a:xfrm>
          <a:prstGeom prst="bentConnector3">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28" name="Connector: Elbow 63">
            <a:extLst>
              <a:ext uri="{FF2B5EF4-FFF2-40B4-BE49-F238E27FC236}">
                <a16:creationId xmlns:a16="http://schemas.microsoft.com/office/drawing/2014/main" id="{477BC567-A10D-41E7-9DC3-A63C04C8DFBF}"/>
              </a:ext>
              <a:ext uri="{C183D7F6-B498-43B3-948B-1728B52AA6E4}">
                <adec:decorative xmlns:adec="http://schemas.microsoft.com/office/drawing/2017/decorative" val="1"/>
              </a:ext>
            </a:extLst>
          </p:cNvPr>
          <p:cNvCxnSpPr>
            <a:cxnSpLocks/>
            <a:stCxn id="26" idx="2"/>
            <a:endCxn id="6" idx="0"/>
          </p:cNvCxnSpPr>
          <p:nvPr/>
        </p:nvCxnSpPr>
        <p:spPr>
          <a:xfrm rot="5400000">
            <a:off x="2344615" y="3967669"/>
            <a:ext cx="331504" cy="1632696"/>
          </a:xfrm>
          <a:prstGeom prst="bentConnector3">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65">
            <a:extLst>
              <a:ext uri="{FF2B5EF4-FFF2-40B4-BE49-F238E27FC236}">
                <a16:creationId xmlns:a16="http://schemas.microsoft.com/office/drawing/2014/main" id="{D329191B-8CEB-41E3-942E-60551943817A}"/>
              </a:ext>
              <a:ext uri="{C183D7F6-B498-43B3-948B-1728B52AA6E4}">
                <adec:decorative xmlns:adec="http://schemas.microsoft.com/office/drawing/2017/decorative" val="1"/>
              </a:ext>
            </a:extLst>
          </p:cNvPr>
          <p:cNvCxnSpPr>
            <a:cxnSpLocks/>
            <a:stCxn id="47" idx="3"/>
            <a:endCxn id="40" idx="1"/>
          </p:cNvCxnSpPr>
          <p:nvPr/>
        </p:nvCxnSpPr>
        <p:spPr>
          <a:xfrm>
            <a:off x="2900154" y="6240093"/>
            <a:ext cx="924162" cy="0"/>
          </a:xfrm>
          <a:prstGeom prst="straightConnector1">
            <a:avLst/>
          </a:prstGeom>
          <a:ln>
            <a:solidFill>
              <a:srgbClr val="377D7A"/>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30" name="Flowchart: Terminator 288">
            <a:extLst>
              <a:ext uri="{FF2B5EF4-FFF2-40B4-BE49-F238E27FC236}">
                <a16:creationId xmlns:a16="http://schemas.microsoft.com/office/drawing/2014/main" id="{1981DC89-4F64-488B-B434-361AF10CC9C9}"/>
              </a:ext>
              <a:ext uri="{C183D7F6-B498-43B3-948B-1728B52AA6E4}">
                <adec:decorative xmlns:adec="http://schemas.microsoft.com/office/drawing/2017/decorative" val="1"/>
              </a:ext>
            </a:extLst>
          </p:cNvPr>
          <p:cNvSpPr/>
          <p:nvPr/>
        </p:nvSpPr>
        <p:spPr>
          <a:xfrm>
            <a:off x="1042828" y="7658437"/>
            <a:ext cx="1302380" cy="459266"/>
          </a:xfrm>
          <a:prstGeom prst="flowChartTerminator">
            <a:avLst/>
          </a:prstGeom>
          <a:solidFill>
            <a:schemeClr val="bg1"/>
          </a:solidFill>
          <a:ln w="12700">
            <a:solidFill>
              <a:srgbClr val="CF4646"/>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chorCtr="0">
            <a:noAutofit/>
          </a:bodyPr>
          <a:lstStyle/>
          <a:p>
            <a:pPr algn="ctr"/>
            <a:r>
              <a:rPr lang="sv-SE" sz="700" b="1" dirty="0">
                <a:solidFill>
                  <a:srgbClr val="44546A"/>
                </a:solidFill>
              </a:rPr>
              <a:t>Utgång</a:t>
            </a:r>
            <a:r>
              <a:rPr lang="sv-SE" sz="700" dirty="0">
                <a:solidFill>
                  <a:srgbClr val="44546A"/>
                </a:solidFill>
              </a:rPr>
              <a:t>: Beskrivning av åtgärder i vårdförlopp avslutas</a:t>
            </a:r>
          </a:p>
        </p:txBody>
      </p:sp>
      <p:cxnSp>
        <p:nvCxnSpPr>
          <p:cNvPr id="31" name="Connector: Elbow 71">
            <a:extLst>
              <a:ext uri="{FF2B5EF4-FFF2-40B4-BE49-F238E27FC236}">
                <a16:creationId xmlns:a16="http://schemas.microsoft.com/office/drawing/2014/main" id="{8972489A-DEC8-4D56-A487-044F609EE592}"/>
              </a:ext>
              <a:ext uri="{C183D7F6-B498-43B3-948B-1728B52AA6E4}">
                <adec:decorative xmlns:adec="http://schemas.microsoft.com/office/drawing/2017/decorative" val="1"/>
              </a:ext>
            </a:extLst>
          </p:cNvPr>
          <p:cNvCxnSpPr>
            <a:cxnSpLocks/>
            <a:stCxn id="6" idx="2"/>
            <a:endCxn id="30" idx="0"/>
          </p:cNvCxnSpPr>
          <p:nvPr/>
        </p:nvCxnSpPr>
        <p:spPr>
          <a:xfrm rot="5400000">
            <a:off x="1566717" y="7531134"/>
            <a:ext cx="254605" cy="1"/>
          </a:xfrm>
          <a:prstGeom prst="bentConnector3">
            <a:avLst/>
          </a:prstGeom>
          <a:ln>
            <a:solidFill>
              <a:srgbClr val="CF4646"/>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72">
            <a:extLst>
              <a:ext uri="{FF2B5EF4-FFF2-40B4-BE49-F238E27FC236}">
                <a16:creationId xmlns:a16="http://schemas.microsoft.com/office/drawing/2014/main" id="{3606CD25-D842-4AB4-845B-A35EF630C217}"/>
              </a:ext>
              <a:ext uri="{C183D7F6-B498-43B3-948B-1728B52AA6E4}">
                <adec:decorative xmlns:adec="http://schemas.microsoft.com/office/drawing/2017/decorative" val="0"/>
              </a:ext>
            </a:extLst>
          </p:cNvPr>
          <p:cNvSpPr txBox="1"/>
          <p:nvPr/>
        </p:nvSpPr>
        <p:spPr>
          <a:xfrm>
            <a:off x="314650" y="8185477"/>
            <a:ext cx="6318348" cy="830997"/>
          </a:xfrm>
          <a:prstGeom prst="rect">
            <a:avLst/>
          </a:prstGeom>
          <a:noFill/>
        </p:spPr>
        <p:txBody>
          <a:bodyPr wrap="square" rtlCol="0">
            <a:spAutoFit/>
          </a:bodyPr>
          <a:lstStyle/>
          <a:p>
            <a:r>
              <a:rPr lang="sv-SE" sz="1200" dirty="0"/>
              <a:t>En patient som tillhör målgruppen för vårdförloppet ska alltid vårdas i ett av förloppen </a:t>
            </a:r>
            <a:r>
              <a:rPr lang="sv-SE" sz="1200" i="1" dirty="0"/>
              <a:t>Lågaktiv sjukdom</a:t>
            </a:r>
            <a:r>
              <a:rPr lang="sv-SE" sz="1200" dirty="0"/>
              <a:t> eller </a:t>
            </a:r>
            <a:r>
              <a:rPr lang="sv-SE" sz="1200" i="1" dirty="0"/>
              <a:t>Aktiv sjukdom</a:t>
            </a:r>
            <a:r>
              <a:rPr lang="sv-SE" sz="1200" dirty="0"/>
              <a:t>, beroende på sjukdomens aktivitet.</a:t>
            </a:r>
          </a:p>
          <a:p>
            <a:endParaRPr lang="sv-SE" sz="1200" dirty="0"/>
          </a:p>
          <a:p>
            <a:r>
              <a:rPr lang="sv-SE" sz="1200" dirty="0"/>
              <a:t>Ytterligare åtgärder som kan aktiveras inom vårdförloppet:</a:t>
            </a:r>
          </a:p>
        </p:txBody>
      </p:sp>
      <p:sp>
        <p:nvSpPr>
          <p:cNvPr id="33" name="Rectangle 99">
            <a:extLst>
              <a:ext uri="{FF2B5EF4-FFF2-40B4-BE49-F238E27FC236}">
                <a16:creationId xmlns:a16="http://schemas.microsoft.com/office/drawing/2014/main" id="{B36A7253-5ECC-4FD9-A9C7-C4B8413D7E01}"/>
              </a:ext>
              <a:ext uri="{C183D7F6-B498-43B3-948B-1728B52AA6E4}">
                <adec:decorative xmlns:adec="http://schemas.microsoft.com/office/drawing/2017/decorative" val="1"/>
              </a:ext>
            </a:extLst>
          </p:cNvPr>
          <p:cNvSpPr/>
          <p:nvPr/>
        </p:nvSpPr>
        <p:spPr>
          <a:xfrm>
            <a:off x="1017807" y="9643285"/>
            <a:ext cx="676212" cy="22860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700" dirty="0">
                <a:solidFill>
                  <a:schemeClr val="tx1"/>
                </a:solidFill>
              </a:rPr>
              <a:t>Bedömning</a:t>
            </a:r>
          </a:p>
        </p:txBody>
      </p:sp>
      <p:sp>
        <p:nvSpPr>
          <p:cNvPr id="34" name="Rectangle 101">
            <a:extLst>
              <a:ext uri="{FF2B5EF4-FFF2-40B4-BE49-F238E27FC236}">
                <a16:creationId xmlns:a16="http://schemas.microsoft.com/office/drawing/2014/main" id="{B579ED4B-8D22-4D36-ACDC-DEBB0996F90D}"/>
              </a:ext>
              <a:ext uri="{C183D7F6-B498-43B3-948B-1728B52AA6E4}">
                <adec:decorative xmlns:adec="http://schemas.microsoft.com/office/drawing/2017/decorative" val="1"/>
              </a:ext>
            </a:extLst>
          </p:cNvPr>
          <p:cNvSpPr>
            <a:spLocks/>
          </p:cNvSpPr>
          <p:nvPr/>
        </p:nvSpPr>
        <p:spPr>
          <a:xfrm>
            <a:off x="1017807" y="10051403"/>
            <a:ext cx="676212" cy="22860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700" dirty="0">
                <a:solidFill>
                  <a:schemeClr val="tx1"/>
                </a:solidFill>
              </a:rPr>
              <a:t>Behandling</a:t>
            </a:r>
          </a:p>
        </p:txBody>
      </p:sp>
      <p:sp>
        <p:nvSpPr>
          <p:cNvPr id="35" name="Rectangle 102">
            <a:extLst>
              <a:ext uri="{FF2B5EF4-FFF2-40B4-BE49-F238E27FC236}">
                <a16:creationId xmlns:a16="http://schemas.microsoft.com/office/drawing/2014/main" id="{2DC1A253-3713-4411-A1A4-F02D0DC5FEAB}"/>
              </a:ext>
              <a:ext uri="{C183D7F6-B498-43B3-948B-1728B52AA6E4}">
                <adec:decorative xmlns:adec="http://schemas.microsoft.com/office/drawing/2017/decorative" val="1"/>
              </a:ext>
            </a:extLst>
          </p:cNvPr>
          <p:cNvSpPr>
            <a:spLocks/>
          </p:cNvSpPr>
          <p:nvPr/>
        </p:nvSpPr>
        <p:spPr>
          <a:xfrm>
            <a:off x="1017807" y="10459521"/>
            <a:ext cx="676212" cy="22860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700" dirty="0">
                <a:solidFill>
                  <a:schemeClr val="tx1"/>
                </a:solidFill>
              </a:rPr>
              <a:t>Utvärdering</a:t>
            </a:r>
          </a:p>
        </p:txBody>
      </p:sp>
      <p:cxnSp>
        <p:nvCxnSpPr>
          <p:cNvPr id="36" name="Straight Arrow Connector 112">
            <a:extLst>
              <a:ext uri="{FF2B5EF4-FFF2-40B4-BE49-F238E27FC236}">
                <a16:creationId xmlns:a16="http://schemas.microsoft.com/office/drawing/2014/main" id="{623010AA-94BF-4D1C-A735-70F965EEC0A7}"/>
              </a:ext>
              <a:ext uri="{C183D7F6-B498-43B3-948B-1728B52AA6E4}">
                <adec:decorative xmlns:adec="http://schemas.microsoft.com/office/drawing/2017/decorative" val="1"/>
              </a:ext>
            </a:extLst>
          </p:cNvPr>
          <p:cNvCxnSpPr>
            <a:cxnSpLocks/>
            <a:stCxn id="34" idx="2"/>
            <a:endCxn id="35" idx="0"/>
          </p:cNvCxnSpPr>
          <p:nvPr/>
        </p:nvCxnSpPr>
        <p:spPr>
          <a:xfrm>
            <a:off x="1355913" y="10280003"/>
            <a:ext cx="0" cy="179518"/>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112">
            <a:extLst>
              <a:ext uri="{FF2B5EF4-FFF2-40B4-BE49-F238E27FC236}">
                <a16:creationId xmlns:a16="http://schemas.microsoft.com/office/drawing/2014/main" id="{342C61D2-68F5-486C-8E73-4C745217ED82}"/>
              </a:ext>
              <a:ext uri="{C183D7F6-B498-43B3-948B-1728B52AA6E4}">
                <adec:decorative xmlns:adec="http://schemas.microsoft.com/office/drawing/2017/decorative" val="1"/>
              </a:ext>
            </a:extLst>
          </p:cNvPr>
          <p:cNvCxnSpPr>
            <a:cxnSpLocks/>
            <a:endCxn id="34" idx="0"/>
          </p:cNvCxnSpPr>
          <p:nvPr/>
        </p:nvCxnSpPr>
        <p:spPr>
          <a:xfrm flipH="1">
            <a:off x="1355913" y="9871884"/>
            <a:ext cx="2" cy="179519"/>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38" name="Rectangle 5">
            <a:extLst>
              <a:ext uri="{FF2B5EF4-FFF2-40B4-BE49-F238E27FC236}">
                <a16:creationId xmlns:a16="http://schemas.microsoft.com/office/drawing/2014/main" id="{9EE999C1-8468-4C72-9AA3-58A801366E4D}"/>
              </a:ext>
              <a:ext uri="{C183D7F6-B498-43B3-948B-1728B52AA6E4}">
                <adec:decorative xmlns:adec="http://schemas.microsoft.com/office/drawing/2017/decorative" val="1"/>
              </a:ext>
            </a:extLst>
          </p:cNvPr>
          <p:cNvSpPr/>
          <p:nvPr/>
        </p:nvSpPr>
        <p:spPr>
          <a:xfrm>
            <a:off x="4711895" y="5297684"/>
            <a:ext cx="715366" cy="295451"/>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700" dirty="0">
                <a:solidFill>
                  <a:schemeClr val="tx1"/>
                </a:solidFill>
              </a:rPr>
              <a:t>Uppföljning</a:t>
            </a:r>
          </a:p>
        </p:txBody>
      </p:sp>
      <p:sp>
        <p:nvSpPr>
          <p:cNvPr id="39" name="Rectangle 9">
            <a:extLst>
              <a:ext uri="{FF2B5EF4-FFF2-40B4-BE49-F238E27FC236}">
                <a16:creationId xmlns:a16="http://schemas.microsoft.com/office/drawing/2014/main" id="{1FF23A17-8DA6-4D41-9DE4-D5EA85DBE4DC}"/>
              </a:ext>
              <a:ext uri="{C183D7F6-B498-43B3-948B-1728B52AA6E4}">
                <adec:decorative xmlns:adec="http://schemas.microsoft.com/office/drawing/2017/decorative" val="1"/>
              </a:ext>
            </a:extLst>
          </p:cNvPr>
          <p:cNvSpPr/>
          <p:nvPr/>
        </p:nvSpPr>
        <p:spPr>
          <a:xfrm>
            <a:off x="4707693" y="6982097"/>
            <a:ext cx="684000" cy="333943"/>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700" dirty="0">
                <a:solidFill>
                  <a:schemeClr val="tx1"/>
                </a:solidFill>
              </a:rPr>
              <a:t>Uppföljning</a:t>
            </a:r>
          </a:p>
        </p:txBody>
      </p:sp>
      <p:sp>
        <p:nvSpPr>
          <p:cNvPr id="40" name="Rectangle 10">
            <a:extLst>
              <a:ext uri="{FF2B5EF4-FFF2-40B4-BE49-F238E27FC236}">
                <a16:creationId xmlns:a16="http://schemas.microsoft.com/office/drawing/2014/main" id="{31D26C45-484F-4519-AF0C-3874FC6C1E08}"/>
              </a:ext>
              <a:ext uri="{C183D7F6-B498-43B3-948B-1728B52AA6E4}">
                <adec:decorative xmlns:adec="http://schemas.microsoft.com/office/drawing/2017/decorative" val="1"/>
              </a:ext>
            </a:extLst>
          </p:cNvPr>
          <p:cNvSpPr/>
          <p:nvPr/>
        </p:nvSpPr>
        <p:spPr>
          <a:xfrm>
            <a:off x="3824316" y="6070816"/>
            <a:ext cx="756000" cy="338553"/>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700" dirty="0">
                <a:solidFill>
                  <a:schemeClr val="tx1"/>
                </a:solidFill>
              </a:rPr>
              <a:t>Beslut</a:t>
            </a:r>
          </a:p>
        </p:txBody>
      </p:sp>
      <p:cxnSp>
        <p:nvCxnSpPr>
          <p:cNvPr id="41" name="Connector: Curved 12">
            <a:extLst>
              <a:ext uri="{FF2B5EF4-FFF2-40B4-BE49-F238E27FC236}">
                <a16:creationId xmlns:a16="http://schemas.microsoft.com/office/drawing/2014/main" id="{D5E05CB0-0111-4DA4-9365-8FBB740E6A13}"/>
              </a:ext>
              <a:ext uri="{C183D7F6-B498-43B3-948B-1728B52AA6E4}">
                <adec:decorative xmlns:adec="http://schemas.microsoft.com/office/drawing/2017/decorative" val="1"/>
              </a:ext>
            </a:extLst>
          </p:cNvPr>
          <p:cNvCxnSpPr>
            <a:cxnSpLocks/>
            <a:stCxn id="38" idx="3"/>
            <a:endCxn id="45" idx="0"/>
          </p:cNvCxnSpPr>
          <p:nvPr/>
        </p:nvCxnSpPr>
        <p:spPr>
          <a:xfrm>
            <a:off x="5427261" y="5445410"/>
            <a:ext cx="453800" cy="469679"/>
          </a:xfrm>
          <a:prstGeom prst="curvedConnector2">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42" name="Connector: Curved 13">
            <a:extLst>
              <a:ext uri="{FF2B5EF4-FFF2-40B4-BE49-F238E27FC236}">
                <a16:creationId xmlns:a16="http://schemas.microsoft.com/office/drawing/2014/main" id="{7913FF9A-C4D3-4E09-A506-6E5D99D5D1D3}"/>
              </a:ext>
              <a:ext uri="{C183D7F6-B498-43B3-948B-1728B52AA6E4}">
                <adec:decorative xmlns:adec="http://schemas.microsoft.com/office/drawing/2017/decorative" val="1"/>
              </a:ext>
            </a:extLst>
          </p:cNvPr>
          <p:cNvCxnSpPr>
            <a:cxnSpLocks/>
            <a:stCxn id="45" idx="4"/>
            <a:endCxn id="39" idx="3"/>
          </p:cNvCxnSpPr>
          <p:nvPr/>
        </p:nvCxnSpPr>
        <p:spPr>
          <a:xfrm rot="5400000">
            <a:off x="5379387" y="6647395"/>
            <a:ext cx="513980" cy="489368"/>
          </a:xfrm>
          <a:prstGeom prst="curvedConnector2">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43" name="Connector: Curved 16">
            <a:extLst>
              <a:ext uri="{FF2B5EF4-FFF2-40B4-BE49-F238E27FC236}">
                <a16:creationId xmlns:a16="http://schemas.microsoft.com/office/drawing/2014/main" id="{61F32D59-8969-4D2E-BB9A-F698BC87E19C}"/>
              </a:ext>
              <a:ext uri="{C183D7F6-B498-43B3-948B-1728B52AA6E4}">
                <adec:decorative xmlns:adec="http://schemas.microsoft.com/office/drawing/2017/decorative" val="1"/>
              </a:ext>
            </a:extLst>
          </p:cNvPr>
          <p:cNvCxnSpPr>
            <a:cxnSpLocks/>
            <a:stCxn id="39" idx="1"/>
            <a:endCxn id="40" idx="2"/>
          </p:cNvCxnSpPr>
          <p:nvPr/>
        </p:nvCxnSpPr>
        <p:spPr>
          <a:xfrm rot="10800000">
            <a:off x="4202317" y="6409369"/>
            <a:ext cx="505377" cy="739700"/>
          </a:xfrm>
          <a:prstGeom prst="curvedConnector2">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44" name="Connector: Curved 20">
            <a:extLst>
              <a:ext uri="{FF2B5EF4-FFF2-40B4-BE49-F238E27FC236}">
                <a16:creationId xmlns:a16="http://schemas.microsoft.com/office/drawing/2014/main" id="{CA05C3F7-CC31-47D2-8F69-FA354228F5D8}"/>
              </a:ext>
              <a:ext uri="{C183D7F6-B498-43B3-948B-1728B52AA6E4}">
                <adec:decorative xmlns:adec="http://schemas.microsoft.com/office/drawing/2017/decorative" val="1"/>
              </a:ext>
            </a:extLst>
          </p:cNvPr>
          <p:cNvCxnSpPr>
            <a:cxnSpLocks/>
            <a:stCxn id="40" idx="0"/>
            <a:endCxn id="38" idx="1"/>
          </p:cNvCxnSpPr>
          <p:nvPr/>
        </p:nvCxnSpPr>
        <p:spPr>
          <a:xfrm rot="5400000" flipH="1" flipV="1">
            <a:off x="4144402" y="5503324"/>
            <a:ext cx="625406" cy="509579"/>
          </a:xfrm>
          <a:prstGeom prst="curvedConnector2">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45" name="Oval 66">
            <a:extLst>
              <a:ext uri="{FF2B5EF4-FFF2-40B4-BE49-F238E27FC236}">
                <a16:creationId xmlns:a16="http://schemas.microsoft.com/office/drawing/2014/main" id="{C99A08A1-AC3D-4248-9E0B-CFE84A64B58D}"/>
              </a:ext>
              <a:ext uri="{C183D7F6-B498-43B3-948B-1728B52AA6E4}">
                <adec:decorative xmlns:adec="http://schemas.microsoft.com/office/drawing/2017/decorative" val="1"/>
              </a:ext>
            </a:extLst>
          </p:cNvPr>
          <p:cNvSpPr>
            <a:spLocks noChangeAspect="1"/>
          </p:cNvSpPr>
          <p:nvPr/>
        </p:nvSpPr>
        <p:spPr>
          <a:xfrm>
            <a:off x="5521061" y="5915089"/>
            <a:ext cx="720000" cy="720000"/>
          </a:xfrm>
          <a:prstGeom prst="ellipse">
            <a:avLst/>
          </a:prstGeom>
          <a:noFill/>
          <a:ln>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sv-SE" sz="700" dirty="0">
                <a:solidFill>
                  <a:schemeClr val="tx1"/>
                </a:solidFill>
              </a:rPr>
              <a:t>Information</a:t>
            </a:r>
          </a:p>
        </p:txBody>
      </p:sp>
      <p:sp>
        <p:nvSpPr>
          <p:cNvPr id="46" name="Oval 66">
            <a:extLst>
              <a:ext uri="{FF2B5EF4-FFF2-40B4-BE49-F238E27FC236}">
                <a16:creationId xmlns:a16="http://schemas.microsoft.com/office/drawing/2014/main" id="{CA487DDF-D40E-42AA-BDF4-36A8721267EA}"/>
              </a:ext>
              <a:ext uri="{C183D7F6-B498-43B3-948B-1728B52AA6E4}">
                <adec:decorative xmlns:adec="http://schemas.microsoft.com/office/drawing/2017/decorative" val="1"/>
              </a:ext>
            </a:extLst>
          </p:cNvPr>
          <p:cNvSpPr>
            <a:spLocks noChangeAspect="1"/>
          </p:cNvSpPr>
          <p:nvPr/>
        </p:nvSpPr>
        <p:spPr>
          <a:xfrm>
            <a:off x="537099" y="5915089"/>
            <a:ext cx="720000" cy="720000"/>
          </a:xfrm>
          <a:prstGeom prst="ellipse">
            <a:avLst/>
          </a:prstGeom>
          <a:noFill/>
          <a:ln>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sv-SE" sz="700" dirty="0">
                <a:solidFill>
                  <a:schemeClr val="tx1"/>
                </a:solidFill>
              </a:rPr>
              <a:t>Information</a:t>
            </a:r>
          </a:p>
        </p:txBody>
      </p:sp>
      <p:sp>
        <p:nvSpPr>
          <p:cNvPr id="47" name="Rectangle 10">
            <a:extLst>
              <a:ext uri="{FF2B5EF4-FFF2-40B4-BE49-F238E27FC236}">
                <a16:creationId xmlns:a16="http://schemas.microsoft.com/office/drawing/2014/main" id="{8E82C065-9C66-45AD-A7F2-CA43C3120B4A}"/>
              </a:ext>
              <a:ext uri="{C183D7F6-B498-43B3-948B-1728B52AA6E4}">
                <adec:decorative xmlns:adec="http://schemas.microsoft.com/office/drawing/2017/decorative" val="1"/>
              </a:ext>
            </a:extLst>
          </p:cNvPr>
          <p:cNvSpPr/>
          <p:nvPr/>
        </p:nvSpPr>
        <p:spPr>
          <a:xfrm>
            <a:off x="2144154" y="6070816"/>
            <a:ext cx="756000" cy="338553"/>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700" dirty="0">
                <a:solidFill>
                  <a:schemeClr val="tx1"/>
                </a:solidFill>
              </a:rPr>
              <a:t>Beslut</a:t>
            </a:r>
          </a:p>
        </p:txBody>
      </p:sp>
      <p:grpSp>
        <p:nvGrpSpPr>
          <p:cNvPr id="3" name="Group 2">
            <a:extLst>
              <a:ext uri="{FF2B5EF4-FFF2-40B4-BE49-F238E27FC236}">
                <a16:creationId xmlns:a16="http://schemas.microsoft.com/office/drawing/2014/main" id="{1924C7AE-6CA8-BC28-3FC5-4DD249F1F7CE}"/>
              </a:ext>
              <a:ext uri="{C183D7F6-B498-43B3-948B-1728B52AA6E4}">
                <adec:decorative xmlns:adec="http://schemas.microsoft.com/office/drawing/2017/decorative" val="1"/>
              </a:ext>
            </a:extLst>
          </p:cNvPr>
          <p:cNvGrpSpPr/>
          <p:nvPr/>
        </p:nvGrpSpPr>
        <p:grpSpPr>
          <a:xfrm>
            <a:off x="5422441" y="685648"/>
            <a:ext cx="1735810" cy="338554"/>
            <a:chOff x="5430880" y="859606"/>
            <a:chExt cx="1735810" cy="338554"/>
          </a:xfrm>
        </p:grpSpPr>
        <p:cxnSp>
          <p:nvCxnSpPr>
            <p:cNvPr id="48" name="Straight Connector 47">
              <a:extLst>
                <a:ext uri="{FF2B5EF4-FFF2-40B4-BE49-F238E27FC236}">
                  <a16:creationId xmlns:a16="http://schemas.microsoft.com/office/drawing/2014/main" id="{5B4B75BE-EB59-B329-7D0C-C8088A77D593}"/>
                </a:ext>
              </a:extLst>
            </p:cNvPr>
            <p:cNvCxnSpPr>
              <a:cxnSpLocks/>
            </p:cNvCxnSpPr>
            <p:nvPr/>
          </p:nvCxnSpPr>
          <p:spPr>
            <a:xfrm>
              <a:off x="5530671" y="1157748"/>
              <a:ext cx="1334729" cy="0"/>
            </a:xfrm>
            <a:prstGeom prst="line">
              <a:avLst/>
            </a:prstGeom>
            <a:ln>
              <a:solidFill>
                <a:srgbClr val="377D7A"/>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F2E4FBB5-BAEF-3840-FCCB-83D2E793B72A}"/>
                </a:ext>
              </a:extLst>
            </p:cNvPr>
            <p:cNvCxnSpPr>
              <a:cxnSpLocks/>
            </p:cNvCxnSpPr>
            <p:nvPr/>
          </p:nvCxnSpPr>
          <p:spPr>
            <a:xfrm>
              <a:off x="5523271" y="894018"/>
              <a:ext cx="1334729" cy="0"/>
            </a:xfrm>
            <a:prstGeom prst="line">
              <a:avLst/>
            </a:prstGeom>
            <a:ln>
              <a:solidFill>
                <a:srgbClr val="377D7A"/>
              </a:solidFill>
            </a:ln>
          </p:spPr>
          <p:style>
            <a:lnRef idx="1">
              <a:schemeClr val="accent1"/>
            </a:lnRef>
            <a:fillRef idx="0">
              <a:schemeClr val="accent1"/>
            </a:fillRef>
            <a:effectRef idx="0">
              <a:schemeClr val="accent1"/>
            </a:effectRef>
            <a:fontRef idx="minor">
              <a:schemeClr val="tx1"/>
            </a:fontRef>
          </p:style>
        </p:cxnSp>
        <p:sp>
          <p:nvSpPr>
            <p:cNvPr id="50" name="textruta 157">
              <a:extLst>
                <a:ext uri="{FF2B5EF4-FFF2-40B4-BE49-F238E27FC236}">
                  <a16:creationId xmlns:a16="http://schemas.microsoft.com/office/drawing/2014/main" id="{7EA4FD8C-44C1-4345-50B4-EB80EE133336}"/>
                </a:ext>
              </a:extLst>
            </p:cNvPr>
            <p:cNvSpPr txBox="1"/>
            <p:nvPr/>
          </p:nvSpPr>
          <p:spPr>
            <a:xfrm>
              <a:off x="5430880" y="859606"/>
              <a:ext cx="1735810" cy="338554"/>
            </a:xfrm>
            <a:prstGeom prst="rect">
              <a:avLst/>
            </a:prstGeom>
            <a:noFill/>
            <a:ln>
              <a:noFill/>
            </a:ln>
          </p:spPr>
          <p:txBody>
            <a:bodyPr wrap="square" rtlCol="0">
              <a:spAutoFit/>
            </a:bodyPr>
            <a:lstStyle/>
            <a:p>
              <a:r>
                <a:rPr lang="sv-SE" sz="800" dirty="0"/>
                <a:t>ILLUSTRATIVT EXEMPEL – INNEHÅLLER GAMLA SYMBOLER</a:t>
              </a:r>
            </a:p>
          </p:txBody>
        </p:sp>
      </p:grpSp>
      <p:sp>
        <p:nvSpPr>
          <p:cNvPr id="53" name="Rectangle 52">
            <a:extLst>
              <a:ext uri="{FF2B5EF4-FFF2-40B4-BE49-F238E27FC236}">
                <a16:creationId xmlns:a16="http://schemas.microsoft.com/office/drawing/2014/main" id="{967997C7-CE8E-FCFA-A8FD-140B8F632057}"/>
              </a:ext>
              <a:ext uri="{C183D7F6-B498-43B3-948B-1728B52AA6E4}">
                <adec:decorative xmlns:adec="http://schemas.microsoft.com/office/drawing/2017/decorative" val="1"/>
              </a:ext>
            </a:extLst>
          </p:cNvPr>
          <p:cNvSpPr/>
          <p:nvPr/>
        </p:nvSpPr>
        <p:spPr>
          <a:xfrm>
            <a:off x="1664430" y="0"/>
            <a:ext cx="5193570" cy="641485"/>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25" lvl="2">
              <a:spcBef>
                <a:spcPts val="1200"/>
              </a:spcBef>
            </a:pPr>
            <a:endParaRPr lang="sv-SE" sz="1800" dirty="0">
              <a:solidFill>
                <a:schemeClr val="tx1"/>
              </a:solidFill>
            </a:endParaRPr>
          </a:p>
        </p:txBody>
      </p:sp>
      <p:sp>
        <p:nvSpPr>
          <p:cNvPr id="54" name="textruta 13">
            <a:extLst>
              <a:ext uri="{FF2B5EF4-FFF2-40B4-BE49-F238E27FC236}">
                <a16:creationId xmlns:a16="http://schemas.microsoft.com/office/drawing/2014/main" id="{FBC6CE4C-B37A-9B38-63E7-AB7F045BF091}"/>
              </a:ext>
              <a:ext uri="{C183D7F6-B498-43B3-948B-1728B52AA6E4}">
                <adec:decorative xmlns:adec="http://schemas.microsoft.com/office/drawing/2017/decorative" val="1"/>
              </a:ext>
            </a:extLst>
          </p:cNvPr>
          <p:cNvSpPr txBox="1"/>
          <p:nvPr/>
        </p:nvSpPr>
        <p:spPr>
          <a:xfrm>
            <a:off x="1192386" y="140467"/>
            <a:ext cx="6272144" cy="369332"/>
          </a:xfrm>
          <a:prstGeom prst="rect">
            <a:avLst/>
          </a:prstGeom>
          <a:noFill/>
        </p:spPr>
        <p:txBody>
          <a:bodyPr wrap="square" rtlCol="0">
            <a:spAutoFit/>
          </a:bodyPr>
          <a:lstStyle/>
          <a:p>
            <a:pPr marL="457125" lvl="2">
              <a:spcBef>
                <a:spcPts val="1200"/>
              </a:spcBef>
            </a:pPr>
            <a:r>
              <a:rPr lang="sv-SE" sz="1800" dirty="0">
                <a:solidFill>
                  <a:schemeClr val="tx1"/>
                </a:solidFill>
              </a:rPr>
              <a:t>Del 5. Exempel på linjära och cirkulära vårdförlopp</a:t>
            </a:r>
          </a:p>
        </p:txBody>
      </p:sp>
    </p:spTree>
    <p:extLst>
      <p:ext uri="{BB962C8B-B14F-4D97-AF65-F5344CB8AC3E}">
        <p14:creationId xmlns:p14="http://schemas.microsoft.com/office/powerpoint/2010/main" val="8259382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F5C1196-0A44-4075-BBB2-4F35567B5444}"/>
              </a:ext>
              <a:ext uri="{C183D7F6-B498-43B3-948B-1728B52AA6E4}">
                <adec:decorative xmlns:adec="http://schemas.microsoft.com/office/drawing/2017/decorative" val="0"/>
              </a:ext>
            </a:extLst>
          </p:cNvPr>
          <p:cNvSpPr>
            <a:spLocks noGrp="1"/>
          </p:cNvSpPr>
          <p:nvPr>
            <p:ph type="title"/>
          </p:nvPr>
        </p:nvSpPr>
        <p:spPr/>
        <p:txBody>
          <a:bodyPr/>
          <a:lstStyle/>
          <a:p>
            <a:r>
              <a:rPr lang="sv-SE" dirty="0"/>
              <a:t>Exempel på cirkulärt flödesschema - lågaktiv RA</a:t>
            </a:r>
          </a:p>
        </p:txBody>
      </p:sp>
      <p:sp>
        <p:nvSpPr>
          <p:cNvPr id="7" name="Rektangel 6">
            <a:extLst>
              <a:ext uri="{FF2B5EF4-FFF2-40B4-BE49-F238E27FC236}">
                <a16:creationId xmlns:a16="http://schemas.microsoft.com/office/drawing/2014/main" id="{70C1D817-4A65-4E8A-B3E2-6F1EC02A83EE}"/>
              </a:ext>
              <a:ext uri="{C183D7F6-B498-43B3-948B-1728B52AA6E4}">
                <adec:decorative xmlns:adec="http://schemas.microsoft.com/office/drawing/2017/decorative" val="1"/>
              </a:ext>
            </a:extLst>
          </p:cNvPr>
          <p:cNvSpPr/>
          <p:nvPr/>
        </p:nvSpPr>
        <p:spPr>
          <a:xfrm>
            <a:off x="0" y="9717245"/>
            <a:ext cx="6858000" cy="25008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Rectangle 52">
            <a:extLst>
              <a:ext uri="{FF2B5EF4-FFF2-40B4-BE49-F238E27FC236}">
                <a16:creationId xmlns:a16="http://schemas.microsoft.com/office/drawing/2014/main" id="{DF717C31-9F5D-4FCB-A832-CC2CD23F48B8}"/>
              </a:ext>
              <a:ext uri="{C183D7F6-B498-43B3-948B-1728B52AA6E4}">
                <adec:decorative xmlns:adec="http://schemas.microsoft.com/office/drawing/2017/decorative" val="1"/>
              </a:ext>
            </a:extLst>
          </p:cNvPr>
          <p:cNvSpPr>
            <a:spLocks/>
          </p:cNvSpPr>
          <p:nvPr/>
        </p:nvSpPr>
        <p:spPr>
          <a:xfrm>
            <a:off x="382732" y="4198607"/>
            <a:ext cx="4012889" cy="4720727"/>
          </a:xfrm>
          <a:prstGeom prst="rect">
            <a:avLst/>
          </a:prstGeom>
          <a:solidFill>
            <a:schemeClr val="bg1">
              <a:lumMod val="95000"/>
            </a:schemeClr>
          </a:solidFill>
          <a:ln w="12700">
            <a:solidFill>
              <a:schemeClr val="bg1">
                <a:lumMod val="9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endParaRPr lang="sv-SE" sz="700">
              <a:solidFill>
                <a:schemeClr val="tx1"/>
              </a:solidFill>
            </a:endParaRPr>
          </a:p>
        </p:txBody>
      </p:sp>
      <p:sp>
        <p:nvSpPr>
          <p:cNvPr id="5" name="Flowchart: Terminator 288">
            <a:extLst>
              <a:ext uri="{FF2B5EF4-FFF2-40B4-BE49-F238E27FC236}">
                <a16:creationId xmlns:a16="http://schemas.microsoft.com/office/drawing/2014/main" id="{1B3F791A-801F-40CF-9865-75F87AB0A4D8}"/>
              </a:ext>
              <a:ext uri="{C183D7F6-B498-43B3-948B-1728B52AA6E4}">
                <adec:decorative xmlns:adec="http://schemas.microsoft.com/office/drawing/2017/decorative" val="1"/>
              </a:ext>
            </a:extLst>
          </p:cNvPr>
          <p:cNvSpPr/>
          <p:nvPr/>
        </p:nvSpPr>
        <p:spPr>
          <a:xfrm>
            <a:off x="1731006" y="2709938"/>
            <a:ext cx="1894496" cy="489132"/>
          </a:xfrm>
          <a:prstGeom prst="flowChartTerminator">
            <a:avLst/>
          </a:prstGeom>
          <a:solidFill>
            <a:schemeClr val="bg1"/>
          </a:solidFill>
          <a:ln w="12700">
            <a:solidFill>
              <a:srgbClr val="2A605D"/>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chorCtr="0">
            <a:noAutofit/>
          </a:bodyPr>
          <a:lstStyle/>
          <a:p>
            <a:pPr algn="ctr"/>
            <a:r>
              <a:rPr lang="sv-SE" sz="700" b="1" dirty="0">
                <a:solidFill>
                  <a:srgbClr val="44546A"/>
                </a:solidFill>
              </a:rPr>
              <a:t>Ingång: </a:t>
            </a:r>
            <a:r>
              <a:rPr lang="sv-SE" sz="700" dirty="0">
                <a:solidFill>
                  <a:srgbClr val="44546A"/>
                </a:solidFill>
              </a:rPr>
              <a:t>Patient som diagnostiserats med reumatoid artrit sedan minst ett år</a:t>
            </a:r>
            <a:endParaRPr lang="sv-SE" sz="700" dirty="0">
              <a:solidFill>
                <a:schemeClr val="tx1"/>
              </a:solidFill>
            </a:endParaRPr>
          </a:p>
        </p:txBody>
      </p:sp>
      <p:cxnSp>
        <p:nvCxnSpPr>
          <p:cNvPr id="6" name="Straight Arrow Connector 54">
            <a:extLst>
              <a:ext uri="{FF2B5EF4-FFF2-40B4-BE49-F238E27FC236}">
                <a16:creationId xmlns:a16="http://schemas.microsoft.com/office/drawing/2014/main" id="{8EE49E43-5843-4EE0-A2ED-C99F714C0A62}"/>
              </a:ext>
              <a:ext uri="{C183D7F6-B498-43B3-948B-1728B52AA6E4}">
                <adec:decorative xmlns:adec="http://schemas.microsoft.com/office/drawing/2017/decorative" val="1"/>
              </a:ext>
            </a:extLst>
          </p:cNvPr>
          <p:cNvCxnSpPr>
            <a:cxnSpLocks/>
            <a:stCxn id="5" idx="2"/>
            <a:endCxn id="22" idx="0"/>
          </p:cNvCxnSpPr>
          <p:nvPr/>
        </p:nvCxnSpPr>
        <p:spPr>
          <a:xfrm>
            <a:off x="2678254" y="3199070"/>
            <a:ext cx="1974" cy="337265"/>
          </a:xfrm>
          <a:prstGeom prst="straightConnector1">
            <a:avLst/>
          </a:prstGeom>
          <a:ln w="60325">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8" name="Rectangle 56">
            <a:extLst>
              <a:ext uri="{FF2B5EF4-FFF2-40B4-BE49-F238E27FC236}">
                <a16:creationId xmlns:a16="http://schemas.microsoft.com/office/drawing/2014/main" id="{5768CFEE-08A9-4BC9-88EF-0A4785D2A640}"/>
              </a:ext>
              <a:ext uri="{C183D7F6-B498-43B3-948B-1728B52AA6E4}">
                <adec:decorative xmlns:adec="http://schemas.microsoft.com/office/drawing/2017/decorative" val="1"/>
              </a:ext>
            </a:extLst>
          </p:cNvPr>
          <p:cNvSpPr>
            <a:spLocks/>
          </p:cNvSpPr>
          <p:nvPr/>
        </p:nvSpPr>
        <p:spPr>
          <a:xfrm>
            <a:off x="1444029" y="9420238"/>
            <a:ext cx="3481749" cy="1009818"/>
          </a:xfrm>
          <a:prstGeom prst="rect">
            <a:avLst/>
          </a:prstGeom>
          <a:solidFill>
            <a:schemeClr val="bg1"/>
          </a:solidFill>
          <a:ln w="12700">
            <a:solidFill>
              <a:srgbClr val="377D7A"/>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endParaRPr lang="sv-SE" sz="700">
              <a:solidFill>
                <a:schemeClr val="tx1"/>
              </a:solidFill>
            </a:endParaRPr>
          </a:p>
        </p:txBody>
      </p:sp>
      <p:sp>
        <p:nvSpPr>
          <p:cNvPr id="9" name="Rectangle 58">
            <a:extLst>
              <a:ext uri="{FF2B5EF4-FFF2-40B4-BE49-F238E27FC236}">
                <a16:creationId xmlns:a16="http://schemas.microsoft.com/office/drawing/2014/main" id="{AAC5BC2D-3E1F-43F5-82D7-3BD0582767D2}"/>
              </a:ext>
              <a:ext uri="{C183D7F6-B498-43B3-948B-1728B52AA6E4}">
                <adec:decorative xmlns:adec="http://schemas.microsoft.com/office/drawing/2017/decorative" val="1"/>
              </a:ext>
            </a:extLst>
          </p:cNvPr>
          <p:cNvSpPr>
            <a:spLocks/>
          </p:cNvSpPr>
          <p:nvPr/>
        </p:nvSpPr>
        <p:spPr>
          <a:xfrm>
            <a:off x="1739108" y="9463009"/>
            <a:ext cx="2730858" cy="22555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sv-SE" sz="700" b="1">
                <a:solidFill>
                  <a:schemeClr val="tx1"/>
                </a:solidFill>
              </a:rPr>
              <a:t>Möjliga åtgärder att aktivera vid behov av vårdgivare/patient</a:t>
            </a:r>
          </a:p>
        </p:txBody>
      </p:sp>
      <p:sp>
        <p:nvSpPr>
          <p:cNvPr id="10" name="Isosceles Triangle 59">
            <a:extLst>
              <a:ext uri="{FF2B5EF4-FFF2-40B4-BE49-F238E27FC236}">
                <a16:creationId xmlns:a16="http://schemas.microsoft.com/office/drawing/2014/main" id="{DEA98B3E-64F6-442E-B9DB-CF84D876E6BF}"/>
              </a:ext>
              <a:ext uri="{C183D7F6-B498-43B3-948B-1728B52AA6E4}">
                <adec:decorative xmlns:adec="http://schemas.microsoft.com/office/drawing/2017/decorative" val="1"/>
              </a:ext>
            </a:extLst>
          </p:cNvPr>
          <p:cNvSpPr>
            <a:spLocks/>
          </p:cNvSpPr>
          <p:nvPr/>
        </p:nvSpPr>
        <p:spPr>
          <a:xfrm>
            <a:off x="1517429" y="9738909"/>
            <a:ext cx="1107267" cy="513620"/>
          </a:xfrm>
          <a:prstGeom prst="triangle">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b"/>
          <a:lstStyle/>
          <a:p>
            <a:pPr algn="ctr"/>
            <a:r>
              <a:rPr lang="sv-SE" sz="700" b="1" dirty="0">
                <a:solidFill>
                  <a:schemeClr val="tx1"/>
                </a:solidFill>
              </a:rPr>
              <a:t>(la-H) Upplevd försämring</a:t>
            </a:r>
          </a:p>
        </p:txBody>
      </p:sp>
      <p:sp>
        <p:nvSpPr>
          <p:cNvPr id="11" name="Isosceles Triangle 61">
            <a:extLst>
              <a:ext uri="{FF2B5EF4-FFF2-40B4-BE49-F238E27FC236}">
                <a16:creationId xmlns:a16="http://schemas.microsoft.com/office/drawing/2014/main" id="{CE01B785-CB10-4E90-9998-9AEAA80B5D9D}"/>
              </a:ext>
              <a:ext uri="{C183D7F6-B498-43B3-948B-1728B52AA6E4}">
                <adec:decorative xmlns:adec="http://schemas.microsoft.com/office/drawing/2017/decorative" val="1"/>
              </a:ext>
            </a:extLst>
          </p:cNvPr>
          <p:cNvSpPr>
            <a:spLocks/>
          </p:cNvSpPr>
          <p:nvPr/>
        </p:nvSpPr>
        <p:spPr>
          <a:xfrm>
            <a:off x="2649373" y="9734068"/>
            <a:ext cx="1107267" cy="513620"/>
          </a:xfrm>
          <a:prstGeom prst="triangle">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b"/>
          <a:lstStyle/>
          <a:p>
            <a:pPr algn="ctr"/>
            <a:r>
              <a:rPr lang="sv-SE" sz="700" b="1" dirty="0">
                <a:solidFill>
                  <a:schemeClr val="tx1"/>
                </a:solidFill>
              </a:rPr>
              <a:t>(la-J) </a:t>
            </a:r>
          </a:p>
          <a:p>
            <a:pPr algn="ctr"/>
            <a:r>
              <a:rPr lang="sv-SE" sz="700" b="1" dirty="0">
                <a:solidFill>
                  <a:schemeClr val="tx1"/>
                </a:solidFill>
              </a:rPr>
              <a:t>Rehab-iliterings-behov</a:t>
            </a:r>
            <a:r>
              <a:rPr lang="sv-SE" sz="700" dirty="0">
                <a:solidFill>
                  <a:schemeClr val="tx1"/>
                </a:solidFill>
              </a:rPr>
              <a:t> </a:t>
            </a:r>
          </a:p>
        </p:txBody>
      </p:sp>
      <p:sp>
        <p:nvSpPr>
          <p:cNvPr id="12" name="Flowchart: Terminator 288">
            <a:extLst>
              <a:ext uri="{FF2B5EF4-FFF2-40B4-BE49-F238E27FC236}">
                <a16:creationId xmlns:a16="http://schemas.microsoft.com/office/drawing/2014/main" id="{5D81D6FB-5C27-4AD5-A518-4E65AA85970D}"/>
              </a:ext>
              <a:ext uri="{C183D7F6-B498-43B3-948B-1728B52AA6E4}">
                <adec:decorative xmlns:adec="http://schemas.microsoft.com/office/drawing/2017/decorative" val="1"/>
              </a:ext>
            </a:extLst>
          </p:cNvPr>
          <p:cNvSpPr/>
          <p:nvPr/>
        </p:nvSpPr>
        <p:spPr>
          <a:xfrm>
            <a:off x="4516368" y="4593854"/>
            <a:ext cx="1440000" cy="417187"/>
          </a:xfrm>
          <a:prstGeom prst="flowChartTerminator">
            <a:avLst/>
          </a:prstGeom>
          <a:solidFill>
            <a:schemeClr val="bg1"/>
          </a:solidFill>
          <a:ln w="12700">
            <a:solidFill>
              <a:srgbClr val="CF4646"/>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chorCtr="0">
            <a:noAutofit/>
          </a:bodyPr>
          <a:lstStyle/>
          <a:p>
            <a:pPr algn="ctr"/>
            <a:endParaRPr lang="sv-SE" sz="700" b="1" dirty="0">
              <a:solidFill>
                <a:srgbClr val="44546A"/>
              </a:solidFill>
            </a:endParaRPr>
          </a:p>
          <a:p>
            <a:pPr algn="ctr"/>
            <a:r>
              <a:rPr lang="sv-SE" sz="700" b="1" dirty="0">
                <a:solidFill>
                  <a:srgbClr val="44546A"/>
                </a:solidFill>
              </a:rPr>
              <a:t>Utgång</a:t>
            </a:r>
            <a:r>
              <a:rPr lang="sv-SE" sz="700" dirty="0">
                <a:solidFill>
                  <a:srgbClr val="44546A"/>
                </a:solidFill>
              </a:rPr>
              <a:t> ur vårdförlopp när patienten inte längre följs inom reumatologisk specialistvård</a:t>
            </a:r>
          </a:p>
          <a:p>
            <a:pPr algn="ctr"/>
            <a:endParaRPr lang="sv-SE" sz="700" dirty="0">
              <a:solidFill>
                <a:srgbClr val="44546A"/>
              </a:solidFill>
            </a:endParaRPr>
          </a:p>
        </p:txBody>
      </p:sp>
      <p:sp>
        <p:nvSpPr>
          <p:cNvPr id="13" name="TextBox 65">
            <a:extLst>
              <a:ext uri="{FF2B5EF4-FFF2-40B4-BE49-F238E27FC236}">
                <a16:creationId xmlns:a16="http://schemas.microsoft.com/office/drawing/2014/main" id="{71EEE734-8E8E-46FA-AA0F-EC552FAEDBEE}"/>
              </a:ext>
              <a:ext uri="{C183D7F6-B498-43B3-948B-1728B52AA6E4}">
                <adec:decorative xmlns:adec="http://schemas.microsoft.com/office/drawing/2017/decorative" val="1"/>
              </a:ext>
            </a:extLst>
          </p:cNvPr>
          <p:cNvSpPr txBox="1"/>
          <p:nvPr/>
        </p:nvSpPr>
        <p:spPr>
          <a:xfrm>
            <a:off x="1799587" y="8331530"/>
            <a:ext cx="361503" cy="200055"/>
          </a:xfrm>
          <a:prstGeom prst="rect">
            <a:avLst/>
          </a:prstGeom>
          <a:noFill/>
        </p:spPr>
        <p:txBody>
          <a:bodyPr wrap="square" rtlCol="0">
            <a:spAutoFit/>
          </a:bodyPr>
          <a:lstStyle/>
          <a:p>
            <a:r>
              <a:rPr lang="sv-SE" sz="700" i="1" dirty="0"/>
              <a:t>Ja</a:t>
            </a:r>
          </a:p>
        </p:txBody>
      </p:sp>
      <p:sp>
        <p:nvSpPr>
          <p:cNvPr id="14" name="Isosceles Triangle 59">
            <a:extLst>
              <a:ext uri="{FF2B5EF4-FFF2-40B4-BE49-F238E27FC236}">
                <a16:creationId xmlns:a16="http://schemas.microsoft.com/office/drawing/2014/main" id="{A372090B-2B30-42D5-B134-CB21F7BDF269}"/>
              </a:ext>
              <a:ext uri="{C183D7F6-B498-43B3-948B-1728B52AA6E4}">
                <adec:decorative xmlns:adec="http://schemas.microsoft.com/office/drawing/2017/decorative" val="1"/>
              </a:ext>
            </a:extLst>
          </p:cNvPr>
          <p:cNvSpPr>
            <a:spLocks/>
          </p:cNvSpPr>
          <p:nvPr/>
        </p:nvSpPr>
        <p:spPr>
          <a:xfrm>
            <a:off x="3784615" y="9730216"/>
            <a:ext cx="1107267" cy="513620"/>
          </a:xfrm>
          <a:prstGeom prst="triangle">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b"/>
          <a:lstStyle/>
          <a:p>
            <a:pPr algn="ctr"/>
            <a:r>
              <a:rPr lang="sv-SE" sz="700" b="1" dirty="0">
                <a:solidFill>
                  <a:schemeClr val="tx1"/>
                </a:solidFill>
              </a:rPr>
              <a:t>(la-K) Graviditet</a:t>
            </a:r>
            <a:endParaRPr lang="sv-SE" sz="700" dirty="0">
              <a:solidFill>
                <a:schemeClr val="tx1"/>
              </a:solidFill>
            </a:endParaRPr>
          </a:p>
        </p:txBody>
      </p:sp>
      <p:sp>
        <p:nvSpPr>
          <p:cNvPr id="15" name="Flowchart: Terminator 288">
            <a:extLst>
              <a:ext uri="{FF2B5EF4-FFF2-40B4-BE49-F238E27FC236}">
                <a16:creationId xmlns:a16="http://schemas.microsoft.com/office/drawing/2014/main" id="{9CCAD3AB-7165-42EA-B68A-02AA94830377}"/>
              </a:ext>
              <a:ext uri="{C183D7F6-B498-43B3-948B-1728B52AA6E4}">
                <adec:decorative xmlns:adec="http://schemas.microsoft.com/office/drawing/2017/decorative" val="1"/>
              </a:ext>
            </a:extLst>
          </p:cNvPr>
          <p:cNvSpPr/>
          <p:nvPr/>
        </p:nvSpPr>
        <p:spPr>
          <a:xfrm>
            <a:off x="5280915" y="5603587"/>
            <a:ext cx="1440000" cy="434073"/>
          </a:xfrm>
          <a:prstGeom prst="flowChartTerminator">
            <a:avLst/>
          </a:prstGeom>
          <a:solidFill>
            <a:schemeClr val="bg1"/>
          </a:solidFill>
          <a:ln w="1270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chorCtr="0">
            <a:noAutofit/>
          </a:bodyPr>
          <a:lstStyle/>
          <a:p>
            <a:pPr algn="ctr"/>
            <a:r>
              <a:rPr lang="sv-SE" sz="700" b="1" dirty="0">
                <a:solidFill>
                  <a:schemeClr val="tx1"/>
                </a:solidFill>
              </a:rPr>
              <a:t>Övergång till åtgärder vid Aktiv sjukdom </a:t>
            </a:r>
          </a:p>
          <a:p>
            <a:pPr algn="ctr"/>
            <a:r>
              <a:rPr lang="sv-SE" sz="700" b="1" dirty="0">
                <a:solidFill>
                  <a:schemeClr val="tx1"/>
                </a:solidFill>
              </a:rPr>
              <a:t>(se kapitel 1.6.2) </a:t>
            </a:r>
          </a:p>
        </p:txBody>
      </p:sp>
      <p:sp>
        <p:nvSpPr>
          <p:cNvPr id="16" name="Rectangle 88">
            <a:extLst>
              <a:ext uri="{FF2B5EF4-FFF2-40B4-BE49-F238E27FC236}">
                <a16:creationId xmlns:a16="http://schemas.microsoft.com/office/drawing/2014/main" id="{FB61AF8A-4FBF-4993-8A6E-153E66588692}"/>
              </a:ext>
              <a:ext uri="{C183D7F6-B498-43B3-948B-1728B52AA6E4}">
                <adec:decorative xmlns:adec="http://schemas.microsoft.com/office/drawing/2017/decorative" val="1"/>
              </a:ext>
            </a:extLst>
          </p:cNvPr>
          <p:cNvSpPr>
            <a:spLocks/>
          </p:cNvSpPr>
          <p:nvPr/>
        </p:nvSpPr>
        <p:spPr>
          <a:xfrm>
            <a:off x="1554097" y="10716165"/>
            <a:ext cx="1044000" cy="50400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sv-SE" sz="700" b="1" dirty="0">
                <a:solidFill>
                  <a:schemeClr val="tx1"/>
                </a:solidFill>
              </a:rPr>
              <a:t>(la-I) Extra uppföljning läkare</a:t>
            </a:r>
          </a:p>
        </p:txBody>
      </p:sp>
      <p:sp>
        <p:nvSpPr>
          <p:cNvPr id="17" name="Rectangle 68">
            <a:extLst>
              <a:ext uri="{FF2B5EF4-FFF2-40B4-BE49-F238E27FC236}">
                <a16:creationId xmlns:a16="http://schemas.microsoft.com/office/drawing/2014/main" id="{97C2EEE8-1287-4F66-B0CA-5FD581C81ED9}"/>
              </a:ext>
              <a:ext uri="{C183D7F6-B498-43B3-948B-1728B52AA6E4}">
                <adec:decorative xmlns:adec="http://schemas.microsoft.com/office/drawing/2017/decorative" val="1"/>
              </a:ext>
            </a:extLst>
          </p:cNvPr>
          <p:cNvSpPr>
            <a:spLocks/>
          </p:cNvSpPr>
          <p:nvPr/>
        </p:nvSpPr>
        <p:spPr>
          <a:xfrm>
            <a:off x="2699841" y="10716165"/>
            <a:ext cx="1044000" cy="504000"/>
          </a:xfrm>
          <a:prstGeom prst="rect">
            <a:avLst/>
          </a:prstGeom>
          <a:solidFill>
            <a:schemeClr val="bg1">
              <a:lumMod val="95000"/>
            </a:schemeClr>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sv-SE" sz="700" b="1" dirty="0">
                <a:solidFill>
                  <a:schemeClr val="tx1"/>
                </a:solidFill>
              </a:rPr>
              <a:t>Aktivering av åtgärder enligt separat flödesschema kap.1.6.3 </a:t>
            </a:r>
            <a:endParaRPr lang="sv-SE" sz="700" dirty="0">
              <a:solidFill>
                <a:schemeClr val="tx1"/>
              </a:solidFill>
            </a:endParaRPr>
          </a:p>
        </p:txBody>
      </p:sp>
      <p:sp>
        <p:nvSpPr>
          <p:cNvPr id="18" name="Rectangle 68">
            <a:extLst>
              <a:ext uri="{FF2B5EF4-FFF2-40B4-BE49-F238E27FC236}">
                <a16:creationId xmlns:a16="http://schemas.microsoft.com/office/drawing/2014/main" id="{10E7550E-4117-4751-8B9D-E02A840178B0}"/>
              </a:ext>
              <a:ext uri="{C183D7F6-B498-43B3-948B-1728B52AA6E4}">
                <adec:decorative xmlns:adec="http://schemas.microsoft.com/office/drawing/2017/decorative" val="1"/>
              </a:ext>
            </a:extLst>
          </p:cNvPr>
          <p:cNvSpPr>
            <a:spLocks/>
          </p:cNvSpPr>
          <p:nvPr/>
        </p:nvSpPr>
        <p:spPr>
          <a:xfrm>
            <a:off x="3842933" y="10716165"/>
            <a:ext cx="1044000" cy="504000"/>
          </a:xfrm>
          <a:prstGeom prst="rect">
            <a:avLst/>
          </a:prstGeom>
          <a:solidFill>
            <a:schemeClr val="bg1">
              <a:lumMod val="95000"/>
            </a:schemeClr>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sv-SE" sz="700" b="1">
                <a:solidFill>
                  <a:schemeClr val="tx1"/>
                </a:solidFill>
              </a:rPr>
              <a:t>Aktivering av åtgärder enligt separat flödesschema, kap.1.6.4</a:t>
            </a:r>
          </a:p>
        </p:txBody>
      </p:sp>
      <p:cxnSp>
        <p:nvCxnSpPr>
          <p:cNvPr id="19" name="Straight Arrow Connector 69">
            <a:extLst>
              <a:ext uri="{FF2B5EF4-FFF2-40B4-BE49-F238E27FC236}">
                <a16:creationId xmlns:a16="http://schemas.microsoft.com/office/drawing/2014/main" id="{218C22C0-F88C-4D29-9EA1-E3D229B90D27}"/>
              </a:ext>
              <a:ext uri="{C183D7F6-B498-43B3-948B-1728B52AA6E4}">
                <adec:decorative xmlns:adec="http://schemas.microsoft.com/office/drawing/2017/decorative" val="1"/>
              </a:ext>
            </a:extLst>
          </p:cNvPr>
          <p:cNvCxnSpPr>
            <a:cxnSpLocks/>
            <a:endCxn id="18" idx="0"/>
          </p:cNvCxnSpPr>
          <p:nvPr/>
        </p:nvCxnSpPr>
        <p:spPr>
          <a:xfrm>
            <a:off x="4364933" y="10252529"/>
            <a:ext cx="0" cy="463636"/>
          </a:xfrm>
          <a:prstGeom prst="straightConnector1">
            <a:avLst/>
          </a:prstGeom>
          <a:ln>
            <a:solidFill>
              <a:srgbClr val="377D7A"/>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69">
            <a:extLst>
              <a:ext uri="{FF2B5EF4-FFF2-40B4-BE49-F238E27FC236}">
                <a16:creationId xmlns:a16="http://schemas.microsoft.com/office/drawing/2014/main" id="{88BB875D-3C93-40B2-A4C0-619DFDEADBEB}"/>
              </a:ext>
              <a:ext uri="{C183D7F6-B498-43B3-948B-1728B52AA6E4}">
                <adec:decorative xmlns:adec="http://schemas.microsoft.com/office/drawing/2017/decorative" val="1"/>
              </a:ext>
            </a:extLst>
          </p:cNvPr>
          <p:cNvCxnSpPr>
            <a:cxnSpLocks/>
          </p:cNvCxnSpPr>
          <p:nvPr/>
        </p:nvCxnSpPr>
        <p:spPr>
          <a:xfrm>
            <a:off x="3181154" y="10257174"/>
            <a:ext cx="497" cy="443737"/>
          </a:xfrm>
          <a:prstGeom prst="straightConnector1">
            <a:avLst/>
          </a:prstGeom>
          <a:ln>
            <a:solidFill>
              <a:srgbClr val="377D7A"/>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85">
            <a:extLst>
              <a:ext uri="{FF2B5EF4-FFF2-40B4-BE49-F238E27FC236}">
                <a16:creationId xmlns:a16="http://schemas.microsoft.com/office/drawing/2014/main" id="{B944ACCB-9184-4D24-B402-78957A544185}"/>
              </a:ext>
              <a:ext uri="{C183D7F6-B498-43B3-948B-1728B52AA6E4}">
                <adec:decorative xmlns:adec="http://schemas.microsoft.com/office/drawing/2017/decorative" val="1"/>
              </a:ext>
            </a:extLst>
          </p:cNvPr>
          <p:cNvCxnSpPr>
            <a:cxnSpLocks/>
            <a:stCxn id="10" idx="3"/>
            <a:endCxn id="16" idx="0"/>
          </p:cNvCxnSpPr>
          <p:nvPr/>
        </p:nvCxnSpPr>
        <p:spPr>
          <a:xfrm>
            <a:off x="2071063" y="10252529"/>
            <a:ext cx="5034" cy="463636"/>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22" name="Flowchart: Decision 101">
            <a:extLst>
              <a:ext uri="{FF2B5EF4-FFF2-40B4-BE49-F238E27FC236}">
                <a16:creationId xmlns:a16="http://schemas.microsoft.com/office/drawing/2014/main" id="{359DA74E-2174-47D5-9B87-3476F035986F}"/>
              </a:ext>
              <a:ext uri="{C183D7F6-B498-43B3-948B-1728B52AA6E4}">
                <adec:decorative xmlns:adec="http://schemas.microsoft.com/office/drawing/2017/decorative" val="1"/>
              </a:ext>
            </a:extLst>
          </p:cNvPr>
          <p:cNvSpPr>
            <a:spLocks/>
          </p:cNvSpPr>
          <p:nvPr/>
        </p:nvSpPr>
        <p:spPr>
          <a:xfrm>
            <a:off x="2086228" y="3536335"/>
            <a:ext cx="1188000" cy="540000"/>
          </a:xfrm>
          <a:prstGeom prst="flowChartDecision">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700" b="1" dirty="0">
                <a:solidFill>
                  <a:schemeClr val="tx1"/>
                </a:solidFill>
              </a:rPr>
              <a:t>(la-A) Låg sjukdoms-aktivitet? </a:t>
            </a:r>
          </a:p>
        </p:txBody>
      </p:sp>
      <p:sp>
        <p:nvSpPr>
          <p:cNvPr id="23" name="TextBox 160">
            <a:extLst>
              <a:ext uri="{FF2B5EF4-FFF2-40B4-BE49-F238E27FC236}">
                <a16:creationId xmlns:a16="http://schemas.microsoft.com/office/drawing/2014/main" id="{7320E967-7E82-47A0-8DBC-FCD84B644EEF}"/>
              </a:ext>
              <a:ext uri="{C183D7F6-B498-43B3-948B-1728B52AA6E4}">
                <adec:decorative xmlns:adec="http://schemas.microsoft.com/office/drawing/2017/decorative" val="1"/>
              </a:ext>
            </a:extLst>
          </p:cNvPr>
          <p:cNvSpPr txBox="1"/>
          <p:nvPr/>
        </p:nvSpPr>
        <p:spPr>
          <a:xfrm>
            <a:off x="3341787" y="3609356"/>
            <a:ext cx="361503" cy="200055"/>
          </a:xfrm>
          <a:prstGeom prst="rect">
            <a:avLst/>
          </a:prstGeom>
          <a:noFill/>
        </p:spPr>
        <p:txBody>
          <a:bodyPr wrap="square" rtlCol="0">
            <a:spAutoFit/>
          </a:bodyPr>
          <a:lstStyle/>
          <a:p>
            <a:r>
              <a:rPr lang="sv-SE" sz="700" i="1"/>
              <a:t>Nej</a:t>
            </a:r>
          </a:p>
        </p:txBody>
      </p:sp>
      <p:cxnSp>
        <p:nvCxnSpPr>
          <p:cNvPr id="24" name="Koppling: vinklad 6">
            <a:extLst>
              <a:ext uri="{FF2B5EF4-FFF2-40B4-BE49-F238E27FC236}">
                <a16:creationId xmlns:a16="http://schemas.microsoft.com/office/drawing/2014/main" id="{8E97BE2D-AA52-473B-96B8-A755B7F1675F}"/>
              </a:ext>
              <a:ext uri="{C183D7F6-B498-43B3-948B-1728B52AA6E4}">
                <adec:decorative xmlns:adec="http://schemas.microsoft.com/office/drawing/2017/decorative" val="1"/>
              </a:ext>
            </a:extLst>
          </p:cNvPr>
          <p:cNvCxnSpPr>
            <a:cxnSpLocks/>
            <a:stCxn id="22" idx="3"/>
          </p:cNvCxnSpPr>
          <p:nvPr/>
        </p:nvCxnSpPr>
        <p:spPr>
          <a:xfrm>
            <a:off x="3274228" y="3806335"/>
            <a:ext cx="2733013" cy="1742120"/>
          </a:xfrm>
          <a:prstGeom prst="bentConnector3">
            <a:avLst>
              <a:gd name="adj1" fmla="val 99797"/>
            </a:avLst>
          </a:prstGeom>
          <a:ln w="6350">
            <a:solidFill>
              <a:srgbClr val="377D7A"/>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5" name="Rectangle 197">
            <a:extLst>
              <a:ext uri="{FF2B5EF4-FFF2-40B4-BE49-F238E27FC236}">
                <a16:creationId xmlns:a16="http://schemas.microsoft.com/office/drawing/2014/main" id="{9E29F311-D340-49BF-AB7C-2CC37099DF0D}"/>
              </a:ext>
              <a:ext uri="{C183D7F6-B498-43B3-948B-1728B52AA6E4}">
                <adec:decorative xmlns:adec="http://schemas.microsoft.com/office/drawing/2017/decorative" val="1"/>
              </a:ext>
            </a:extLst>
          </p:cNvPr>
          <p:cNvSpPr>
            <a:spLocks/>
          </p:cNvSpPr>
          <p:nvPr/>
        </p:nvSpPr>
        <p:spPr>
          <a:xfrm>
            <a:off x="2238663" y="6947709"/>
            <a:ext cx="900000" cy="738778"/>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sv-SE" sz="700" b="1" dirty="0">
                <a:solidFill>
                  <a:schemeClr val="tx1"/>
                </a:solidFill>
              </a:rPr>
              <a:t>(la-E) Uppföljning </a:t>
            </a:r>
          </a:p>
          <a:p>
            <a:pPr algn="ctr"/>
            <a:r>
              <a:rPr lang="sv-SE" sz="700" b="1" dirty="0">
                <a:solidFill>
                  <a:schemeClr val="tx1"/>
                </a:solidFill>
              </a:rPr>
              <a:t>läkare, distans</a:t>
            </a:r>
          </a:p>
        </p:txBody>
      </p:sp>
      <p:sp>
        <p:nvSpPr>
          <p:cNvPr id="26" name="Rectangle 74">
            <a:extLst>
              <a:ext uri="{FF2B5EF4-FFF2-40B4-BE49-F238E27FC236}">
                <a16:creationId xmlns:a16="http://schemas.microsoft.com/office/drawing/2014/main" id="{24967040-3793-412D-A1FC-8B99C1C09282}"/>
              </a:ext>
              <a:ext uri="{C183D7F6-B498-43B3-948B-1728B52AA6E4}">
                <adec:decorative xmlns:adec="http://schemas.microsoft.com/office/drawing/2017/decorative" val="1"/>
              </a:ext>
            </a:extLst>
          </p:cNvPr>
          <p:cNvSpPr>
            <a:spLocks/>
          </p:cNvSpPr>
          <p:nvPr/>
        </p:nvSpPr>
        <p:spPr>
          <a:xfrm>
            <a:off x="1944553" y="4496448"/>
            <a:ext cx="1476000" cy="61200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sv-SE" sz="700" b="1" dirty="0">
                <a:solidFill>
                  <a:schemeClr val="tx1"/>
                </a:solidFill>
              </a:rPr>
              <a:t>(la-B) Uppföljning läkare fysiskt besök</a:t>
            </a:r>
          </a:p>
          <a:p>
            <a:pPr algn="ctr"/>
            <a:r>
              <a:rPr lang="sv-SE" sz="700" i="1" dirty="0">
                <a:solidFill>
                  <a:schemeClr val="tx1"/>
                </a:solidFill>
              </a:rPr>
              <a:t>Genomförs minst vartannat år </a:t>
            </a:r>
          </a:p>
        </p:txBody>
      </p:sp>
      <p:sp>
        <p:nvSpPr>
          <p:cNvPr id="27" name="Rectangle 15">
            <a:extLst>
              <a:ext uri="{FF2B5EF4-FFF2-40B4-BE49-F238E27FC236}">
                <a16:creationId xmlns:a16="http://schemas.microsoft.com/office/drawing/2014/main" id="{46992B01-C4CF-4708-B49D-208F891430DF}"/>
              </a:ext>
              <a:ext uri="{C183D7F6-B498-43B3-948B-1728B52AA6E4}">
                <adec:decorative xmlns:adec="http://schemas.microsoft.com/office/drawing/2017/decorative" val="1"/>
              </a:ext>
            </a:extLst>
          </p:cNvPr>
          <p:cNvSpPr>
            <a:spLocks/>
          </p:cNvSpPr>
          <p:nvPr/>
        </p:nvSpPr>
        <p:spPr>
          <a:xfrm>
            <a:off x="1188352" y="6961994"/>
            <a:ext cx="900000" cy="738778"/>
          </a:xfrm>
          <a:prstGeom prst="rect">
            <a:avLst/>
          </a:prstGeom>
          <a:solidFill>
            <a:schemeClr val="bg1"/>
          </a:solidFill>
          <a:ln w="12700">
            <a:solidFill>
              <a:srgbClr val="377D7A"/>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lstStyle/>
          <a:p>
            <a:pPr algn="ctr"/>
            <a:endParaRPr lang="sv-SE" sz="700" b="1" dirty="0">
              <a:solidFill>
                <a:schemeClr val="tx1"/>
              </a:solidFill>
            </a:endParaRPr>
          </a:p>
          <a:p>
            <a:pPr algn="ctr"/>
            <a:endParaRPr lang="sv-SE" sz="700" b="1" dirty="0">
              <a:solidFill>
                <a:schemeClr val="tx1"/>
              </a:solidFill>
            </a:endParaRPr>
          </a:p>
          <a:p>
            <a:pPr algn="ctr"/>
            <a:r>
              <a:rPr lang="sv-SE" sz="700" b="1" dirty="0">
                <a:solidFill>
                  <a:schemeClr val="tx1"/>
                </a:solidFill>
              </a:rPr>
              <a:t>(la-D) Uppföljning sjuksköterska</a:t>
            </a:r>
          </a:p>
        </p:txBody>
      </p:sp>
      <p:sp>
        <p:nvSpPr>
          <p:cNvPr id="28" name="TextBox 161">
            <a:extLst>
              <a:ext uri="{FF2B5EF4-FFF2-40B4-BE49-F238E27FC236}">
                <a16:creationId xmlns:a16="http://schemas.microsoft.com/office/drawing/2014/main" id="{15F4CE89-BDB2-4E77-B142-2F92B5CD400A}"/>
              </a:ext>
              <a:ext uri="{C183D7F6-B498-43B3-948B-1728B52AA6E4}">
                <adec:decorative xmlns:adec="http://schemas.microsoft.com/office/drawing/2017/decorative" val="1"/>
              </a:ext>
            </a:extLst>
          </p:cNvPr>
          <p:cNvSpPr txBox="1"/>
          <p:nvPr/>
        </p:nvSpPr>
        <p:spPr>
          <a:xfrm>
            <a:off x="2419168" y="4038897"/>
            <a:ext cx="361503" cy="324000"/>
          </a:xfrm>
          <a:prstGeom prst="rect">
            <a:avLst/>
          </a:prstGeom>
          <a:noFill/>
        </p:spPr>
        <p:txBody>
          <a:bodyPr wrap="square" rtlCol="0">
            <a:spAutoFit/>
          </a:bodyPr>
          <a:lstStyle/>
          <a:p>
            <a:r>
              <a:rPr lang="sv-SE" sz="700" i="1"/>
              <a:t>Ja</a:t>
            </a:r>
          </a:p>
        </p:txBody>
      </p:sp>
      <p:sp>
        <p:nvSpPr>
          <p:cNvPr id="29" name="TextBox 160">
            <a:extLst>
              <a:ext uri="{FF2B5EF4-FFF2-40B4-BE49-F238E27FC236}">
                <a16:creationId xmlns:a16="http://schemas.microsoft.com/office/drawing/2014/main" id="{39823C2E-B0AD-408D-A94C-AB7EC63FD866}"/>
              </a:ext>
              <a:ext uri="{C183D7F6-B498-43B3-948B-1728B52AA6E4}">
                <adec:decorative xmlns:adec="http://schemas.microsoft.com/office/drawing/2017/decorative" val="1"/>
              </a:ext>
            </a:extLst>
          </p:cNvPr>
          <p:cNvSpPr txBox="1"/>
          <p:nvPr/>
        </p:nvSpPr>
        <p:spPr>
          <a:xfrm>
            <a:off x="3277610" y="8330083"/>
            <a:ext cx="361503" cy="200055"/>
          </a:xfrm>
          <a:prstGeom prst="rect">
            <a:avLst/>
          </a:prstGeom>
          <a:noFill/>
        </p:spPr>
        <p:txBody>
          <a:bodyPr wrap="square" rtlCol="0">
            <a:spAutoFit/>
          </a:bodyPr>
          <a:lstStyle/>
          <a:p>
            <a:r>
              <a:rPr lang="sv-SE" sz="700" i="1"/>
              <a:t>Nej</a:t>
            </a:r>
          </a:p>
        </p:txBody>
      </p:sp>
      <p:cxnSp>
        <p:nvCxnSpPr>
          <p:cNvPr id="30" name="Koppling: vinklad 35">
            <a:extLst>
              <a:ext uri="{FF2B5EF4-FFF2-40B4-BE49-F238E27FC236}">
                <a16:creationId xmlns:a16="http://schemas.microsoft.com/office/drawing/2014/main" id="{50E6494D-E23C-4773-8D5E-B56E04855FED}"/>
              </a:ext>
              <a:ext uri="{C183D7F6-B498-43B3-948B-1728B52AA6E4}">
                <adec:decorative xmlns:adec="http://schemas.microsoft.com/office/drawing/2017/decorative" val="1"/>
              </a:ext>
            </a:extLst>
          </p:cNvPr>
          <p:cNvCxnSpPr>
            <a:cxnSpLocks/>
            <a:stCxn id="35" idx="1"/>
            <a:endCxn id="31" idx="2"/>
          </p:cNvCxnSpPr>
          <p:nvPr/>
        </p:nvCxnSpPr>
        <p:spPr>
          <a:xfrm rot="10800000">
            <a:off x="995832" y="6101366"/>
            <a:ext cx="1081882" cy="2465218"/>
          </a:xfrm>
          <a:prstGeom prst="bentConnector2">
            <a:avLst/>
          </a:prstGeom>
          <a:ln w="57150">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105">
            <a:extLst>
              <a:ext uri="{FF2B5EF4-FFF2-40B4-BE49-F238E27FC236}">
                <a16:creationId xmlns:a16="http://schemas.microsoft.com/office/drawing/2014/main" id="{F170811D-CD00-4324-A8B6-119BA327E9A7}"/>
              </a:ext>
              <a:ext uri="{C183D7F6-B498-43B3-948B-1728B52AA6E4}">
                <adec:decorative xmlns:adec="http://schemas.microsoft.com/office/drawing/2017/decorative" val="1"/>
              </a:ext>
            </a:extLst>
          </p:cNvPr>
          <p:cNvSpPr/>
          <p:nvPr/>
        </p:nvSpPr>
        <p:spPr>
          <a:xfrm>
            <a:off x="456139" y="5533840"/>
            <a:ext cx="1079386" cy="567526"/>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700" b="1" dirty="0">
                <a:solidFill>
                  <a:schemeClr val="tx1"/>
                </a:solidFill>
              </a:rPr>
              <a:t>(la-G) Uppföljning läkemedelsbehandling</a:t>
            </a:r>
          </a:p>
          <a:p>
            <a:pPr algn="ctr"/>
            <a:r>
              <a:rPr lang="sv-SE" sz="700" dirty="0">
                <a:solidFill>
                  <a:schemeClr val="tx1"/>
                </a:solidFill>
              </a:rPr>
              <a:t>Bedöm provsvar och agera vid behov</a:t>
            </a:r>
          </a:p>
        </p:txBody>
      </p:sp>
      <p:cxnSp>
        <p:nvCxnSpPr>
          <p:cNvPr id="32" name="Rak pilkoppling 62">
            <a:extLst>
              <a:ext uri="{FF2B5EF4-FFF2-40B4-BE49-F238E27FC236}">
                <a16:creationId xmlns:a16="http://schemas.microsoft.com/office/drawing/2014/main" id="{5B008F59-4B5F-42D8-A2DB-38D90671BA26}"/>
              </a:ext>
              <a:ext uri="{C183D7F6-B498-43B3-948B-1728B52AA6E4}">
                <adec:decorative xmlns:adec="http://schemas.microsoft.com/office/drawing/2017/decorative" val="1"/>
              </a:ext>
            </a:extLst>
          </p:cNvPr>
          <p:cNvCxnSpPr>
            <a:cxnSpLocks/>
            <a:stCxn id="26" idx="3"/>
            <a:endCxn id="12" idx="1"/>
          </p:cNvCxnSpPr>
          <p:nvPr/>
        </p:nvCxnSpPr>
        <p:spPr>
          <a:xfrm>
            <a:off x="3420553" y="4802448"/>
            <a:ext cx="1095815" cy="0"/>
          </a:xfrm>
          <a:prstGeom prst="straightConnector1">
            <a:avLst/>
          </a:prstGeom>
          <a:ln w="12700">
            <a:solidFill>
              <a:srgbClr val="CF4646"/>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3" name="Rectangle 14">
            <a:extLst>
              <a:ext uri="{FF2B5EF4-FFF2-40B4-BE49-F238E27FC236}">
                <a16:creationId xmlns:a16="http://schemas.microsoft.com/office/drawing/2014/main" id="{945A72DD-D930-410C-931B-23EF0E1A7B81}"/>
              </a:ext>
              <a:ext uri="{C183D7F6-B498-43B3-948B-1728B52AA6E4}">
                <adec:decorative xmlns:adec="http://schemas.microsoft.com/office/drawing/2017/decorative" val="1"/>
              </a:ext>
            </a:extLst>
          </p:cNvPr>
          <p:cNvSpPr>
            <a:spLocks/>
          </p:cNvSpPr>
          <p:nvPr/>
        </p:nvSpPr>
        <p:spPr>
          <a:xfrm>
            <a:off x="3341787" y="6947709"/>
            <a:ext cx="900000" cy="738778"/>
          </a:xfrm>
          <a:prstGeom prst="rect">
            <a:avLst/>
          </a:prstGeom>
          <a:solidFill>
            <a:schemeClr val="bg1"/>
          </a:solidFill>
          <a:ln w="12700">
            <a:solidFill>
              <a:srgbClr val="377D7A"/>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lstStyle/>
          <a:p>
            <a:pPr algn="ctr"/>
            <a:endParaRPr lang="sv-SE" sz="700" b="1" dirty="0">
              <a:solidFill>
                <a:schemeClr val="tx1"/>
              </a:solidFill>
            </a:endParaRPr>
          </a:p>
          <a:p>
            <a:pPr algn="ctr"/>
            <a:endParaRPr lang="sv-SE" sz="700" b="1" dirty="0">
              <a:solidFill>
                <a:schemeClr val="tx1"/>
              </a:solidFill>
            </a:endParaRPr>
          </a:p>
          <a:p>
            <a:pPr algn="ctr"/>
            <a:r>
              <a:rPr lang="sv-SE" sz="700" b="1" dirty="0">
                <a:solidFill>
                  <a:schemeClr val="tx1"/>
                </a:solidFill>
              </a:rPr>
              <a:t>(la-B) Uppföljning läkare fysiskt besök</a:t>
            </a:r>
          </a:p>
        </p:txBody>
      </p:sp>
      <p:cxnSp>
        <p:nvCxnSpPr>
          <p:cNvPr id="34" name="Rak pilkoppling 173">
            <a:extLst>
              <a:ext uri="{FF2B5EF4-FFF2-40B4-BE49-F238E27FC236}">
                <a16:creationId xmlns:a16="http://schemas.microsoft.com/office/drawing/2014/main" id="{BF635A2B-9600-4E56-9AF6-33D215742541}"/>
              </a:ext>
              <a:ext uri="{C183D7F6-B498-43B3-948B-1728B52AA6E4}">
                <adec:decorative xmlns:adec="http://schemas.microsoft.com/office/drawing/2017/decorative" val="1"/>
              </a:ext>
            </a:extLst>
          </p:cNvPr>
          <p:cNvCxnSpPr>
            <a:cxnSpLocks/>
            <a:stCxn id="40" idx="3"/>
            <a:endCxn id="15" idx="1"/>
          </p:cNvCxnSpPr>
          <p:nvPr/>
        </p:nvCxnSpPr>
        <p:spPr>
          <a:xfrm>
            <a:off x="3400871" y="5801691"/>
            <a:ext cx="1880044" cy="18933"/>
          </a:xfrm>
          <a:prstGeom prst="straightConnector1">
            <a:avLst/>
          </a:prstGeom>
          <a:ln w="6350">
            <a:solidFill>
              <a:srgbClr val="377D7A"/>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5" name="Flowchart: Decision 101">
            <a:extLst>
              <a:ext uri="{FF2B5EF4-FFF2-40B4-BE49-F238E27FC236}">
                <a16:creationId xmlns:a16="http://schemas.microsoft.com/office/drawing/2014/main" id="{B2AF9609-BC73-4C62-B551-B123D48FF898}"/>
              </a:ext>
              <a:ext uri="{C183D7F6-B498-43B3-948B-1728B52AA6E4}">
                <adec:decorative xmlns:adec="http://schemas.microsoft.com/office/drawing/2017/decorative" val="1"/>
              </a:ext>
            </a:extLst>
          </p:cNvPr>
          <p:cNvSpPr>
            <a:spLocks/>
          </p:cNvSpPr>
          <p:nvPr/>
        </p:nvSpPr>
        <p:spPr>
          <a:xfrm>
            <a:off x="2077714" y="8213832"/>
            <a:ext cx="1225252" cy="705503"/>
          </a:xfrm>
          <a:prstGeom prst="flowChartDecision">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700" b="1" dirty="0">
                <a:solidFill>
                  <a:schemeClr val="tx1"/>
                </a:solidFill>
              </a:rPr>
              <a:t>(la-F) Uppföljning, fortsatt låg sjukdoms-aktivitet? </a:t>
            </a:r>
          </a:p>
        </p:txBody>
      </p:sp>
      <p:cxnSp>
        <p:nvCxnSpPr>
          <p:cNvPr id="36" name="Koppling: vinklad 205">
            <a:extLst>
              <a:ext uri="{FF2B5EF4-FFF2-40B4-BE49-F238E27FC236}">
                <a16:creationId xmlns:a16="http://schemas.microsoft.com/office/drawing/2014/main" id="{3463676F-2FD1-4C18-9FBE-504111A70AE4}"/>
              </a:ext>
              <a:ext uri="{C183D7F6-B498-43B3-948B-1728B52AA6E4}">
                <adec:decorative xmlns:adec="http://schemas.microsoft.com/office/drawing/2017/decorative" val="1"/>
              </a:ext>
            </a:extLst>
          </p:cNvPr>
          <p:cNvCxnSpPr>
            <a:cxnSpLocks/>
            <a:stCxn id="35" idx="3"/>
            <a:endCxn id="15" idx="2"/>
          </p:cNvCxnSpPr>
          <p:nvPr/>
        </p:nvCxnSpPr>
        <p:spPr>
          <a:xfrm flipV="1">
            <a:off x="3302966" y="6037660"/>
            <a:ext cx="2697949" cy="2528924"/>
          </a:xfrm>
          <a:prstGeom prst="bentConnector2">
            <a:avLst/>
          </a:prstGeom>
          <a:ln w="6350">
            <a:solidFill>
              <a:srgbClr val="377D7A"/>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7" name="TextBox 160">
            <a:extLst>
              <a:ext uri="{FF2B5EF4-FFF2-40B4-BE49-F238E27FC236}">
                <a16:creationId xmlns:a16="http://schemas.microsoft.com/office/drawing/2014/main" id="{4EBD9E71-1B41-44C0-82E4-A3D98BDB8884}"/>
              </a:ext>
              <a:ext uri="{C183D7F6-B498-43B3-948B-1728B52AA6E4}">
                <adec:decorative xmlns:adec="http://schemas.microsoft.com/office/drawing/2017/decorative" val="1"/>
              </a:ext>
            </a:extLst>
          </p:cNvPr>
          <p:cNvSpPr txBox="1"/>
          <p:nvPr/>
        </p:nvSpPr>
        <p:spPr>
          <a:xfrm>
            <a:off x="3317943" y="5592990"/>
            <a:ext cx="361503" cy="200055"/>
          </a:xfrm>
          <a:prstGeom prst="rect">
            <a:avLst/>
          </a:prstGeom>
          <a:noFill/>
        </p:spPr>
        <p:txBody>
          <a:bodyPr wrap="square" rtlCol="0">
            <a:spAutoFit/>
          </a:bodyPr>
          <a:lstStyle/>
          <a:p>
            <a:r>
              <a:rPr lang="sv-SE" sz="700" i="1" dirty="0"/>
              <a:t>Nej</a:t>
            </a:r>
          </a:p>
        </p:txBody>
      </p:sp>
      <p:sp>
        <p:nvSpPr>
          <p:cNvPr id="38" name="TextBox 161">
            <a:extLst>
              <a:ext uri="{FF2B5EF4-FFF2-40B4-BE49-F238E27FC236}">
                <a16:creationId xmlns:a16="http://schemas.microsoft.com/office/drawing/2014/main" id="{C5A748DF-AC6B-4601-A038-00A529C1AEC2}"/>
              </a:ext>
              <a:ext uri="{C183D7F6-B498-43B3-948B-1728B52AA6E4}">
                <adec:decorative xmlns:adec="http://schemas.microsoft.com/office/drawing/2017/decorative" val="1"/>
              </a:ext>
            </a:extLst>
          </p:cNvPr>
          <p:cNvSpPr txBox="1"/>
          <p:nvPr/>
        </p:nvSpPr>
        <p:spPr>
          <a:xfrm>
            <a:off x="2427198" y="6235681"/>
            <a:ext cx="361503" cy="200055"/>
          </a:xfrm>
          <a:prstGeom prst="rect">
            <a:avLst/>
          </a:prstGeom>
          <a:noFill/>
        </p:spPr>
        <p:txBody>
          <a:bodyPr wrap="square" rtlCol="0">
            <a:spAutoFit/>
          </a:bodyPr>
          <a:lstStyle/>
          <a:p>
            <a:r>
              <a:rPr lang="sv-SE" sz="700" i="1"/>
              <a:t>Ja</a:t>
            </a:r>
          </a:p>
        </p:txBody>
      </p:sp>
      <p:cxnSp>
        <p:nvCxnSpPr>
          <p:cNvPr id="39" name="Rak pilkoppling 214">
            <a:extLst>
              <a:ext uri="{FF2B5EF4-FFF2-40B4-BE49-F238E27FC236}">
                <a16:creationId xmlns:a16="http://schemas.microsoft.com/office/drawing/2014/main" id="{E28ABC06-F424-48F6-88ED-566D2D7725A9}"/>
              </a:ext>
              <a:ext uri="{C183D7F6-B498-43B3-948B-1728B52AA6E4}">
                <adec:decorative xmlns:adec="http://schemas.microsoft.com/office/drawing/2017/decorative" val="1"/>
              </a:ext>
            </a:extLst>
          </p:cNvPr>
          <p:cNvCxnSpPr>
            <a:cxnSpLocks/>
            <a:stCxn id="26" idx="2"/>
            <a:endCxn id="40" idx="0"/>
          </p:cNvCxnSpPr>
          <p:nvPr/>
        </p:nvCxnSpPr>
        <p:spPr>
          <a:xfrm flipH="1">
            <a:off x="2680902" y="5108448"/>
            <a:ext cx="1651" cy="302882"/>
          </a:xfrm>
          <a:prstGeom prst="straightConnector1">
            <a:avLst/>
          </a:prstGeom>
          <a:ln w="57150">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40" name="Flowchart: Decision 101">
            <a:extLst>
              <a:ext uri="{FF2B5EF4-FFF2-40B4-BE49-F238E27FC236}">
                <a16:creationId xmlns:a16="http://schemas.microsoft.com/office/drawing/2014/main" id="{B67BDF65-0C2F-41B3-8301-C87D1BE804DE}"/>
              </a:ext>
              <a:ext uri="{C183D7F6-B498-43B3-948B-1728B52AA6E4}">
                <adec:decorative xmlns:adec="http://schemas.microsoft.com/office/drawing/2017/decorative" val="1"/>
              </a:ext>
            </a:extLst>
          </p:cNvPr>
          <p:cNvSpPr>
            <a:spLocks/>
          </p:cNvSpPr>
          <p:nvPr/>
        </p:nvSpPr>
        <p:spPr>
          <a:xfrm>
            <a:off x="1960932" y="5411330"/>
            <a:ext cx="1439939" cy="780721"/>
          </a:xfrm>
          <a:prstGeom prst="flowChartDecision">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700" b="1" dirty="0">
                <a:solidFill>
                  <a:schemeClr val="tx1"/>
                </a:solidFill>
              </a:rPr>
              <a:t>(la-C) Uppföljning,</a:t>
            </a:r>
          </a:p>
          <a:p>
            <a:pPr algn="ctr"/>
            <a:r>
              <a:rPr lang="sv-SE" sz="700" b="1" dirty="0">
                <a:solidFill>
                  <a:schemeClr val="tx1"/>
                </a:solidFill>
              </a:rPr>
              <a:t>låg sjukdoms-aktivitet?</a:t>
            </a:r>
          </a:p>
        </p:txBody>
      </p:sp>
      <p:cxnSp>
        <p:nvCxnSpPr>
          <p:cNvPr id="41" name="Connector: Elbow 133">
            <a:extLst>
              <a:ext uri="{FF2B5EF4-FFF2-40B4-BE49-F238E27FC236}">
                <a16:creationId xmlns:a16="http://schemas.microsoft.com/office/drawing/2014/main" id="{F52A06BC-DA53-411C-9F1C-10C8E12FC60E}"/>
              </a:ext>
              <a:ext uri="{C183D7F6-B498-43B3-948B-1728B52AA6E4}">
                <adec:decorative xmlns:adec="http://schemas.microsoft.com/office/drawing/2017/decorative" val="1"/>
              </a:ext>
            </a:extLst>
          </p:cNvPr>
          <p:cNvCxnSpPr>
            <a:cxnSpLocks/>
            <a:stCxn id="40" idx="2"/>
            <a:endCxn id="33" idx="0"/>
          </p:cNvCxnSpPr>
          <p:nvPr/>
        </p:nvCxnSpPr>
        <p:spPr>
          <a:xfrm rot="16200000" flipH="1">
            <a:off x="2858515" y="6014437"/>
            <a:ext cx="755658" cy="1110885"/>
          </a:xfrm>
          <a:prstGeom prst="bentConnector3">
            <a:avLst/>
          </a:prstGeom>
          <a:ln w="57150">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42" name="Connector: Elbow 134">
            <a:extLst>
              <a:ext uri="{FF2B5EF4-FFF2-40B4-BE49-F238E27FC236}">
                <a16:creationId xmlns:a16="http://schemas.microsoft.com/office/drawing/2014/main" id="{316010E7-8304-4851-BBFB-B43A73D4C914}"/>
              </a:ext>
              <a:ext uri="{C183D7F6-B498-43B3-948B-1728B52AA6E4}">
                <adec:decorative xmlns:adec="http://schemas.microsoft.com/office/drawing/2017/decorative" val="1"/>
              </a:ext>
            </a:extLst>
          </p:cNvPr>
          <p:cNvCxnSpPr>
            <a:cxnSpLocks/>
            <a:stCxn id="40" idx="2"/>
            <a:endCxn id="27" idx="0"/>
          </p:cNvCxnSpPr>
          <p:nvPr/>
        </p:nvCxnSpPr>
        <p:spPr>
          <a:xfrm rot="5400000">
            <a:off x="1774656" y="6055747"/>
            <a:ext cx="769943" cy="1042550"/>
          </a:xfrm>
          <a:prstGeom prst="bentConnector3">
            <a:avLst>
              <a:gd name="adj1" fmla="val 50000"/>
            </a:avLst>
          </a:prstGeom>
          <a:ln w="57150">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43" name="Rak pilkoppling 214">
            <a:extLst>
              <a:ext uri="{FF2B5EF4-FFF2-40B4-BE49-F238E27FC236}">
                <a16:creationId xmlns:a16="http://schemas.microsoft.com/office/drawing/2014/main" id="{D3D69D82-9BAA-4492-AB5C-84DF40E5FFF4}"/>
              </a:ext>
              <a:ext uri="{C183D7F6-B498-43B3-948B-1728B52AA6E4}">
                <adec:decorative xmlns:adec="http://schemas.microsoft.com/office/drawing/2017/decorative" val="1"/>
              </a:ext>
            </a:extLst>
          </p:cNvPr>
          <p:cNvCxnSpPr>
            <a:cxnSpLocks/>
            <a:stCxn id="40" idx="2"/>
            <a:endCxn id="25" idx="0"/>
          </p:cNvCxnSpPr>
          <p:nvPr/>
        </p:nvCxnSpPr>
        <p:spPr>
          <a:xfrm>
            <a:off x="2680902" y="6192051"/>
            <a:ext cx="7761" cy="755658"/>
          </a:xfrm>
          <a:prstGeom prst="straightConnector1">
            <a:avLst/>
          </a:prstGeom>
          <a:ln w="57150">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44" name="Connector: Elbow 136">
            <a:extLst>
              <a:ext uri="{FF2B5EF4-FFF2-40B4-BE49-F238E27FC236}">
                <a16:creationId xmlns:a16="http://schemas.microsoft.com/office/drawing/2014/main" id="{4BD6F1BF-71C6-4C64-9961-D67EAFD271D5}"/>
              </a:ext>
              <a:ext uri="{C183D7F6-B498-43B3-948B-1728B52AA6E4}">
                <adec:decorative xmlns:adec="http://schemas.microsoft.com/office/drawing/2017/decorative" val="1"/>
              </a:ext>
            </a:extLst>
          </p:cNvPr>
          <p:cNvCxnSpPr>
            <a:cxnSpLocks/>
            <a:stCxn id="27" idx="2"/>
            <a:endCxn id="35" idx="0"/>
          </p:cNvCxnSpPr>
          <p:nvPr/>
        </p:nvCxnSpPr>
        <p:spPr>
          <a:xfrm rot="16200000" flipH="1">
            <a:off x="1907816" y="7431308"/>
            <a:ext cx="513060" cy="1051988"/>
          </a:xfrm>
          <a:prstGeom prst="bentConnector3">
            <a:avLst>
              <a:gd name="adj1" fmla="val 50000"/>
            </a:avLst>
          </a:prstGeom>
          <a:ln w="57150">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45" name="Connector: Elbow 137">
            <a:extLst>
              <a:ext uri="{FF2B5EF4-FFF2-40B4-BE49-F238E27FC236}">
                <a16:creationId xmlns:a16="http://schemas.microsoft.com/office/drawing/2014/main" id="{2109765E-34D8-494F-83E8-93D4BAEB65CF}"/>
              </a:ext>
              <a:ext uri="{C183D7F6-B498-43B3-948B-1728B52AA6E4}">
                <adec:decorative xmlns:adec="http://schemas.microsoft.com/office/drawing/2017/decorative" val="1"/>
              </a:ext>
            </a:extLst>
          </p:cNvPr>
          <p:cNvCxnSpPr>
            <a:cxnSpLocks/>
            <a:stCxn id="33" idx="2"/>
            <a:endCxn id="35" idx="0"/>
          </p:cNvCxnSpPr>
          <p:nvPr/>
        </p:nvCxnSpPr>
        <p:spPr>
          <a:xfrm rot="5400000">
            <a:off x="2977392" y="7399436"/>
            <a:ext cx="527345" cy="1101447"/>
          </a:xfrm>
          <a:prstGeom prst="bentConnector3">
            <a:avLst>
              <a:gd name="adj1" fmla="val 50000"/>
            </a:avLst>
          </a:prstGeom>
          <a:ln w="57150">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46" name="Rak pilkoppling 214">
            <a:extLst>
              <a:ext uri="{FF2B5EF4-FFF2-40B4-BE49-F238E27FC236}">
                <a16:creationId xmlns:a16="http://schemas.microsoft.com/office/drawing/2014/main" id="{913F0E55-AF67-4C5D-A84C-96572D3B3B39}"/>
              </a:ext>
              <a:ext uri="{C183D7F6-B498-43B3-948B-1728B52AA6E4}">
                <adec:decorative xmlns:adec="http://schemas.microsoft.com/office/drawing/2017/decorative" val="1"/>
              </a:ext>
            </a:extLst>
          </p:cNvPr>
          <p:cNvCxnSpPr>
            <a:cxnSpLocks/>
            <a:stCxn id="25" idx="2"/>
            <a:endCxn id="35" idx="0"/>
          </p:cNvCxnSpPr>
          <p:nvPr/>
        </p:nvCxnSpPr>
        <p:spPr>
          <a:xfrm>
            <a:off x="2688663" y="7686487"/>
            <a:ext cx="1677" cy="527345"/>
          </a:xfrm>
          <a:prstGeom prst="straightConnector1">
            <a:avLst/>
          </a:prstGeom>
          <a:ln w="57150">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47" name="Koppling: vinklad 35">
            <a:extLst>
              <a:ext uri="{FF2B5EF4-FFF2-40B4-BE49-F238E27FC236}">
                <a16:creationId xmlns:a16="http://schemas.microsoft.com/office/drawing/2014/main" id="{03D3E614-E899-4F18-9B39-6BF4E2683724}"/>
              </a:ext>
              <a:ext uri="{C183D7F6-B498-43B3-948B-1728B52AA6E4}">
                <adec:decorative xmlns:adec="http://schemas.microsoft.com/office/drawing/2017/decorative" val="1"/>
              </a:ext>
            </a:extLst>
          </p:cNvPr>
          <p:cNvCxnSpPr>
            <a:cxnSpLocks/>
            <a:stCxn id="31" idx="0"/>
            <a:endCxn id="26" idx="1"/>
          </p:cNvCxnSpPr>
          <p:nvPr/>
        </p:nvCxnSpPr>
        <p:spPr>
          <a:xfrm rot="5400000" flipH="1" flipV="1">
            <a:off x="1104496" y="4693784"/>
            <a:ext cx="731392" cy="948721"/>
          </a:xfrm>
          <a:prstGeom prst="bentConnector2">
            <a:avLst/>
          </a:prstGeom>
          <a:ln w="57150">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140">
            <a:extLst>
              <a:ext uri="{FF2B5EF4-FFF2-40B4-BE49-F238E27FC236}">
                <a16:creationId xmlns:a16="http://schemas.microsoft.com/office/drawing/2014/main" id="{D613ABC0-915D-4920-95EA-D392FED53ABD}"/>
              </a:ext>
              <a:ext uri="{C183D7F6-B498-43B3-948B-1728B52AA6E4}">
                <adec:decorative xmlns:adec="http://schemas.microsoft.com/office/drawing/2017/decorative" val="1"/>
              </a:ext>
            </a:extLst>
          </p:cNvPr>
          <p:cNvCxnSpPr>
            <a:cxnSpLocks/>
            <a:stCxn id="22" idx="2"/>
            <a:endCxn id="26" idx="0"/>
          </p:cNvCxnSpPr>
          <p:nvPr/>
        </p:nvCxnSpPr>
        <p:spPr>
          <a:xfrm>
            <a:off x="2680228" y="4076335"/>
            <a:ext cx="2325" cy="420113"/>
          </a:xfrm>
          <a:prstGeom prst="straightConnector1">
            <a:avLst/>
          </a:prstGeom>
          <a:ln w="60325">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49" name="Connector: Elbow 141">
            <a:extLst>
              <a:ext uri="{FF2B5EF4-FFF2-40B4-BE49-F238E27FC236}">
                <a16:creationId xmlns:a16="http://schemas.microsoft.com/office/drawing/2014/main" id="{28F340CF-03AA-4CA5-8783-90C670575518}"/>
              </a:ext>
              <a:ext uri="{C183D7F6-B498-43B3-948B-1728B52AA6E4}">
                <adec:decorative xmlns:adec="http://schemas.microsoft.com/office/drawing/2017/decorative" val="1"/>
              </a:ext>
            </a:extLst>
          </p:cNvPr>
          <p:cNvCxnSpPr>
            <a:cxnSpLocks/>
            <a:stCxn id="16" idx="1"/>
            <a:endCxn id="35" idx="2"/>
          </p:cNvCxnSpPr>
          <p:nvPr/>
        </p:nvCxnSpPr>
        <p:spPr>
          <a:xfrm rot="10800000" flipH="1">
            <a:off x="1554096" y="8919335"/>
            <a:ext cx="1136243" cy="2048830"/>
          </a:xfrm>
          <a:prstGeom prst="bentConnector4">
            <a:avLst>
              <a:gd name="adj1" fmla="val -48286"/>
              <a:gd name="adj2" fmla="val 86647"/>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grpSp>
        <p:nvGrpSpPr>
          <p:cNvPr id="53" name="Group 52">
            <a:extLst>
              <a:ext uri="{FF2B5EF4-FFF2-40B4-BE49-F238E27FC236}">
                <a16:creationId xmlns:a16="http://schemas.microsoft.com/office/drawing/2014/main" id="{B0F5C04F-F1EE-F27D-2F1C-20D5F7A746AB}"/>
              </a:ext>
              <a:ext uri="{C183D7F6-B498-43B3-948B-1728B52AA6E4}">
                <adec:decorative xmlns:adec="http://schemas.microsoft.com/office/drawing/2017/decorative" val="1"/>
              </a:ext>
            </a:extLst>
          </p:cNvPr>
          <p:cNvGrpSpPr/>
          <p:nvPr/>
        </p:nvGrpSpPr>
        <p:grpSpPr>
          <a:xfrm>
            <a:off x="5422441" y="685648"/>
            <a:ext cx="1735810" cy="338554"/>
            <a:chOff x="5430880" y="859606"/>
            <a:chExt cx="1735810" cy="338554"/>
          </a:xfrm>
        </p:grpSpPr>
        <p:cxnSp>
          <p:nvCxnSpPr>
            <p:cNvPr id="54" name="Straight Connector 53">
              <a:extLst>
                <a:ext uri="{FF2B5EF4-FFF2-40B4-BE49-F238E27FC236}">
                  <a16:creationId xmlns:a16="http://schemas.microsoft.com/office/drawing/2014/main" id="{8D8F771C-20F4-3665-4C0F-224C20208C65}"/>
                </a:ext>
              </a:extLst>
            </p:cNvPr>
            <p:cNvCxnSpPr>
              <a:cxnSpLocks/>
            </p:cNvCxnSpPr>
            <p:nvPr/>
          </p:nvCxnSpPr>
          <p:spPr>
            <a:xfrm>
              <a:off x="5530671" y="1157748"/>
              <a:ext cx="1334729" cy="0"/>
            </a:xfrm>
            <a:prstGeom prst="line">
              <a:avLst/>
            </a:prstGeom>
            <a:ln>
              <a:solidFill>
                <a:srgbClr val="377D7A"/>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FE78351E-87FC-876E-814F-5D11CC603880}"/>
                </a:ext>
              </a:extLst>
            </p:cNvPr>
            <p:cNvCxnSpPr>
              <a:cxnSpLocks/>
            </p:cNvCxnSpPr>
            <p:nvPr/>
          </p:nvCxnSpPr>
          <p:spPr>
            <a:xfrm>
              <a:off x="5523271" y="894018"/>
              <a:ext cx="1334729" cy="0"/>
            </a:xfrm>
            <a:prstGeom prst="line">
              <a:avLst/>
            </a:prstGeom>
            <a:ln>
              <a:solidFill>
                <a:srgbClr val="377D7A"/>
              </a:solidFill>
            </a:ln>
          </p:spPr>
          <p:style>
            <a:lnRef idx="1">
              <a:schemeClr val="accent1"/>
            </a:lnRef>
            <a:fillRef idx="0">
              <a:schemeClr val="accent1"/>
            </a:fillRef>
            <a:effectRef idx="0">
              <a:schemeClr val="accent1"/>
            </a:effectRef>
            <a:fontRef idx="minor">
              <a:schemeClr val="tx1"/>
            </a:fontRef>
          </p:style>
        </p:cxnSp>
        <p:sp>
          <p:nvSpPr>
            <p:cNvPr id="56" name="textruta 157">
              <a:extLst>
                <a:ext uri="{FF2B5EF4-FFF2-40B4-BE49-F238E27FC236}">
                  <a16:creationId xmlns:a16="http://schemas.microsoft.com/office/drawing/2014/main" id="{6576CBE9-094B-2ACC-A1D9-7A560C53F625}"/>
                </a:ext>
              </a:extLst>
            </p:cNvPr>
            <p:cNvSpPr txBox="1"/>
            <p:nvPr/>
          </p:nvSpPr>
          <p:spPr>
            <a:xfrm>
              <a:off x="5430880" y="859606"/>
              <a:ext cx="1735810" cy="338554"/>
            </a:xfrm>
            <a:prstGeom prst="rect">
              <a:avLst/>
            </a:prstGeom>
            <a:noFill/>
            <a:ln>
              <a:noFill/>
            </a:ln>
          </p:spPr>
          <p:txBody>
            <a:bodyPr wrap="square" rtlCol="0">
              <a:spAutoFit/>
            </a:bodyPr>
            <a:lstStyle/>
            <a:p>
              <a:r>
                <a:rPr lang="sv-SE" sz="800" dirty="0"/>
                <a:t>ILLUSTRATIVT EXEMPEL – INNEHÅLLER GAMLA SYMBOLER</a:t>
              </a:r>
            </a:p>
          </p:txBody>
        </p:sp>
      </p:grpSp>
      <p:sp>
        <p:nvSpPr>
          <p:cNvPr id="57" name="Rectangle 56">
            <a:extLst>
              <a:ext uri="{FF2B5EF4-FFF2-40B4-BE49-F238E27FC236}">
                <a16:creationId xmlns:a16="http://schemas.microsoft.com/office/drawing/2014/main" id="{CA2D51E4-B63B-1B25-F0C5-6DF3F50F148E}"/>
              </a:ext>
              <a:ext uri="{C183D7F6-B498-43B3-948B-1728B52AA6E4}">
                <adec:decorative xmlns:adec="http://schemas.microsoft.com/office/drawing/2017/decorative" val="1"/>
              </a:ext>
            </a:extLst>
          </p:cNvPr>
          <p:cNvSpPr/>
          <p:nvPr/>
        </p:nvSpPr>
        <p:spPr>
          <a:xfrm>
            <a:off x="1664430" y="0"/>
            <a:ext cx="5193570" cy="641485"/>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25" lvl="2">
              <a:spcBef>
                <a:spcPts val="1200"/>
              </a:spcBef>
            </a:pPr>
            <a:endParaRPr lang="sv-SE" sz="1800" dirty="0">
              <a:solidFill>
                <a:schemeClr val="tx1"/>
              </a:solidFill>
            </a:endParaRPr>
          </a:p>
        </p:txBody>
      </p:sp>
      <p:sp>
        <p:nvSpPr>
          <p:cNvPr id="58" name="textruta 13">
            <a:extLst>
              <a:ext uri="{FF2B5EF4-FFF2-40B4-BE49-F238E27FC236}">
                <a16:creationId xmlns:a16="http://schemas.microsoft.com/office/drawing/2014/main" id="{EF6863DF-ADE3-5931-6563-168B64BEFEFC}"/>
              </a:ext>
              <a:ext uri="{C183D7F6-B498-43B3-948B-1728B52AA6E4}">
                <adec:decorative xmlns:adec="http://schemas.microsoft.com/office/drawing/2017/decorative" val="1"/>
              </a:ext>
            </a:extLst>
          </p:cNvPr>
          <p:cNvSpPr txBox="1"/>
          <p:nvPr/>
        </p:nvSpPr>
        <p:spPr>
          <a:xfrm>
            <a:off x="1192386" y="140467"/>
            <a:ext cx="6272144" cy="369332"/>
          </a:xfrm>
          <a:prstGeom prst="rect">
            <a:avLst/>
          </a:prstGeom>
          <a:noFill/>
        </p:spPr>
        <p:txBody>
          <a:bodyPr wrap="square" rtlCol="0">
            <a:spAutoFit/>
          </a:bodyPr>
          <a:lstStyle/>
          <a:p>
            <a:pPr marL="457125" lvl="2">
              <a:spcBef>
                <a:spcPts val="1200"/>
              </a:spcBef>
            </a:pPr>
            <a:r>
              <a:rPr lang="sv-SE" sz="1800" dirty="0">
                <a:solidFill>
                  <a:schemeClr val="tx1"/>
                </a:solidFill>
              </a:rPr>
              <a:t>Del 5. Exempel på linjära och cirkulära vårdförlopp</a:t>
            </a:r>
          </a:p>
        </p:txBody>
      </p:sp>
    </p:spTree>
    <p:extLst>
      <p:ext uri="{BB962C8B-B14F-4D97-AF65-F5344CB8AC3E}">
        <p14:creationId xmlns:p14="http://schemas.microsoft.com/office/powerpoint/2010/main" val="480396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4D561C-77EE-47CC-B569-474B970DF6BF}"/>
              </a:ext>
            </a:extLst>
          </p:cNvPr>
          <p:cNvSpPr>
            <a:spLocks noGrp="1"/>
          </p:cNvSpPr>
          <p:nvPr>
            <p:ph type="title"/>
          </p:nvPr>
        </p:nvSpPr>
        <p:spPr/>
        <p:txBody>
          <a:bodyPr>
            <a:normAutofit fontScale="90000"/>
          </a:bodyPr>
          <a:lstStyle/>
          <a:p>
            <a:r>
              <a:rPr lang="sv-SE" dirty="0"/>
              <a:t>Om mall och skrivinstruktion för flödesscheman</a:t>
            </a:r>
          </a:p>
        </p:txBody>
      </p:sp>
      <p:sp>
        <p:nvSpPr>
          <p:cNvPr id="3" name="Platshållare för innehåll 2">
            <a:extLst>
              <a:ext uri="{FF2B5EF4-FFF2-40B4-BE49-F238E27FC236}">
                <a16:creationId xmlns:a16="http://schemas.microsoft.com/office/drawing/2014/main" id="{3E7257B2-2986-43A1-B00C-23031BBE01C0}"/>
              </a:ext>
            </a:extLst>
          </p:cNvPr>
          <p:cNvSpPr>
            <a:spLocks noGrp="1"/>
          </p:cNvSpPr>
          <p:nvPr>
            <p:ph idx="1"/>
          </p:nvPr>
        </p:nvSpPr>
        <p:spPr>
          <a:xfrm>
            <a:off x="432159" y="2031272"/>
            <a:ext cx="5915025" cy="3822726"/>
          </a:xfrm>
        </p:spPr>
        <p:txBody>
          <a:bodyPr>
            <a:normAutofit/>
          </a:bodyPr>
          <a:lstStyle/>
          <a:p>
            <a:pPr marL="342900" lvl="1" indent="-342900">
              <a:lnSpc>
                <a:spcPct val="120000"/>
              </a:lnSpc>
              <a:spcBef>
                <a:spcPts val="1200"/>
              </a:spcBef>
              <a:buFont typeface="Arial" panose="020B0604020202020204" pitchFamily="34" charset="0"/>
              <a:buChar char="•"/>
            </a:pPr>
            <a:r>
              <a:rPr lang="sv-SE" sz="1600" dirty="0"/>
              <a:t>Detta dokument är ett stöd i framtagande av flödesscheman för personcentrerade och sammanhållna vårdförlopp.</a:t>
            </a:r>
          </a:p>
          <a:p>
            <a:pPr marL="342900" lvl="1" indent="-342900">
              <a:lnSpc>
                <a:spcPct val="120000"/>
              </a:lnSpc>
              <a:spcBef>
                <a:spcPts val="1200"/>
              </a:spcBef>
              <a:buFont typeface="Arial" panose="020B0604020202020204" pitchFamily="34" charset="0"/>
              <a:buChar char="•"/>
            </a:pPr>
            <a:r>
              <a:rPr lang="sv-SE" sz="1600" dirty="0"/>
              <a:t>Dokumentet beskriver hur åtgärderna i ett vårdförlopp kan visualiseras i ett översiktligt flödesschema.</a:t>
            </a:r>
          </a:p>
          <a:p>
            <a:pPr marL="342900" lvl="1" indent="-342900">
              <a:lnSpc>
                <a:spcPct val="120000"/>
              </a:lnSpc>
              <a:spcBef>
                <a:spcPts val="1200"/>
              </a:spcBef>
              <a:buFont typeface="Arial" panose="020B0604020202020204" pitchFamily="34" charset="0"/>
              <a:buChar char="•"/>
            </a:pPr>
            <a:r>
              <a:rPr lang="sv-SE" sz="1600" dirty="0"/>
              <a:t>Vid frågor om utformning av flödesscheman, kontakta </a:t>
            </a:r>
            <a:r>
              <a:rPr lang="sv-SE" sz="1600" dirty="0">
                <a:hlinkClick r:id="rId2"/>
              </a:rPr>
              <a:t>kunskapsstyrning-vard@skr.se</a:t>
            </a:r>
            <a:endParaRPr lang="sv-SE" sz="1600" dirty="0"/>
          </a:p>
        </p:txBody>
      </p:sp>
      <p:sp>
        <p:nvSpPr>
          <p:cNvPr id="4" name="Rectangle 6">
            <a:extLst>
              <a:ext uri="{FF2B5EF4-FFF2-40B4-BE49-F238E27FC236}">
                <a16:creationId xmlns:a16="http://schemas.microsoft.com/office/drawing/2014/main" id="{3F7E7CBA-2D85-494E-B9B2-A66DC7E62F7A}"/>
              </a:ext>
              <a:ext uri="{C183D7F6-B498-43B3-948B-1728B52AA6E4}">
                <adec:decorative xmlns:adec="http://schemas.microsoft.com/office/drawing/2017/decorative" val="1"/>
              </a:ext>
            </a:extLst>
          </p:cNvPr>
          <p:cNvSpPr/>
          <p:nvPr/>
        </p:nvSpPr>
        <p:spPr>
          <a:xfrm>
            <a:off x="547083" y="6434183"/>
            <a:ext cx="3981071" cy="641485"/>
          </a:xfrm>
          <a:prstGeom prst="rect">
            <a:avLst/>
          </a:prstGeom>
          <a:solidFill>
            <a:srgbClr val="D1EB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25" lvl="2">
              <a:spcBef>
                <a:spcPts val="1200"/>
              </a:spcBef>
            </a:pPr>
            <a:endParaRPr lang="sv-SE" sz="1800" dirty="0">
              <a:solidFill>
                <a:schemeClr val="tx1"/>
              </a:solidFill>
            </a:endParaRPr>
          </a:p>
        </p:txBody>
      </p:sp>
      <p:sp>
        <p:nvSpPr>
          <p:cNvPr id="5" name="Rectangle 6">
            <a:extLst>
              <a:ext uri="{FF2B5EF4-FFF2-40B4-BE49-F238E27FC236}">
                <a16:creationId xmlns:a16="http://schemas.microsoft.com/office/drawing/2014/main" id="{A4737582-3277-48D6-A124-9AB846D24AA0}"/>
              </a:ext>
              <a:ext uri="{C183D7F6-B498-43B3-948B-1728B52AA6E4}">
                <adec:decorative xmlns:adec="http://schemas.microsoft.com/office/drawing/2017/decorative" val="1"/>
              </a:ext>
            </a:extLst>
          </p:cNvPr>
          <p:cNvSpPr/>
          <p:nvPr/>
        </p:nvSpPr>
        <p:spPr>
          <a:xfrm>
            <a:off x="547082" y="7877069"/>
            <a:ext cx="4538836" cy="641485"/>
          </a:xfrm>
          <a:prstGeom prst="rect">
            <a:avLst/>
          </a:prstGeom>
          <a:solidFill>
            <a:srgbClr val="BF9B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25" lvl="2">
              <a:spcBef>
                <a:spcPts val="1200"/>
              </a:spcBef>
            </a:pPr>
            <a:endParaRPr lang="sv-SE" sz="1800" dirty="0">
              <a:solidFill>
                <a:schemeClr val="tx1"/>
              </a:solidFill>
            </a:endParaRPr>
          </a:p>
        </p:txBody>
      </p:sp>
      <p:sp>
        <p:nvSpPr>
          <p:cNvPr id="6" name="Rectangle 6">
            <a:extLst>
              <a:ext uri="{FF2B5EF4-FFF2-40B4-BE49-F238E27FC236}">
                <a16:creationId xmlns:a16="http://schemas.microsoft.com/office/drawing/2014/main" id="{281A3A08-E365-4ECE-9AB7-D5C482041E46}"/>
              </a:ext>
              <a:ext uri="{C183D7F6-B498-43B3-948B-1728B52AA6E4}">
                <adec:decorative xmlns:adec="http://schemas.microsoft.com/office/drawing/2017/decorative" val="1"/>
              </a:ext>
            </a:extLst>
          </p:cNvPr>
          <p:cNvSpPr/>
          <p:nvPr/>
        </p:nvSpPr>
        <p:spPr>
          <a:xfrm>
            <a:off x="547084" y="8594938"/>
            <a:ext cx="4892703" cy="641485"/>
          </a:xfrm>
          <a:prstGeom prst="rect">
            <a:avLst/>
          </a:prstGeom>
          <a:solidFill>
            <a:srgbClr val="377D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25" lvl="2">
              <a:spcBef>
                <a:spcPts val="1200"/>
              </a:spcBef>
            </a:pPr>
            <a:endParaRPr lang="sv-SE" sz="1800" dirty="0">
              <a:solidFill>
                <a:schemeClr val="tx1"/>
              </a:solidFill>
            </a:endParaRPr>
          </a:p>
        </p:txBody>
      </p:sp>
      <p:sp>
        <p:nvSpPr>
          <p:cNvPr id="7" name="Rectangle 6">
            <a:extLst>
              <a:ext uri="{FF2B5EF4-FFF2-40B4-BE49-F238E27FC236}">
                <a16:creationId xmlns:a16="http://schemas.microsoft.com/office/drawing/2014/main" id="{3772A46D-2B6D-480F-8015-7B47031A9F7D}"/>
              </a:ext>
              <a:ext uri="{C183D7F6-B498-43B3-948B-1728B52AA6E4}">
                <adec:decorative xmlns:adec="http://schemas.microsoft.com/office/drawing/2017/decorative" val="1"/>
              </a:ext>
            </a:extLst>
          </p:cNvPr>
          <p:cNvSpPr/>
          <p:nvPr/>
        </p:nvSpPr>
        <p:spPr>
          <a:xfrm>
            <a:off x="547084" y="9334033"/>
            <a:ext cx="5193570" cy="641485"/>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25" lvl="2">
              <a:spcBef>
                <a:spcPts val="1200"/>
              </a:spcBef>
            </a:pPr>
            <a:endParaRPr lang="sv-SE" sz="1800" dirty="0">
              <a:solidFill>
                <a:schemeClr val="tx1"/>
              </a:solidFill>
            </a:endParaRPr>
          </a:p>
        </p:txBody>
      </p:sp>
      <p:sp>
        <p:nvSpPr>
          <p:cNvPr id="12" name="Rectangle 6">
            <a:extLst>
              <a:ext uri="{FF2B5EF4-FFF2-40B4-BE49-F238E27FC236}">
                <a16:creationId xmlns:a16="http://schemas.microsoft.com/office/drawing/2014/main" id="{BD358159-7CBA-4A90-876E-15362BDDB614}"/>
              </a:ext>
              <a:ext uri="{C183D7F6-B498-43B3-948B-1728B52AA6E4}">
                <adec:decorative xmlns:adec="http://schemas.microsoft.com/office/drawing/2017/decorative" val="1"/>
              </a:ext>
            </a:extLst>
          </p:cNvPr>
          <p:cNvSpPr/>
          <p:nvPr/>
        </p:nvSpPr>
        <p:spPr>
          <a:xfrm>
            <a:off x="547083" y="7154407"/>
            <a:ext cx="4256486" cy="641485"/>
          </a:xfrm>
          <a:prstGeom prst="rect">
            <a:avLst/>
          </a:prstGeom>
          <a:solidFill>
            <a:srgbClr val="A5D7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25" lvl="2">
              <a:spcBef>
                <a:spcPts val="1200"/>
              </a:spcBef>
            </a:pPr>
            <a:endParaRPr lang="sv-SE" sz="1800" dirty="0">
              <a:solidFill>
                <a:schemeClr val="tx1"/>
              </a:solidFill>
            </a:endParaRPr>
          </a:p>
        </p:txBody>
      </p:sp>
      <p:sp>
        <p:nvSpPr>
          <p:cNvPr id="10" name="textruta 9">
            <a:extLst>
              <a:ext uri="{FF2B5EF4-FFF2-40B4-BE49-F238E27FC236}">
                <a16:creationId xmlns:a16="http://schemas.microsoft.com/office/drawing/2014/main" id="{0BAABE61-3EEC-4476-8530-4F8DD6EDAC2D}"/>
              </a:ext>
            </a:extLst>
          </p:cNvPr>
          <p:cNvSpPr txBox="1"/>
          <p:nvPr/>
        </p:nvSpPr>
        <p:spPr>
          <a:xfrm>
            <a:off x="475259" y="6096000"/>
            <a:ext cx="3631998" cy="307777"/>
          </a:xfrm>
          <a:prstGeom prst="rect">
            <a:avLst/>
          </a:prstGeom>
          <a:noFill/>
        </p:spPr>
        <p:txBody>
          <a:bodyPr wrap="square" rtlCol="0">
            <a:spAutoFit/>
          </a:bodyPr>
          <a:lstStyle/>
          <a:p>
            <a:pPr marL="0" lvl="1">
              <a:spcBef>
                <a:spcPts val="1200"/>
              </a:spcBef>
            </a:pPr>
            <a:r>
              <a:rPr lang="sv-SE" sz="1400" dirty="0"/>
              <a:t>Dokumentets innehåll</a:t>
            </a:r>
          </a:p>
        </p:txBody>
      </p:sp>
      <p:sp>
        <p:nvSpPr>
          <p:cNvPr id="8" name="textruta 7">
            <a:extLst>
              <a:ext uri="{FF2B5EF4-FFF2-40B4-BE49-F238E27FC236}">
                <a16:creationId xmlns:a16="http://schemas.microsoft.com/office/drawing/2014/main" id="{201D4FE7-FC1E-400A-91A1-41B4D7B7E719}"/>
              </a:ext>
            </a:extLst>
          </p:cNvPr>
          <p:cNvSpPr txBox="1"/>
          <p:nvPr/>
        </p:nvSpPr>
        <p:spPr>
          <a:xfrm>
            <a:off x="522186" y="6547024"/>
            <a:ext cx="4473792" cy="369332"/>
          </a:xfrm>
          <a:prstGeom prst="rect">
            <a:avLst/>
          </a:prstGeom>
          <a:noFill/>
        </p:spPr>
        <p:txBody>
          <a:bodyPr wrap="square" rtlCol="0">
            <a:spAutoFit/>
          </a:bodyPr>
          <a:lstStyle/>
          <a:p>
            <a:r>
              <a:rPr lang="sv-SE" sz="1800" dirty="0">
                <a:solidFill>
                  <a:schemeClr val="tx1"/>
                </a:solidFill>
              </a:rPr>
              <a:t>Del 1. </a:t>
            </a:r>
            <a:r>
              <a:rPr lang="sv-SE" dirty="0"/>
              <a:t>Introduktion</a:t>
            </a:r>
            <a:r>
              <a:rPr lang="sv-SE" sz="1800" dirty="0">
                <a:solidFill>
                  <a:schemeClr val="tx1"/>
                </a:solidFill>
              </a:rPr>
              <a:t> till flödesscheman</a:t>
            </a:r>
          </a:p>
        </p:txBody>
      </p:sp>
      <p:sp>
        <p:nvSpPr>
          <p:cNvPr id="13" name="textruta 1">
            <a:extLst>
              <a:ext uri="{FF2B5EF4-FFF2-40B4-BE49-F238E27FC236}">
                <a16:creationId xmlns:a16="http://schemas.microsoft.com/office/drawing/2014/main" id="{64BBEF72-851F-4707-8327-DC376774DED2}"/>
              </a:ext>
            </a:extLst>
          </p:cNvPr>
          <p:cNvSpPr txBox="1"/>
          <p:nvPr/>
        </p:nvSpPr>
        <p:spPr>
          <a:xfrm>
            <a:off x="547082" y="7284945"/>
            <a:ext cx="4473792" cy="369332"/>
          </a:xfrm>
          <a:prstGeom prst="rect">
            <a:avLst/>
          </a:prstGeom>
          <a:noFill/>
        </p:spPr>
        <p:txBody>
          <a:bodyPr wrap="square" rtlCol="0">
            <a:spAutoFit/>
          </a:bodyPr>
          <a:lstStyle/>
          <a:p>
            <a:r>
              <a:rPr lang="sv-SE" sz="1800" dirty="0">
                <a:solidFill>
                  <a:schemeClr val="tx1"/>
                </a:solidFill>
              </a:rPr>
              <a:t>Del 2. </a:t>
            </a:r>
            <a:r>
              <a:rPr lang="sv-SE" sz="1800" dirty="0"/>
              <a:t>Att tänka på vid utformning</a:t>
            </a:r>
            <a:endParaRPr lang="sv-SE" sz="1800" dirty="0">
              <a:solidFill>
                <a:schemeClr val="tx1"/>
              </a:solidFill>
            </a:endParaRPr>
          </a:p>
        </p:txBody>
      </p:sp>
      <p:sp>
        <p:nvSpPr>
          <p:cNvPr id="9" name="textruta 8">
            <a:extLst>
              <a:ext uri="{FF2B5EF4-FFF2-40B4-BE49-F238E27FC236}">
                <a16:creationId xmlns:a16="http://schemas.microsoft.com/office/drawing/2014/main" id="{C1E0FC64-726C-4F33-AF39-529FB3D7E12D}"/>
              </a:ext>
            </a:extLst>
          </p:cNvPr>
          <p:cNvSpPr txBox="1"/>
          <p:nvPr/>
        </p:nvSpPr>
        <p:spPr>
          <a:xfrm>
            <a:off x="54362" y="8010762"/>
            <a:ext cx="5282793" cy="369332"/>
          </a:xfrm>
          <a:prstGeom prst="rect">
            <a:avLst/>
          </a:prstGeom>
          <a:noFill/>
        </p:spPr>
        <p:txBody>
          <a:bodyPr wrap="square" rtlCol="0">
            <a:spAutoFit/>
          </a:bodyPr>
          <a:lstStyle/>
          <a:p>
            <a:pPr marL="457125" lvl="2">
              <a:spcBef>
                <a:spcPts val="1200"/>
              </a:spcBef>
            </a:pPr>
            <a:r>
              <a:rPr lang="sv-SE" sz="1800" dirty="0">
                <a:solidFill>
                  <a:schemeClr val="tx1"/>
                </a:solidFill>
              </a:rPr>
              <a:t>Del 3. Symboler och färgval i flödesscheman</a:t>
            </a:r>
          </a:p>
        </p:txBody>
      </p:sp>
      <p:sp>
        <p:nvSpPr>
          <p:cNvPr id="11" name="textruta 10">
            <a:extLst>
              <a:ext uri="{FF2B5EF4-FFF2-40B4-BE49-F238E27FC236}">
                <a16:creationId xmlns:a16="http://schemas.microsoft.com/office/drawing/2014/main" id="{827EE0A6-2B8F-4104-8D57-E9575E514F95}"/>
              </a:ext>
            </a:extLst>
          </p:cNvPr>
          <p:cNvSpPr txBox="1"/>
          <p:nvPr/>
        </p:nvSpPr>
        <p:spPr>
          <a:xfrm>
            <a:off x="54362" y="8722699"/>
            <a:ext cx="4473792" cy="369332"/>
          </a:xfrm>
          <a:prstGeom prst="rect">
            <a:avLst/>
          </a:prstGeom>
          <a:noFill/>
        </p:spPr>
        <p:txBody>
          <a:bodyPr wrap="square" rtlCol="0">
            <a:spAutoFit/>
          </a:bodyPr>
          <a:lstStyle/>
          <a:p>
            <a:pPr marL="457125" lvl="2">
              <a:spcBef>
                <a:spcPts val="1200"/>
              </a:spcBef>
            </a:pPr>
            <a:r>
              <a:rPr lang="sv-SE" sz="1800" dirty="0">
                <a:solidFill>
                  <a:schemeClr val="tx1"/>
                </a:solidFill>
              </a:rPr>
              <a:t>Del 4. Tidsangivelser i flödesscheman</a:t>
            </a:r>
          </a:p>
        </p:txBody>
      </p:sp>
      <p:sp>
        <p:nvSpPr>
          <p:cNvPr id="14" name="textruta 13">
            <a:extLst>
              <a:ext uri="{FF2B5EF4-FFF2-40B4-BE49-F238E27FC236}">
                <a16:creationId xmlns:a16="http://schemas.microsoft.com/office/drawing/2014/main" id="{861F360F-D802-4931-A1C1-487B02D2909C}"/>
              </a:ext>
            </a:extLst>
          </p:cNvPr>
          <p:cNvSpPr txBox="1"/>
          <p:nvPr/>
        </p:nvSpPr>
        <p:spPr>
          <a:xfrm>
            <a:off x="75040" y="9474500"/>
            <a:ext cx="6272144" cy="369332"/>
          </a:xfrm>
          <a:prstGeom prst="rect">
            <a:avLst/>
          </a:prstGeom>
          <a:noFill/>
        </p:spPr>
        <p:txBody>
          <a:bodyPr wrap="square" rtlCol="0">
            <a:spAutoFit/>
          </a:bodyPr>
          <a:lstStyle/>
          <a:p>
            <a:pPr marL="457125" lvl="2">
              <a:spcBef>
                <a:spcPts val="1200"/>
              </a:spcBef>
            </a:pPr>
            <a:r>
              <a:rPr lang="sv-SE" sz="1800" dirty="0">
                <a:solidFill>
                  <a:schemeClr val="tx1"/>
                </a:solidFill>
              </a:rPr>
              <a:t>Del 5. Exempel på linjära och cirkulära vårdförlopp</a:t>
            </a:r>
          </a:p>
        </p:txBody>
      </p:sp>
    </p:spTree>
    <p:extLst>
      <p:ext uri="{BB962C8B-B14F-4D97-AF65-F5344CB8AC3E}">
        <p14:creationId xmlns:p14="http://schemas.microsoft.com/office/powerpoint/2010/main" val="40657067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F5C1196-0A44-4075-BBB2-4F35567B5444}"/>
              </a:ext>
              <a:ext uri="{C183D7F6-B498-43B3-948B-1728B52AA6E4}">
                <adec:decorative xmlns:adec="http://schemas.microsoft.com/office/drawing/2017/decorative" val="0"/>
              </a:ext>
            </a:extLst>
          </p:cNvPr>
          <p:cNvSpPr>
            <a:spLocks noGrp="1"/>
          </p:cNvSpPr>
          <p:nvPr>
            <p:ph type="title"/>
          </p:nvPr>
        </p:nvSpPr>
        <p:spPr/>
        <p:txBody>
          <a:bodyPr/>
          <a:lstStyle/>
          <a:p>
            <a:r>
              <a:rPr lang="sv-SE" dirty="0"/>
              <a:t>Vårdförlopp Epilepsi (version som gick på öppen remiss)</a:t>
            </a:r>
          </a:p>
        </p:txBody>
      </p:sp>
      <p:sp>
        <p:nvSpPr>
          <p:cNvPr id="7" name="Rektangel 6">
            <a:extLst>
              <a:ext uri="{FF2B5EF4-FFF2-40B4-BE49-F238E27FC236}">
                <a16:creationId xmlns:a16="http://schemas.microsoft.com/office/drawing/2014/main" id="{70C1D817-4A65-4E8A-B3E2-6F1EC02A83EE}"/>
              </a:ext>
              <a:ext uri="{C183D7F6-B498-43B3-948B-1728B52AA6E4}">
                <adec:decorative xmlns:adec="http://schemas.microsoft.com/office/drawing/2017/decorative" val="1"/>
              </a:ext>
            </a:extLst>
          </p:cNvPr>
          <p:cNvSpPr/>
          <p:nvPr/>
        </p:nvSpPr>
        <p:spPr>
          <a:xfrm>
            <a:off x="0" y="9717245"/>
            <a:ext cx="6858000" cy="25008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Rectangle 20">
            <a:extLst>
              <a:ext uri="{FF2B5EF4-FFF2-40B4-BE49-F238E27FC236}">
                <a16:creationId xmlns:a16="http://schemas.microsoft.com/office/drawing/2014/main" id="{A74B62B7-5CCE-485A-8A79-BECBBE41384D}"/>
              </a:ext>
              <a:ext uri="{C183D7F6-B498-43B3-948B-1728B52AA6E4}">
                <adec:decorative xmlns:adec="http://schemas.microsoft.com/office/drawing/2017/decorative" val="1"/>
              </a:ext>
            </a:extLst>
          </p:cNvPr>
          <p:cNvSpPr/>
          <p:nvPr/>
        </p:nvSpPr>
        <p:spPr>
          <a:xfrm>
            <a:off x="5545828" y="7733856"/>
            <a:ext cx="1167683" cy="1224489"/>
          </a:xfrm>
          <a:prstGeom prst="rect">
            <a:avLst/>
          </a:prstGeom>
          <a:solidFill>
            <a:schemeClr val="bg1">
              <a:lumMod val="95000"/>
            </a:schemeClr>
          </a:solidFill>
          <a:ln w="127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r>
              <a:rPr lang="sv-SE" sz="800" b="1" dirty="0">
                <a:solidFill>
                  <a:schemeClr val="tx1"/>
                </a:solidFill>
              </a:rPr>
              <a:t>Högspecialiserad vård </a:t>
            </a:r>
            <a:r>
              <a:rPr lang="sv-SE" sz="800" dirty="0">
                <a:solidFill>
                  <a:schemeClr val="tx1"/>
                </a:solidFill>
              </a:rPr>
              <a:t>(åtgärder beskrivs inte i vårdförloppet)</a:t>
            </a: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p:txBody>
      </p:sp>
      <p:sp>
        <p:nvSpPr>
          <p:cNvPr id="5" name="Rectangle 20">
            <a:extLst>
              <a:ext uri="{FF2B5EF4-FFF2-40B4-BE49-F238E27FC236}">
                <a16:creationId xmlns:a16="http://schemas.microsoft.com/office/drawing/2014/main" id="{A0AAC260-C1FB-4F04-9E7A-4254BFB4CCD6}"/>
              </a:ext>
              <a:ext uri="{C183D7F6-B498-43B3-948B-1728B52AA6E4}">
                <adec:decorative xmlns:adec="http://schemas.microsoft.com/office/drawing/2017/decorative" val="1"/>
              </a:ext>
            </a:extLst>
          </p:cNvPr>
          <p:cNvSpPr/>
          <p:nvPr/>
        </p:nvSpPr>
        <p:spPr>
          <a:xfrm>
            <a:off x="467581" y="9707177"/>
            <a:ext cx="4904301" cy="1581590"/>
          </a:xfrm>
          <a:prstGeom prst="rect">
            <a:avLst/>
          </a:prstGeom>
          <a:solidFill>
            <a:schemeClr val="bg1">
              <a:lumMod val="95000"/>
            </a:schemeClr>
          </a:solidFill>
          <a:ln w="127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sv-SE" sz="800" b="1" dirty="0">
              <a:solidFill>
                <a:schemeClr val="tx1"/>
              </a:solidFill>
            </a:endParaRPr>
          </a:p>
          <a:p>
            <a:endParaRPr lang="sv-SE" sz="800" b="1" dirty="0">
              <a:solidFill>
                <a:schemeClr val="tx1"/>
              </a:solidFill>
            </a:endParaRPr>
          </a:p>
          <a:p>
            <a:endParaRPr lang="sv-SE" sz="800" b="1" dirty="0">
              <a:solidFill>
                <a:schemeClr val="tx1"/>
              </a:solidFill>
            </a:endParaRPr>
          </a:p>
          <a:p>
            <a:endParaRPr lang="sv-SE" sz="800" b="1" dirty="0">
              <a:solidFill>
                <a:schemeClr val="tx1"/>
              </a:solidFill>
            </a:endParaRPr>
          </a:p>
          <a:p>
            <a:endParaRPr lang="sv-SE" sz="800" b="1" dirty="0">
              <a:solidFill>
                <a:schemeClr val="tx1"/>
              </a:solidFill>
            </a:endParaRPr>
          </a:p>
          <a:p>
            <a:r>
              <a:rPr lang="sv-SE" sz="800" b="1" dirty="0">
                <a:solidFill>
                  <a:schemeClr val="tx1"/>
                </a:solidFill>
              </a:rPr>
              <a:t>Primärvård</a:t>
            </a:r>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a:p>
            <a:endParaRPr lang="sv-SE" sz="800" dirty="0">
              <a:solidFill>
                <a:schemeClr val="tx1"/>
              </a:solidFill>
            </a:endParaRPr>
          </a:p>
        </p:txBody>
      </p:sp>
      <p:sp>
        <p:nvSpPr>
          <p:cNvPr id="6" name="Rectangle 20">
            <a:extLst>
              <a:ext uri="{FF2B5EF4-FFF2-40B4-BE49-F238E27FC236}">
                <a16:creationId xmlns:a16="http://schemas.microsoft.com/office/drawing/2014/main" id="{A1C5F0DE-AC95-4FC3-93B6-088A8CA87158}"/>
              </a:ext>
              <a:ext uri="{C183D7F6-B498-43B3-948B-1728B52AA6E4}">
                <adec:decorative xmlns:adec="http://schemas.microsoft.com/office/drawing/2017/decorative" val="1"/>
              </a:ext>
            </a:extLst>
          </p:cNvPr>
          <p:cNvSpPr/>
          <p:nvPr/>
        </p:nvSpPr>
        <p:spPr>
          <a:xfrm>
            <a:off x="470594" y="5640281"/>
            <a:ext cx="4904301" cy="3919990"/>
          </a:xfrm>
          <a:prstGeom prst="rect">
            <a:avLst/>
          </a:prstGeom>
          <a:solidFill>
            <a:schemeClr val="bg1">
              <a:lumMod val="95000"/>
            </a:schemeClr>
          </a:solidFill>
          <a:ln w="127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r>
              <a:rPr lang="sv-SE" sz="800" b="1" dirty="0">
                <a:solidFill>
                  <a:schemeClr val="tx1"/>
                </a:solidFill>
              </a:rPr>
              <a:t>Specialiserad vård</a:t>
            </a:r>
          </a:p>
        </p:txBody>
      </p:sp>
      <p:sp>
        <p:nvSpPr>
          <p:cNvPr id="8" name="Rectangle 20">
            <a:extLst>
              <a:ext uri="{FF2B5EF4-FFF2-40B4-BE49-F238E27FC236}">
                <a16:creationId xmlns:a16="http://schemas.microsoft.com/office/drawing/2014/main" id="{CD22A1CE-6202-448D-B08D-A5B2AC1EE25A}"/>
              </a:ext>
              <a:ext uri="{C183D7F6-B498-43B3-948B-1728B52AA6E4}">
                <adec:decorative xmlns:adec="http://schemas.microsoft.com/office/drawing/2017/decorative" val="1"/>
              </a:ext>
            </a:extLst>
          </p:cNvPr>
          <p:cNvSpPr/>
          <p:nvPr/>
        </p:nvSpPr>
        <p:spPr>
          <a:xfrm>
            <a:off x="1226313" y="3418367"/>
            <a:ext cx="1593977" cy="409544"/>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sv-SE" sz="800" b="1" dirty="0">
              <a:solidFill>
                <a:schemeClr val="tx1"/>
              </a:solidFill>
            </a:endParaRPr>
          </a:p>
          <a:p>
            <a:pPr algn="ctr"/>
            <a:r>
              <a:rPr lang="sv-SE" sz="800" b="1" dirty="0">
                <a:solidFill>
                  <a:schemeClr val="tx1"/>
                </a:solidFill>
              </a:rPr>
              <a:t>(A) Utredning vid akut ingång</a:t>
            </a:r>
          </a:p>
          <a:p>
            <a:pPr algn="ctr"/>
            <a:r>
              <a:rPr lang="sv-SE" sz="800" dirty="0">
                <a:solidFill>
                  <a:schemeClr val="tx1"/>
                </a:solidFill>
              </a:rPr>
              <a:t>(Kan ske i slutenvård)</a:t>
            </a:r>
          </a:p>
          <a:p>
            <a:pPr algn="ctr"/>
            <a:endParaRPr lang="sv-SE" sz="800" b="1" dirty="0">
              <a:solidFill>
                <a:schemeClr val="tx1"/>
              </a:solidFill>
            </a:endParaRPr>
          </a:p>
        </p:txBody>
      </p:sp>
      <p:sp>
        <p:nvSpPr>
          <p:cNvPr id="9" name="Flowchart: Decision 10">
            <a:extLst>
              <a:ext uri="{FF2B5EF4-FFF2-40B4-BE49-F238E27FC236}">
                <a16:creationId xmlns:a16="http://schemas.microsoft.com/office/drawing/2014/main" id="{3EC05C74-1664-45FA-9FA9-DF21F7148924}"/>
              </a:ext>
              <a:ext uri="{C183D7F6-B498-43B3-948B-1728B52AA6E4}">
                <adec:decorative xmlns:adec="http://schemas.microsoft.com/office/drawing/2017/decorative" val="1"/>
              </a:ext>
            </a:extLst>
          </p:cNvPr>
          <p:cNvSpPr/>
          <p:nvPr/>
        </p:nvSpPr>
        <p:spPr>
          <a:xfrm>
            <a:off x="2392299" y="4183718"/>
            <a:ext cx="1296600" cy="620143"/>
          </a:xfrm>
          <a:prstGeom prst="flowChartDecision">
            <a:avLst/>
          </a:prstGeom>
          <a:solidFill>
            <a:schemeClr val="bg1"/>
          </a:solidFill>
          <a:ln w="1270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sv-SE" sz="800" b="1" dirty="0">
                <a:solidFill>
                  <a:schemeClr val="tx1"/>
                </a:solidFill>
              </a:rPr>
              <a:t>(C) Remiss till specialiserad vård?</a:t>
            </a:r>
          </a:p>
        </p:txBody>
      </p:sp>
      <p:sp>
        <p:nvSpPr>
          <p:cNvPr id="10" name="Flowchart: Document 11">
            <a:extLst>
              <a:ext uri="{FF2B5EF4-FFF2-40B4-BE49-F238E27FC236}">
                <a16:creationId xmlns:a16="http://schemas.microsoft.com/office/drawing/2014/main" id="{E3B83F18-5E2B-48A0-A98F-AD74690BA4EF}"/>
              </a:ext>
              <a:ext uri="{C183D7F6-B498-43B3-948B-1728B52AA6E4}">
                <adec:decorative xmlns:adec="http://schemas.microsoft.com/office/drawing/2017/decorative" val="1"/>
              </a:ext>
            </a:extLst>
          </p:cNvPr>
          <p:cNvSpPr>
            <a:spLocks noChangeAspect="1"/>
          </p:cNvSpPr>
          <p:nvPr/>
        </p:nvSpPr>
        <p:spPr>
          <a:xfrm>
            <a:off x="2540987" y="5055738"/>
            <a:ext cx="999225" cy="403064"/>
          </a:xfrm>
          <a:prstGeom prst="flowChartDocument">
            <a:avLst/>
          </a:prstGeom>
          <a:solidFill>
            <a:schemeClr val="bg1"/>
          </a:solidFill>
          <a:ln w="1270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sv-SE" sz="800" b="1" dirty="0">
                <a:solidFill>
                  <a:schemeClr val="tx1"/>
                </a:solidFill>
              </a:rPr>
              <a:t>(D) Skriftlig kontaktinfo</a:t>
            </a:r>
          </a:p>
          <a:p>
            <a:pPr algn="ctr"/>
            <a:endParaRPr lang="sv-SE" sz="800" b="1" dirty="0">
              <a:solidFill>
                <a:schemeClr val="tx1"/>
              </a:solidFill>
            </a:endParaRPr>
          </a:p>
        </p:txBody>
      </p:sp>
      <p:sp>
        <p:nvSpPr>
          <p:cNvPr id="11" name="Flowchart: Terminator 102">
            <a:extLst>
              <a:ext uri="{FF2B5EF4-FFF2-40B4-BE49-F238E27FC236}">
                <a16:creationId xmlns:a16="http://schemas.microsoft.com/office/drawing/2014/main" id="{47501FFD-7AEF-487D-98D2-A80365A62A3D}"/>
              </a:ext>
              <a:ext uri="{C183D7F6-B498-43B3-948B-1728B52AA6E4}">
                <adec:decorative xmlns:adec="http://schemas.microsoft.com/office/drawing/2017/decorative" val="1"/>
              </a:ext>
            </a:extLst>
          </p:cNvPr>
          <p:cNvSpPr/>
          <p:nvPr/>
        </p:nvSpPr>
        <p:spPr>
          <a:xfrm flipH="1">
            <a:off x="1157550" y="2747350"/>
            <a:ext cx="1731504" cy="439096"/>
          </a:xfrm>
          <a:prstGeom prst="flowChartTerminator">
            <a:avLst/>
          </a:prstGeom>
          <a:solidFill>
            <a:schemeClr val="bg1"/>
          </a:solidFill>
          <a:ln w="1270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800" b="1" dirty="0">
                <a:solidFill>
                  <a:schemeClr val="bg2">
                    <a:lumMod val="10000"/>
                  </a:schemeClr>
                </a:solidFill>
              </a:rPr>
              <a:t>Ingång </a:t>
            </a:r>
            <a:br>
              <a:rPr lang="sv-SE" sz="800" b="1" dirty="0">
                <a:solidFill>
                  <a:schemeClr val="bg2">
                    <a:lumMod val="10000"/>
                  </a:schemeClr>
                </a:solidFill>
              </a:rPr>
            </a:br>
            <a:r>
              <a:rPr lang="sv-SE" sz="800" dirty="0">
                <a:solidFill>
                  <a:schemeClr val="bg2">
                    <a:lumMod val="10000"/>
                  </a:schemeClr>
                </a:solidFill>
              </a:rPr>
              <a:t>Misstanke om epilepsi vid akutmottagning</a:t>
            </a:r>
          </a:p>
        </p:txBody>
      </p:sp>
      <p:cxnSp>
        <p:nvCxnSpPr>
          <p:cNvPr id="12" name="Straight Arrow Connector 134">
            <a:extLst>
              <a:ext uri="{FF2B5EF4-FFF2-40B4-BE49-F238E27FC236}">
                <a16:creationId xmlns:a16="http://schemas.microsoft.com/office/drawing/2014/main" id="{3256E81F-D408-41DF-9199-6F4C4B263A6B}"/>
              </a:ext>
              <a:ext uri="{C183D7F6-B498-43B3-948B-1728B52AA6E4}">
                <adec:decorative xmlns:adec="http://schemas.microsoft.com/office/drawing/2017/decorative" val="1"/>
              </a:ext>
            </a:extLst>
          </p:cNvPr>
          <p:cNvCxnSpPr>
            <a:cxnSpLocks/>
            <a:stCxn id="33" idx="2"/>
            <a:endCxn id="47" idx="0"/>
          </p:cNvCxnSpPr>
          <p:nvPr/>
        </p:nvCxnSpPr>
        <p:spPr>
          <a:xfrm>
            <a:off x="2881068" y="9322503"/>
            <a:ext cx="0" cy="809238"/>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13" name="textruta 35">
            <a:extLst>
              <a:ext uri="{FF2B5EF4-FFF2-40B4-BE49-F238E27FC236}">
                <a16:creationId xmlns:a16="http://schemas.microsoft.com/office/drawing/2014/main" id="{3BB3E453-B980-46DE-8899-565AE890EBAF}"/>
              </a:ext>
              <a:ext uri="{C183D7F6-B498-43B3-948B-1728B52AA6E4}">
                <adec:decorative xmlns:adec="http://schemas.microsoft.com/office/drawing/2017/decorative" val="1"/>
              </a:ext>
            </a:extLst>
          </p:cNvPr>
          <p:cNvSpPr txBox="1"/>
          <p:nvPr/>
        </p:nvSpPr>
        <p:spPr>
          <a:xfrm>
            <a:off x="464758" y="4116262"/>
            <a:ext cx="653909" cy="707886"/>
          </a:xfrm>
          <a:prstGeom prst="rect">
            <a:avLst/>
          </a:prstGeom>
          <a:noFill/>
        </p:spPr>
        <p:txBody>
          <a:bodyPr wrap="square" rtlCol="0">
            <a:spAutoFit/>
          </a:bodyPr>
          <a:lstStyle/>
          <a:p>
            <a:pPr algn="ctr"/>
            <a:r>
              <a:rPr lang="sv-SE" sz="800" dirty="0"/>
              <a:t>Inom 4 veckor</a:t>
            </a:r>
          </a:p>
          <a:p>
            <a:pPr algn="ctr"/>
            <a:r>
              <a:rPr lang="sv-SE" sz="800" dirty="0"/>
              <a:t>(2 veckor för barn under 2 år)</a:t>
            </a:r>
          </a:p>
        </p:txBody>
      </p:sp>
      <p:cxnSp>
        <p:nvCxnSpPr>
          <p:cNvPr id="14" name="Straight Arrow Connector 134">
            <a:extLst>
              <a:ext uri="{FF2B5EF4-FFF2-40B4-BE49-F238E27FC236}">
                <a16:creationId xmlns:a16="http://schemas.microsoft.com/office/drawing/2014/main" id="{BC93F61B-996E-4E94-A878-C92B20A486A1}"/>
              </a:ext>
              <a:ext uri="{C183D7F6-B498-43B3-948B-1728B52AA6E4}">
                <adec:decorative xmlns:adec="http://schemas.microsoft.com/office/drawing/2017/decorative" val="1"/>
              </a:ext>
            </a:extLst>
          </p:cNvPr>
          <p:cNvCxnSpPr>
            <a:cxnSpLocks/>
            <a:endCxn id="10" idx="0"/>
          </p:cNvCxnSpPr>
          <p:nvPr/>
        </p:nvCxnSpPr>
        <p:spPr>
          <a:xfrm flipH="1">
            <a:off x="3040600" y="4795610"/>
            <a:ext cx="1" cy="260128"/>
          </a:xfrm>
          <a:prstGeom prst="straightConnector1">
            <a:avLst/>
          </a:prstGeom>
          <a:ln w="6350">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15" name="Rectangle 20">
            <a:extLst>
              <a:ext uri="{FF2B5EF4-FFF2-40B4-BE49-F238E27FC236}">
                <a16:creationId xmlns:a16="http://schemas.microsoft.com/office/drawing/2014/main" id="{9273747D-85B6-4FC5-B587-04E1A62CE2F4}"/>
              </a:ext>
              <a:ext uri="{C183D7F6-B498-43B3-948B-1728B52AA6E4}">
                <adec:decorative xmlns:adec="http://schemas.microsoft.com/office/drawing/2017/decorative" val="1"/>
              </a:ext>
            </a:extLst>
          </p:cNvPr>
          <p:cNvSpPr/>
          <p:nvPr/>
        </p:nvSpPr>
        <p:spPr>
          <a:xfrm>
            <a:off x="581501" y="6362716"/>
            <a:ext cx="1161176" cy="1189002"/>
          </a:xfrm>
          <a:prstGeom prst="rect">
            <a:avLst/>
          </a:prstGeom>
          <a:solidFill>
            <a:schemeClr val="bg1"/>
          </a:solidFill>
          <a:ln w="12700">
            <a:solidFill>
              <a:srgbClr val="377D7A"/>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sv-SE" sz="800" dirty="0">
                <a:solidFill>
                  <a:schemeClr val="tx1"/>
                </a:solidFill>
              </a:rPr>
              <a:t> Alla patienter ska kunna nå en  epilepsisjuksköterska inom två arbetsdagar via 1177 eller telefon oavsett om patienten behandlas i den specialiserade vården eller i primärvården</a:t>
            </a:r>
          </a:p>
        </p:txBody>
      </p:sp>
      <p:sp>
        <p:nvSpPr>
          <p:cNvPr id="16" name="Rectangle 20">
            <a:extLst>
              <a:ext uri="{FF2B5EF4-FFF2-40B4-BE49-F238E27FC236}">
                <a16:creationId xmlns:a16="http://schemas.microsoft.com/office/drawing/2014/main" id="{8270A92F-304B-497D-A210-B254D9E5E2A3}"/>
              </a:ext>
              <a:ext uri="{C183D7F6-B498-43B3-948B-1728B52AA6E4}">
                <adec:decorative xmlns:adec="http://schemas.microsoft.com/office/drawing/2017/decorative" val="1"/>
              </a:ext>
            </a:extLst>
          </p:cNvPr>
          <p:cNvSpPr/>
          <p:nvPr/>
        </p:nvSpPr>
        <p:spPr>
          <a:xfrm>
            <a:off x="2570233" y="5759656"/>
            <a:ext cx="949212" cy="407689"/>
          </a:xfrm>
          <a:prstGeom prst="rect">
            <a:avLst/>
          </a:prstGeom>
          <a:solidFill>
            <a:schemeClr val="bg1"/>
          </a:solidFill>
          <a:ln w="12700">
            <a:solidFill>
              <a:srgbClr val="377D7A"/>
            </a:solidFill>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sv-SE" sz="800" b="1" dirty="0">
                <a:solidFill>
                  <a:schemeClr val="tx1"/>
                </a:solidFill>
              </a:rPr>
              <a:t>(E) Utredning/ Bedömning</a:t>
            </a:r>
          </a:p>
        </p:txBody>
      </p:sp>
      <p:sp>
        <p:nvSpPr>
          <p:cNvPr id="17" name="Rectangle 20">
            <a:extLst>
              <a:ext uri="{FF2B5EF4-FFF2-40B4-BE49-F238E27FC236}">
                <a16:creationId xmlns:a16="http://schemas.microsoft.com/office/drawing/2014/main" id="{01217C40-DB81-46FD-84A8-FAB85D5B832D}"/>
              </a:ext>
              <a:ext uri="{C183D7F6-B498-43B3-948B-1728B52AA6E4}">
                <adec:decorative xmlns:adec="http://schemas.microsoft.com/office/drawing/2017/decorative" val="1"/>
              </a:ext>
            </a:extLst>
          </p:cNvPr>
          <p:cNvSpPr/>
          <p:nvPr/>
        </p:nvSpPr>
        <p:spPr>
          <a:xfrm>
            <a:off x="2576491" y="7344430"/>
            <a:ext cx="949212" cy="414576"/>
          </a:xfrm>
          <a:prstGeom prst="rect">
            <a:avLst/>
          </a:prstGeom>
          <a:solidFill>
            <a:schemeClr val="bg1"/>
          </a:solidFill>
          <a:ln w="12700">
            <a:solidFill>
              <a:srgbClr val="377D7A"/>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sv-SE" sz="800" b="1" dirty="0">
                <a:solidFill>
                  <a:schemeClr val="tx1"/>
                </a:solidFill>
              </a:rPr>
              <a:t>(G) Behandling</a:t>
            </a:r>
          </a:p>
        </p:txBody>
      </p:sp>
      <p:sp>
        <p:nvSpPr>
          <p:cNvPr id="18" name="Rectangle 20">
            <a:extLst>
              <a:ext uri="{FF2B5EF4-FFF2-40B4-BE49-F238E27FC236}">
                <a16:creationId xmlns:a16="http://schemas.microsoft.com/office/drawing/2014/main" id="{8118865C-8D4A-4030-B9AC-3B121CA9949F}"/>
              </a:ext>
              <a:ext uri="{C183D7F6-B498-43B3-948B-1728B52AA6E4}">
                <adec:decorative xmlns:adec="http://schemas.microsoft.com/office/drawing/2017/decorative" val="1"/>
              </a:ext>
            </a:extLst>
          </p:cNvPr>
          <p:cNvSpPr/>
          <p:nvPr/>
        </p:nvSpPr>
        <p:spPr>
          <a:xfrm>
            <a:off x="4112456" y="7344430"/>
            <a:ext cx="949212" cy="419587"/>
          </a:xfrm>
          <a:prstGeom prst="rect">
            <a:avLst/>
          </a:prstGeom>
          <a:solidFill>
            <a:schemeClr val="bg1"/>
          </a:solidFill>
          <a:ln w="12700">
            <a:solidFill>
              <a:srgbClr val="377D7A"/>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sv-SE" sz="800" b="1" dirty="0">
                <a:solidFill>
                  <a:schemeClr val="tx1"/>
                </a:solidFill>
              </a:rPr>
              <a:t>(H) Uppföljning /utvärdering</a:t>
            </a:r>
          </a:p>
        </p:txBody>
      </p:sp>
      <p:sp>
        <p:nvSpPr>
          <p:cNvPr id="19" name="Rectangle 20">
            <a:extLst>
              <a:ext uri="{FF2B5EF4-FFF2-40B4-BE49-F238E27FC236}">
                <a16:creationId xmlns:a16="http://schemas.microsoft.com/office/drawing/2014/main" id="{73507A4B-43F6-45F7-BDBF-0183777676E6}"/>
              </a:ext>
              <a:ext uri="{C183D7F6-B498-43B3-948B-1728B52AA6E4}">
                <adec:decorative xmlns:adec="http://schemas.microsoft.com/office/drawing/2017/decorative" val="1"/>
              </a:ext>
            </a:extLst>
          </p:cNvPr>
          <p:cNvSpPr>
            <a:spLocks/>
          </p:cNvSpPr>
          <p:nvPr/>
        </p:nvSpPr>
        <p:spPr>
          <a:xfrm>
            <a:off x="3326312" y="3417728"/>
            <a:ext cx="1593977" cy="409544"/>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sv-SE" sz="800" b="1" dirty="0">
              <a:solidFill>
                <a:schemeClr val="tx1"/>
              </a:solidFill>
            </a:endParaRPr>
          </a:p>
          <a:p>
            <a:pPr algn="ctr"/>
            <a:r>
              <a:rPr lang="sv-SE" sz="800" b="1" dirty="0">
                <a:solidFill>
                  <a:schemeClr val="tx1"/>
                </a:solidFill>
              </a:rPr>
              <a:t>(B) Utredning vid icke-akut ingång</a:t>
            </a:r>
          </a:p>
          <a:p>
            <a:pPr algn="ctr"/>
            <a:endParaRPr lang="sv-SE" sz="800" b="1" dirty="0">
              <a:solidFill>
                <a:schemeClr val="tx1"/>
              </a:solidFill>
            </a:endParaRPr>
          </a:p>
        </p:txBody>
      </p:sp>
      <p:sp>
        <p:nvSpPr>
          <p:cNvPr id="20" name="textruta 163">
            <a:extLst>
              <a:ext uri="{FF2B5EF4-FFF2-40B4-BE49-F238E27FC236}">
                <a16:creationId xmlns:a16="http://schemas.microsoft.com/office/drawing/2014/main" id="{F9E32B6F-53D0-4AC3-B81D-8126775E6BF9}"/>
              </a:ext>
              <a:ext uri="{C183D7F6-B498-43B3-948B-1728B52AA6E4}">
                <adec:decorative xmlns:adec="http://schemas.microsoft.com/office/drawing/2017/decorative" val="1"/>
              </a:ext>
            </a:extLst>
          </p:cNvPr>
          <p:cNvSpPr txBox="1"/>
          <p:nvPr/>
        </p:nvSpPr>
        <p:spPr>
          <a:xfrm>
            <a:off x="4506300" y="9268105"/>
            <a:ext cx="375294" cy="215444"/>
          </a:xfrm>
          <a:prstGeom prst="rect">
            <a:avLst/>
          </a:prstGeom>
          <a:noFill/>
        </p:spPr>
        <p:txBody>
          <a:bodyPr wrap="square" rtlCol="0">
            <a:spAutoFit/>
          </a:bodyPr>
          <a:lstStyle/>
          <a:p>
            <a:pPr algn="ctr"/>
            <a:r>
              <a:rPr lang="sv-SE" sz="800" i="1" dirty="0"/>
              <a:t>Ja</a:t>
            </a:r>
          </a:p>
        </p:txBody>
      </p:sp>
      <p:sp>
        <p:nvSpPr>
          <p:cNvPr id="21" name="textruta 186">
            <a:extLst>
              <a:ext uri="{FF2B5EF4-FFF2-40B4-BE49-F238E27FC236}">
                <a16:creationId xmlns:a16="http://schemas.microsoft.com/office/drawing/2014/main" id="{D3262BB3-B3A2-4734-A0E0-311DF955B40C}"/>
              </a:ext>
              <a:ext uri="{C183D7F6-B498-43B3-948B-1728B52AA6E4}">
                <adec:decorative xmlns:adec="http://schemas.microsoft.com/office/drawing/2017/decorative" val="1"/>
              </a:ext>
            </a:extLst>
          </p:cNvPr>
          <p:cNvSpPr txBox="1"/>
          <p:nvPr/>
        </p:nvSpPr>
        <p:spPr>
          <a:xfrm>
            <a:off x="3631432" y="6492092"/>
            <a:ext cx="375294" cy="215444"/>
          </a:xfrm>
          <a:prstGeom prst="rect">
            <a:avLst/>
          </a:prstGeom>
          <a:noFill/>
        </p:spPr>
        <p:txBody>
          <a:bodyPr wrap="square" rtlCol="0">
            <a:spAutoFit/>
          </a:bodyPr>
          <a:lstStyle/>
          <a:p>
            <a:pPr algn="ctr"/>
            <a:r>
              <a:rPr lang="sv-SE" sz="800" i="1" dirty="0"/>
              <a:t>Nej</a:t>
            </a:r>
          </a:p>
        </p:txBody>
      </p:sp>
      <p:sp>
        <p:nvSpPr>
          <p:cNvPr id="22" name="textruta 187">
            <a:extLst>
              <a:ext uri="{FF2B5EF4-FFF2-40B4-BE49-F238E27FC236}">
                <a16:creationId xmlns:a16="http://schemas.microsoft.com/office/drawing/2014/main" id="{D9B661E8-4533-4A10-A83D-B92DDB3A7410}"/>
              </a:ext>
              <a:ext uri="{C183D7F6-B498-43B3-948B-1728B52AA6E4}">
                <adec:decorative xmlns:adec="http://schemas.microsoft.com/office/drawing/2017/decorative" val="1"/>
              </a:ext>
            </a:extLst>
          </p:cNvPr>
          <p:cNvSpPr txBox="1"/>
          <p:nvPr/>
        </p:nvSpPr>
        <p:spPr>
          <a:xfrm>
            <a:off x="2735097" y="7020513"/>
            <a:ext cx="375294" cy="215444"/>
          </a:xfrm>
          <a:prstGeom prst="rect">
            <a:avLst/>
          </a:prstGeom>
          <a:noFill/>
        </p:spPr>
        <p:txBody>
          <a:bodyPr wrap="square" rtlCol="0">
            <a:spAutoFit/>
          </a:bodyPr>
          <a:lstStyle/>
          <a:p>
            <a:pPr algn="ctr"/>
            <a:r>
              <a:rPr lang="sv-SE" sz="800" i="1" dirty="0"/>
              <a:t>Ja</a:t>
            </a:r>
          </a:p>
        </p:txBody>
      </p:sp>
      <p:sp>
        <p:nvSpPr>
          <p:cNvPr id="23" name="Flowchart: Terminator 102">
            <a:extLst>
              <a:ext uri="{FF2B5EF4-FFF2-40B4-BE49-F238E27FC236}">
                <a16:creationId xmlns:a16="http://schemas.microsoft.com/office/drawing/2014/main" id="{01C80D42-A4C0-45BF-8363-83C9CDE56BE6}"/>
              </a:ext>
              <a:ext uri="{C183D7F6-B498-43B3-948B-1728B52AA6E4}">
                <adec:decorative xmlns:adec="http://schemas.microsoft.com/office/drawing/2017/decorative" val="1"/>
              </a:ext>
            </a:extLst>
          </p:cNvPr>
          <p:cNvSpPr/>
          <p:nvPr/>
        </p:nvSpPr>
        <p:spPr>
          <a:xfrm flipH="1">
            <a:off x="3263372" y="2747350"/>
            <a:ext cx="1731504" cy="439096"/>
          </a:xfrm>
          <a:prstGeom prst="flowChartTerminator">
            <a:avLst/>
          </a:prstGeom>
          <a:solidFill>
            <a:schemeClr val="bg1"/>
          </a:solidFill>
          <a:ln w="1270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800" b="1" dirty="0">
                <a:solidFill>
                  <a:schemeClr val="bg2">
                    <a:lumMod val="10000"/>
                  </a:schemeClr>
                </a:solidFill>
              </a:rPr>
              <a:t>Ingång </a:t>
            </a:r>
            <a:br>
              <a:rPr lang="sv-SE" sz="800" b="1" dirty="0">
                <a:solidFill>
                  <a:schemeClr val="bg2">
                    <a:lumMod val="10000"/>
                  </a:schemeClr>
                </a:solidFill>
              </a:rPr>
            </a:br>
            <a:r>
              <a:rPr lang="sv-SE" sz="800" dirty="0">
                <a:solidFill>
                  <a:schemeClr val="bg2">
                    <a:lumMod val="10000"/>
                  </a:schemeClr>
                </a:solidFill>
              </a:rPr>
              <a:t>Misstanke om epilepsi i primärvården</a:t>
            </a:r>
          </a:p>
        </p:txBody>
      </p:sp>
      <p:cxnSp>
        <p:nvCxnSpPr>
          <p:cNvPr id="24" name="Connector: Elbow 90">
            <a:extLst>
              <a:ext uri="{FF2B5EF4-FFF2-40B4-BE49-F238E27FC236}">
                <a16:creationId xmlns:a16="http://schemas.microsoft.com/office/drawing/2014/main" id="{5E809B17-FA0E-4A9F-81EF-39FC756F3E4E}"/>
              </a:ext>
              <a:ext uri="{C183D7F6-B498-43B3-948B-1728B52AA6E4}">
                <adec:decorative xmlns:adec="http://schemas.microsoft.com/office/drawing/2017/decorative" val="1"/>
              </a:ext>
            </a:extLst>
          </p:cNvPr>
          <p:cNvCxnSpPr>
            <a:cxnSpLocks/>
            <a:stCxn id="8" idx="2"/>
            <a:endCxn id="9" idx="0"/>
          </p:cNvCxnSpPr>
          <p:nvPr/>
        </p:nvCxnSpPr>
        <p:spPr>
          <a:xfrm rot="16200000" flipH="1">
            <a:off x="2354047" y="3497165"/>
            <a:ext cx="355807" cy="1017297"/>
          </a:xfrm>
          <a:prstGeom prst="bentConnector3">
            <a:avLst>
              <a:gd name="adj1" fmla="val 50000"/>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134">
            <a:extLst>
              <a:ext uri="{FF2B5EF4-FFF2-40B4-BE49-F238E27FC236}">
                <a16:creationId xmlns:a16="http://schemas.microsoft.com/office/drawing/2014/main" id="{78446C1D-86A2-4E6E-B2D6-E1C9E5C29351}"/>
              </a:ext>
              <a:ext uri="{C183D7F6-B498-43B3-948B-1728B52AA6E4}">
                <adec:decorative xmlns:adec="http://schemas.microsoft.com/office/drawing/2017/decorative" val="1"/>
              </a:ext>
            </a:extLst>
          </p:cNvPr>
          <p:cNvCxnSpPr>
            <a:cxnSpLocks/>
            <a:stCxn id="11" idx="2"/>
            <a:endCxn id="8" idx="0"/>
          </p:cNvCxnSpPr>
          <p:nvPr/>
        </p:nvCxnSpPr>
        <p:spPr>
          <a:xfrm>
            <a:off x="2023302" y="3186446"/>
            <a:ext cx="0" cy="231921"/>
          </a:xfrm>
          <a:prstGeom prst="straightConnector1">
            <a:avLst/>
          </a:prstGeom>
          <a:ln w="6350">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134">
            <a:extLst>
              <a:ext uri="{FF2B5EF4-FFF2-40B4-BE49-F238E27FC236}">
                <a16:creationId xmlns:a16="http://schemas.microsoft.com/office/drawing/2014/main" id="{B3A6ACB6-FE56-48D4-842C-D2255383E819}"/>
              </a:ext>
              <a:ext uri="{C183D7F6-B498-43B3-948B-1728B52AA6E4}">
                <adec:decorative xmlns:adec="http://schemas.microsoft.com/office/drawing/2017/decorative" val="1"/>
              </a:ext>
            </a:extLst>
          </p:cNvPr>
          <p:cNvCxnSpPr>
            <a:cxnSpLocks/>
            <a:stCxn id="23" idx="2"/>
            <a:endCxn id="19" idx="0"/>
          </p:cNvCxnSpPr>
          <p:nvPr/>
        </p:nvCxnSpPr>
        <p:spPr>
          <a:xfrm flipH="1">
            <a:off x="4123301" y="3186446"/>
            <a:ext cx="5823" cy="231282"/>
          </a:xfrm>
          <a:prstGeom prst="straightConnector1">
            <a:avLst/>
          </a:prstGeom>
          <a:ln w="6350">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onnector: Elbow 96">
            <a:extLst>
              <a:ext uri="{FF2B5EF4-FFF2-40B4-BE49-F238E27FC236}">
                <a16:creationId xmlns:a16="http://schemas.microsoft.com/office/drawing/2014/main" id="{56F35C59-D027-4A31-BFE2-02A5BA1647AE}"/>
              </a:ext>
              <a:ext uri="{C183D7F6-B498-43B3-948B-1728B52AA6E4}">
                <adec:decorative xmlns:adec="http://schemas.microsoft.com/office/drawing/2017/decorative" val="1"/>
              </a:ext>
            </a:extLst>
          </p:cNvPr>
          <p:cNvCxnSpPr>
            <a:cxnSpLocks/>
            <a:stCxn id="19" idx="2"/>
            <a:endCxn id="9" idx="0"/>
          </p:cNvCxnSpPr>
          <p:nvPr/>
        </p:nvCxnSpPr>
        <p:spPr>
          <a:xfrm rot="5400000">
            <a:off x="3403727" y="3464144"/>
            <a:ext cx="356446" cy="1082702"/>
          </a:xfrm>
          <a:prstGeom prst="bentConnector3">
            <a:avLst>
              <a:gd name="adj1" fmla="val 50000"/>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28" name="Flowchart: Terminator 102">
            <a:extLst>
              <a:ext uri="{FF2B5EF4-FFF2-40B4-BE49-F238E27FC236}">
                <a16:creationId xmlns:a16="http://schemas.microsoft.com/office/drawing/2014/main" id="{CB09386C-5DDD-4B5E-9217-5D8C68807B8C}"/>
              </a:ext>
              <a:ext uri="{C183D7F6-B498-43B3-948B-1728B52AA6E4}">
                <adec:decorative xmlns:adec="http://schemas.microsoft.com/office/drawing/2017/decorative" val="1"/>
              </a:ext>
            </a:extLst>
          </p:cNvPr>
          <p:cNvSpPr/>
          <p:nvPr/>
        </p:nvSpPr>
        <p:spPr>
          <a:xfrm flipH="1">
            <a:off x="5658509" y="4239483"/>
            <a:ext cx="889136" cy="511020"/>
          </a:xfrm>
          <a:prstGeom prst="flowChartTerminator">
            <a:avLst/>
          </a:prstGeom>
          <a:solidFill>
            <a:schemeClr val="bg1"/>
          </a:solidFill>
          <a:ln w="6350">
            <a:solidFill>
              <a:srgbClr val="CF4646"/>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800" b="1" dirty="0">
                <a:solidFill>
                  <a:schemeClr val="bg2">
                    <a:lumMod val="10000"/>
                  </a:schemeClr>
                </a:solidFill>
              </a:rPr>
              <a:t>Utgång </a:t>
            </a:r>
            <a:br>
              <a:rPr lang="sv-SE" sz="800" b="1" dirty="0">
                <a:solidFill>
                  <a:schemeClr val="bg2">
                    <a:lumMod val="10000"/>
                  </a:schemeClr>
                </a:solidFill>
              </a:rPr>
            </a:br>
            <a:r>
              <a:rPr lang="sv-SE" sz="800" dirty="0">
                <a:solidFill>
                  <a:schemeClr val="bg2">
                    <a:lumMod val="10000"/>
                  </a:schemeClr>
                </a:solidFill>
              </a:rPr>
              <a:t>Epilepsimisstanke avskrivs</a:t>
            </a:r>
          </a:p>
        </p:txBody>
      </p:sp>
      <p:cxnSp>
        <p:nvCxnSpPr>
          <p:cNvPr id="29" name="Rak pilkoppling 126">
            <a:extLst>
              <a:ext uri="{FF2B5EF4-FFF2-40B4-BE49-F238E27FC236}">
                <a16:creationId xmlns:a16="http://schemas.microsoft.com/office/drawing/2014/main" id="{646314E4-323B-4EAE-88B5-6EAAB0FC052B}"/>
              </a:ext>
              <a:ext uri="{C183D7F6-B498-43B3-948B-1728B52AA6E4}">
                <adec:decorative xmlns:adec="http://schemas.microsoft.com/office/drawing/2017/decorative" val="1"/>
              </a:ext>
            </a:extLst>
          </p:cNvPr>
          <p:cNvCxnSpPr>
            <a:cxnSpLocks/>
            <a:stCxn id="9" idx="3"/>
            <a:endCxn id="28" idx="3"/>
          </p:cNvCxnSpPr>
          <p:nvPr/>
        </p:nvCxnSpPr>
        <p:spPr>
          <a:xfrm>
            <a:off x="3688899" y="4493790"/>
            <a:ext cx="1969610" cy="1203"/>
          </a:xfrm>
          <a:prstGeom prst="straightConnector1">
            <a:avLst/>
          </a:prstGeom>
          <a:ln>
            <a:solidFill>
              <a:srgbClr val="CF4646"/>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30" name="TextBox 166">
            <a:extLst>
              <a:ext uri="{FF2B5EF4-FFF2-40B4-BE49-F238E27FC236}">
                <a16:creationId xmlns:a16="http://schemas.microsoft.com/office/drawing/2014/main" id="{092F4FA1-EDB0-4F65-A2F0-D41233BB9BE0}"/>
              </a:ext>
              <a:ext uri="{C183D7F6-B498-43B3-948B-1728B52AA6E4}">
                <adec:decorative xmlns:adec="http://schemas.microsoft.com/office/drawing/2017/decorative" val="1"/>
              </a:ext>
            </a:extLst>
          </p:cNvPr>
          <p:cNvSpPr txBox="1"/>
          <p:nvPr/>
        </p:nvSpPr>
        <p:spPr>
          <a:xfrm>
            <a:off x="3040599" y="4797086"/>
            <a:ext cx="349249" cy="215444"/>
          </a:xfrm>
          <a:prstGeom prst="rect">
            <a:avLst/>
          </a:prstGeom>
          <a:noFill/>
        </p:spPr>
        <p:txBody>
          <a:bodyPr wrap="square" rtlCol="0">
            <a:spAutoFit/>
          </a:bodyPr>
          <a:lstStyle/>
          <a:p>
            <a:r>
              <a:rPr lang="sv-SE" sz="800" i="1"/>
              <a:t>Ja</a:t>
            </a:r>
          </a:p>
        </p:txBody>
      </p:sp>
      <p:sp>
        <p:nvSpPr>
          <p:cNvPr id="31" name="TextBox 166">
            <a:extLst>
              <a:ext uri="{FF2B5EF4-FFF2-40B4-BE49-F238E27FC236}">
                <a16:creationId xmlns:a16="http://schemas.microsoft.com/office/drawing/2014/main" id="{BD0FBA7B-1AD5-48AF-BA0A-6995599884BA}"/>
              </a:ext>
              <a:ext uri="{C183D7F6-B498-43B3-948B-1728B52AA6E4}">
                <adec:decorative xmlns:adec="http://schemas.microsoft.com/office/drawing/2017/decorative" val="1"/>
              </a:ext>
            </a:extLst>
          </p:cNvPr>
          <p:cNvSpPr txBox="1"/>
          <p:nvPr/>
        </p:nvSpPr>
        <p:spPr>
          <a:xfrm>
            <a:off x="3774051" y="4254761"/>
            <a:ext cx="349249" cy="215444"/>
          </a:xfrm>
          <a:prstGeom prst="rect">
            <a:avLst/>
          </a:prstGeom>
          <a:noFill/>
        </p:spPr>
        <p:txBody>
          <a:bodyPr wrap="square" rtlCol="0">
            <a:spAutoFit/>
          </a:bodyPr>
          <a:lstStyle/>
          <a:p>
            <a:r>
              <a:rPr lang="sv-SE" sz="800" i="1" dirty="0"/>
              <a:t>Nej</a:t>
            </a:r>
          </a:p>
        </p:txBody>
      </p:sp>
      <p:sp>
        <p:nvSpPr>
          <p:cNvPr id="32" name="Flowchart: Decision 10">
            <a:extLst>
              <a:ext uri="{FF2B5EF4-FFF2-40B4-BE49-F238E27FC236}">
                <a16:creationId xmlns:a16="http://schemas.microsoft.com/office/drawing/2014/main" id="{8E443200-6D4C-4031-AC9D-E72760C55BB8}"/>
              </a:ext>
              <a:ext uri="{C183D7F6-B498-43B3-948B-1728B52AA6E4}">
                <adec:decorative xmlns:adec="http://schemas.microsoft.com/office/drawing/2017/decorative" val="1"/>
              </a:ext>
            </a:extLst>
          </p:cNvPr>
          <p:cNvSpPr/>
          <p:nvPr/>
        </p:nvSpPr>
        <p:spPr>
          <a:xfrm>
            <a:off x="2450265" y="6368787"/>
            <a:ext cx="1196377" cy="706836"/>
          </a:xfrm>
          <a:prstGeom prst="flowChartDecision">
            <a:avLst/>
          </a:prstGeom>
          <a:solidFill>
            <a:schemeClr val="bg1"/>
          </a:solidFill>
          <a:ln w="1270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sv-SE" sz="800" b="1" dirty="0">
                <a:solidFill>
                  <a:schemeClr val="tx1"/>
                </a:solidFill>
              </a:rPr>
              <a:t>(F) Diagnos epilepsi?</a:t>
            </a:r>
          </a:p>
        </p:txBody>
      </p:sp>
      <p:sp>
        <p:nvSpPr>
          <p:cNvPr id="33" name="Flowchart: Decision 10">
            <a:extLst>
              <a:ext uri="{FF2B5EF4-FFF2-40B4-BE49-F238E27FC236}">
                <a16:creationId xmlns:a16="http://schemas.microsoft.com/office/drawing/2014/main" id="{F5770BFA-73C6-47EC-A81D-C75EC9D7B500}"/>
              </a:ext>
              <a:ext uri="{C183D7F6-B498-43B3-948B-1728B52AA6E4}">
                <adec:decorative xmlns:adec="http://schemas.microsoft.com/office/drawing/2017/decorative" val="1"/>
              </a:ext>
            </a:extLst>
          </p:cNvPr>
          <p:cNvSpPr/>
          <p:nvPr/>
        </p:nvSpPr>
        <p:spPr>
          <a:xfrm>
            <a:off x="2232768" y="8615667"/>
            <a:ext cx="1296600" cy="706836"/>
          </a:xfrm>
          <a:prstGeom prst="flowChartDecision">
            <a:avLst/>
          </a:prstGeom>
          <a:solidFill>
            <a:schemeClr val="bg1"/>
          </a:solidFill>
          <a:ln w="1270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sv-SE" sz="800" b="1" dirty="0">
                <a:solidFill>
                  <a:schemeClr val="tx1"/>
                </a:solidFill>
              </a:rPr>
              <a:t>(J) Övergång till primärvård?</a:t>
            </a:r>
          </a:p>
        </p:txBody>
      </p:sp>
      <p:cxnSp>
        <p:nvCxnSpPr>
          <p:cNvPr id="34" name="Straight Arrow Connector 134">
            <a:extLst>
              <a:ext uri="{FF2B5EF4-FFF2-40B4-BE49-F238E27FC236}">
                <a16:creationId xmlns:a16="http://schemas.microsoft.com/office/drawing/2014/main" id="{156AC55C-D676-47B3-8130-CB31D7EDF73D}"/>
              </a:ext>
              <a:ext uri="{C183D7F6-B498-43B3-948B-1728B52AA6E4}">
                <adec:decorative xmlns:adec="http://schemas.microsoft.com/office/drawing/2017/decorative" val="1"/>
              </a:ext>
            </a:extLst>
          </p:cNvPr>
          <p:cNvCxnSpPr>
            <a:cxnSpLocks/>
            <a:stCxn id="10" idx="2"/>
            <a:endCxn id="16" idx="0"/>
          </p:cNvCxnSpPr>
          <p:nvPr/>
        </p:nvCxnSpPr>
        <p:spPr>
          <a:xfrm>
            <a:off x="3040600" y="5432155"/>
            <a:ext cx="4239" cy="327501"/>
          </a:xfrm>
          <a:prstGeom prst="straightConnector1">
            <a:avLst/>
          </a:prstGeom>
          <a:ln w="6350">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35" name="textruta 187">
            <a:extLst>
              <a:ext uri="{FF2B5EF4-FFF2-40B4-BE49-F238E27FC236}">
                <a16:creationId xmlns:a16="http://schemas.microsoft.com/office/drawing/2014/main" id="{FD069886-B9D4-400F-8E54-DAA8BD83A43E}"/>
              </a:ext>
              <a:ext uri="{C183D7F6-B498-43B3-948B-1728B52AA6E4}">
                <adec:decorative xmlns:adec="http://schemas.microsoft.com/office/drawing/2017/decorative" val="1"/>
              </a:ext>
            </a:extLst>
          </p:cNvPr>
          <p:cNvSpPr txBox="1"/>
          <p:nvPr/>
        </p:nvSpPr>
        <p:spPr>
          <a:xfrm>
            <a:off x="2822192" y="9358329"/>
            <a:ext cx="375294" cy="215444"/>
          </a:xfrm>
          <a:prstGeom prst="rect">
            <a:avLst/>
          </a:prstGeom>
          <a:noFill/>
        </p:spPr>
        <p:txBody>
          <a:bodyPr wrap="square" rtlCol="0">
            <a:spAutoFit/>
          </a:bodyPr>
          <a:lstStyle/>
          <a:p>
            <a:pPr algn="ctr"/>
            <a:r>
              <a:rPr lang="sv-SE" sz="800" i="1" dirty="0"/>
              <a:t>Ja</a:t>
            </a:r>
          </a:p>
        </p:txBody>
      </p:sp>
      <p:sp>
        <p:nvSpPr>
          <p:cNvPr id="36" name="textruta 187">
            <a:extLst>
              <a:ext uri="{FF2B5EF4-FFF2-40B4-BE49-F238E27FC236}">
                <a16:creationId xmlns:a16="http://schemas.microsoft.com/office/drawing/2014/main" id="{F2BC8256-38E5-440E-B0CB-40EE02E9C39C}"/>
              </a:ext>
              <a:ext uri="{C183D7F6-B498-43B3-948B-1728B52AA6E4}">
                <adec:decorative xmlns:adec="http://schemas.microsoft.com/office/drawing/2017/decorative" val="1"/>
              </a:ext>
            </a:extLst>
          </p:cNvPr>
          <p:cNvSpPr txBox="1"/>
          <p:nvPr/>
        </p:nvSpPr>
        <p:spPr>
          <a:xfrm>
            <a:off x="1935731" y="9035323"/>
            <a:ext cx="375294" cy="215444"/>
          </a:xfrm>
          <a:prstGeom prst="rect">
            <a:avLst/>
          </a:prstGeom>
          <a:noFill/>
        </p:spPr>
        <p:txBody>
          <a:bodyPr wrap="square" rtlCol="0">
            <a:spAutoFit/>
          </a:bodyPr>
          <a:lstStyle/>
          <a:p>
            <a:pPr algn="ctr"/>
            <a:r>
              <a:rPr lang="sv-SE" sz="800" i="1" dirty="0"/>
              <a:t>Nej</a:t>
            </a:r>
          </a:p>
        </p:txBody>
      </p:sp>
      <p:cxnSp>
        <p:nvCxnSpPr>
          <p:cNvPr id="37" name="Straight Connector 116">
            <a:extLst>
              <a:ext uri="{FF2B5EF4-FFF2-40B4-BE49-F238E27FC236}">
                <a16:creationId xmlns:a16="http://schemas.microsoft.com/office/drawing/2014/main" id="{AC443EA9-F209-4221-902F-97601E28EE4B}"/>
              </a:ext>
              <a:ext uri="{C183D7F6-B498-43B3-948B-1728B52AA6E4}">
                <adec:decorative xmlns:adec="http://schemas.microsoft.com/office/drawing/2017/decorative" val="1"/>
              </a:ext>
            </a:extLst>
          </p:cNvPr>
          <p:cNvCxnSpPr>
            <a:cxnSpLocks/>
          </p:cNvCxnSpPr>
          <p:nvPr/>
        </p:nvCxnSpPr>
        <p:spPr>
          <a:xfrm>
            <a:off x="213516" y="3271213"/>
            <a:ext cx="4706773" cy="6000"/>
          </a:xfrm>
          <a:prstGeom prst="line">
            <a:avLst/>
          </a:prstGeom>
          <a:ln>
            <a:solidFill>
              <a:schemeClr val="bg1">
                <a:lumMod val="50000"/>
              </a:schemeClr>
            </a:solidFill>
            <a:prstDash val="dash"/>
          </a:ln>
        </p:spPr>
        <p:style>
          <a:lnRef idx="1">
            <a:schemeClr val="dk1"/>
          </a:lnRef>
          <a:fillRef idx="0">
            <a:schemeClr val="dk1"/>
          </a:fillRef>
          <a:effectRef idx="0">
            <a:schemeClr val="dk1"/>
          </a:effectRef>
          <a:fontRef idx="minor">
            <a:schemeClr val="tx1"/>
          </a:fontRef>
        </p:style>
      </p:cxnSp>
      <p:cxnSp>
        <p:nvCxnSpPr>
          <p:cNvPr id="38" name="Straight Arrow Connector 134">
            <a:extLst>
              <a:ext uri="{FF2B5EF4-FFF2-40B4-BE49-F238E27FC236}">
                <a16:creationId xmlns:a16="http://schemas.microsoft.com/office/drawing/2014/main" id="{679BB3E7-790F-40A7-B58D-2E91D40B7864}"/>
              </a:ext>
              <a:ext uri="{C183D7F6-B498-43B3-948B-1728B52AA6E4}">
                <adec:decorative xmlns:adec="http://schemas.microsoft.com/office/drawing/2017/decorative" val="1"/>
              </a:ext>
            </a:extLst>
          </p:cNvPr>
          <p:cNvCxnSpPr>
            <a:cxnSpLocks/>
          </p:cNvCxnSpPr>
          <p:nvPr/>
        </p:nvCxnSpPr>
        <p:spPr>
          <a:xfrm>
            <a:off x="454102" y="3290692"/>
            <a:ext cx="0" cy="2951537"/>
          </a:xfrm>
          <a:prstGeom prst="straightConnector1">
            <a:avLst/>
          </a:prstGeom>
          <a:ln>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39" name="Straight Connector 120">
            <a:extLst>
              <a:ext uri="{FF2B5EF4-FFF2-40B4-BE49-F238E27FC236}">
                <a16:creationId xmlns:a16="http://schemas.microsoft.com/office/drawing/2014/main" id="{F92EE81C-30D1-4AF6-9052-09BB7DCEC84B}"/>
              </a:ext>
              <a:ext uri="{C183D7F6-B498-43B3-948B-1728B52AA6E4}">
                <adec:decorative xmlns:adec="http://schemas.microsoft.com/office/drawing/2017/decorative" val="1"/>
              </a:ext>
            </a:extLst>
          </p:cNvPr>
          <p:cNvCxnSpPr>
            <a:cxnSpLocks/>
          </p:cNvCxnSpPr>
          <p:nvPr/>
        </p:nvCxnSpPr>
        <p:spPr>
          <a:xfrm>
            <a:off x="127148" y="6259163"/>
            <a:ext cx="3392297" cy="0"/>
          </a:xfrm>
          <a:prstGeom prst="line">
            <a:avLst/>
          </a:prstGeom>
          <a:ln>
            <a:solidFill>
              <a:schemeClr val="bg1">
                <a:lumMod val="50000"/>
              </a:schemeClr>
            </a:solidFill>
            <a:prstDash val="dash"/>
          </a:ln>
        </p:spPr>
        <p:style>
          <a:lnRef idx="1">
            <a:schemeClr val="dk1"/>
          </a:lnRef>
          <a:fillRef idx="0">
            <a:schemeClr val="dk1"/>
          </a:fillRef>
          <a:effectRef idx="0">
            <a:schemeClr val="dk1"/>
          </a:effectRef>
          <a:fontRef idx="minor">
            <a:schemeClr val="tx1"/>
          </a:fontRef>
        </p:style>
      </p:cxnSp>
      <p:sp>
        <p:nvSpPr>
          <p:cNvPr id="40" name="Flowchart: Decision 10">
            <a:extLst>
              <a:ext uri="{FF2B5EF4-FFF2-40B4-BE49-F238E27FC236}">
                <a16:creationId xmlns:a16="http://schemas.microsoft.com/office/drawing/2014/main" id="{42528126-F5B0-47A0-8B68-22CB573B5778}"/>
              </a:ext>
              <a:ext uri="{C183D7F6-B498-43B3-948B-1728B52AA6E4}">
                <adec:decorative xmlns:adec="http://schemas.microsoft.com/office/drawing/2017/decorative" val="1"/>
              </a:ext>
            </a:extLst>
          </p:cNvPr>
          <p:cNvSpPr/>
          <p:nvPr/>
        </p:nvSpPr>
        <p:spPr>
          <a:xfrm>
            <a:off x="3872054" y="8612039"/>
            <a:ext cx="1440502" cy="706836"/>
          </a:xfrm>
          <a:prstGeom prst="flowChartDecision">
            <a:avLst/>
          </a:prstGeom>
          <a:solidFill>
            <a:schemeClr val="bg1"/>
          </a:solidFill>
          <a:ln w="1270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sv-SE" sz="800" b="1" dirty="0">
                <a:solidFill>
                  <a:schemeClr val="tx1"/>
                </a:solidFill>
              </a:rPr>
              <a:t>(I) Behov av hög-specialiserad vård?</a:t>
            </a:r>
          </a:p>
        </p:txBody>
      </p:sp>
      <p:cxnSp>
        <p:nvCxnSpPr>
          <p:cNvPr id="41" name="Straight Arrow Connector 134">
            <a:extLst>
              <a:ext uri="{FF2B5EF4-FFF2-40B4-BE49-F238E27FC236}">
                <a16:creationId xmlns:a16="http://schemas.microsoft.com/office/drawing/2014/main" id="{C8F5897E-80FD-4B7A-805F-0292DACBE7F2}"/>
              </a:ext>
              <a:ext uri="{C183D7F6-B498-43B3-948B-1728B52AA6E4}">
                <adec:decorative xmlns:adec="http://schemas.microsoft.com/office/drawing/2017/decorative" val="1"/>
              </a:ext>
            </a:extLst>
          </p:cNvPr>
          <p:cNvCxnSpPr>
            <a:cxnSpLocks/>
            <a:stCxn id="18" idx="2"/>
            <a:endCxn id="40" idx="0"/>
          </p:cNvCxnSpPr>
          <p:nvPr/>
        </p:nvCxnSpPr>
        <p:spPr>
          <a:xfrm>
            <a:off x="4587062" y="7764017"/>
            <a:ext cx="5243" cy="848022"/>
          </a:xfrm>
          <a:prstGeom prst="straightConnector1">
            <a:avLst/>
          </a:prstGeom>
          <a:ln w="6350">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134">
            <a:extLst>
              <a:ext uri="{FF2B5EF4-FFF2-40B4-BE49-F238E27FC236}">
                <a16:creationId xmlns:a16="http://schemas.microsoft.com/office/drawing/2014/main" id="{BB17C077-42E8-48A0-9D99-4F0726EDA872}"/>
              </a:ext>
              <a:ext uri="{C183D7F6-B498-43B3-948B-1728B52AA6E4}">
                <adec:decorative xmlns:adec="http://schemas.microsoft.com/office/drawing/2017/decorative" val="1"/>
              </a:ext>
            </a:extLst>
          </p:cNvPr>
          <p:cNvCxnSpPr>
            <a:cxnSpLocks/>
            <a:stCxn id="40" idx="1"/>
            <a:endCxn id="33" idx="3"/>
          </p:cNvCxnSpPr>
          <p:nvPr/>
        </p:nvCxnSpPr>
        <p:spPr>
          <a:xfrm flipH="1">
            <a:off x="3529368" y="8965457"/>
            <a:ext cx="342686" cy="3628"/>
          </a:xfrm>
          <a:prstGeom prst="straightConnector1">
            <a:avLst/>
          </a:prstGeom>
          <a:ln w="6350">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43" name="textruta 187">
            <a:extLst>
              <a:ext uri="{FF2B5EF4-FFF2-40B4-BE49-F238E27FC236}">
                <a16:creationId xmlns:a16="http://schemas.microsoft.com/office/drawing/2014/main" id="{CB41D217-AA20-4E9B-9927-41BDF9A3D01A}"/>
              </a:ext>
              <a:ext uri="{C183D7F6-B498-43B3-948B-1728B52AA6E4}">
                <adec:decorative xmlns:adec="http://schemas.microsoft.com/office/drawing/2017/decorative" val="1"/>
              </a:ext>
            </a:extLst>
          </p:cNvPr>
          <p:cNvSpPr txBox="1"/>
          <p:nvPr/>
        </p:nvSpPr>
        <p:spPr>
          <a:xfrm>
            <a:off x="3555113" y="9130448"/>
            <a:ext cx="375294" cy="215444"/>
          </a:xfrm>
          <a:prstGeom prst="rect">
            <a:avLst/>
          </a:prstGeom>
          <a:noFill/>
        </p:spPr>
        <p:txBody>
          <a:bodyPr wrap="square" rtlCol="0">
            <a:spAutoFit/>
          </a:bodyPr>
          <a:lstStyle/>
          <a:p>
            <a:pPr algn="ctr"/>
            <a:r>
              <a:rPr lang="sv-SE" sz="800" i="1" dirty="0"/>
              <a:t>Nej</a:t>
            </a:r>
          </a:p>
        </p:txBody>
      </p:sp>
      <p:sp>
        <p:nvSpPr>
          <p:cNvPr id="44" name="Rectangle 20">
            <a:extLst>
              <a:ext uri="{FF2B5EF4-FFF2-40B4-BE49-F238E27FC236}">
                <a16:creationId xmlns:a16="http://schemas.microsoft.com/office/drawing/2014/main" id="{687A5EEE-020D-409D-9D59-95AE4B1A51DB}"/>
              </a:ext>
              <a:ext uri="{C183D7F6-B498-43B3-948B-1728B52AA6E4}">
                <adec:decorative xmlns:adec="http://schemas.microsoft.com/office/drawing/2017/decorative" val="1"/>
              </a:ext>
            </a:extLst>
          </p:cNvPr>
          <p:cNvSpPr/>
          <p:nvPr/>
        </p:nvSpPr>
        <p:spPr>
          <a:xfrm>
            <a:off x="5620509" y="8257752"/>
            <a:ext cx="949212" cy="594529"/>
          </a:xfrm>
          <a:prstGeom prst="rect">
            <a:avLst/>
          </a:prstGeom>
          <a:solidFill>
            <a:schemeClr val="bg1"/>
          </a:solidFill>
          <a:ln w="12700">
            <a:solidFill>
              <a:srgbClr val="377D7A"/>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sv-SE" sz="800" b="1" dirty="0">
                <a:solidFill>
                  <a:schemeClr val="tx1"/>
                </a:solidFill>
              </a:rPr>
              <a:t>Behandling av farmakologiskt terapiresistent epilepsi</a:t>
            </a:r>
          </a:p>
        </p:txBody>
      </p:sp>
      <p:cxnSp>
        <p:nvCxnSpPr>
          <p:cNvPr id="45" name="Connector: Elbow 126">
            <a:extLst>
              <a:ext uri="{FF2B5EF4-FFF2-40B4-BE49-F238E27FC236}">
                <a16:creationId xmlns:a16="http://schemas.microsoft.com/office/drawing/2014/main" id="{4D5D67F9-029B-4915-B2A0-A8AAB5BB67AD}"/>
              </a:ext>
              <a:ext uri="{C183D7F6-B498-43B3-948B-1728B52AA6E4}">
                <adec:decorative xmlns:adec="http://schemas.microsoft.com/office/drawing/2017/decorative" val="1"/>
              </a:ext>
            </a:extLst>
          </p:cNvPr>
          <p:cNvCxnSpPr>
            <a:cxnSpLocks/>
            <a:stCxn id="40" idx="2"/>
            <a:endCxn id="4" idx="2"/>
          </p:cNvCxnSpPr>
          <p:nvPr/>
        </p:nvCxnSpPr>
        <p:spPr>
          <a:xfrm rot="5400000" flipH="1" flipV="1">
            <a:off x="5180722" y="8369927"/>
            <a:ext cx="360530" cy="1537365"/>
          </a:xfrm>
          <a:prstGeom prst="bentConnector3">
            <a:avLst>
              <a:gd name="adj1" fmla="val -47555"/>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46" name="Connector: Elbow 127">
            <a:extLst>
              <a:ext uri="{FF2B5EF4-FFF2-40B4-BE49-F238E27FC236}">
                <a16:creationId xmlns:a16="http://schemas.microsoft.com/office/drawing/2014/main" id="{3F3C925F-5E61-4555-A9D8-0A59E4967881}"/>
              </a:ext>
              <a:ext uri="{C183D7F6-B498-43B3-948B-1728B52AA6E4}">
                <adec:decorative xmlns:adec="http://schemas.microsoft.com/office/drawing/2017/decorative" val="1"/>
              </a:ext>
            </a:extLst>
          </p:cNvPr>
          <p:cNvCxnSpPr>
            <a:cxnSpLocks/>
            <a:stCxn id="4" idx="0"/>
            <a:endCxn id="17" idx="0"/>
          </p:cNvCxnSpPr>
          <p:nvPr/>
        </p:nvCxnSpPr>
        <p:spPr>
          <a:xfrm rot="16200000" flipV="1">
            <a:off x="4395671" y="5999856"/>
            <a:ext cx="389426" cy="3078573"/>
          </a:xfrm>
          <a:prstGeom prst="bentConnector3">
            <a:avLst>
              <a:gd name="adj1" fmla="val 147479"/>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20">
            <a:extLst>
              <a:ext uri="{FF2B5EF4-FFF2-40B4-BE49-F238E27FC236}">
                <a16:creationId xmlns:a16="http://schemas.microsoft.com/office/drawing/2014/main" id="{E1CC4660-8AEC-4912-BDF2-D25957C90C59}"/>
              </a:ext>
              <a:ext uri="{C183D7F6-B498-43B3-948B-1728B52AA6E4}">
                <adec:decorative xmlns:adec="http://schemas.microsoft.com/office/drawing/2017/decorative" val="1"/>
              </a:ext>
            </a:extLst>
          </p:cNvPr>
          <p:cNvSpPr/>
          <p:nvPr/>
        </p:nvSpPr>
        <p:spPr>
          <a:xfrm>
            <a:off x="2406462" y="10131741"/>
            <a:ext cx="949212" cy="414576"/>
          </a:xfrm>
          <a:prstGeom prst="rect">
            <a:avLst/>
          </a:prstGeom>
          <a:solidFill>
            <a:schemeClr val="bg1"/>
          </a:solidFill>
          <a:ln w="12700">
            <a:solidFill>
              <a:srgbClr val="377D7A"/>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sv-SE" sz="800" b="1" dirty="0">
                <a:solidFill>
                  <a:schemeClr val="tx1"/>
                </a:solidFill>
              </a:rPr>
              <a:t>(K) Behandling</a:t>
            </a:r>
          </a:p>
        </p:txBody>
      </p:sp>
      <p:sp>
        <p:nvSpPr>
          <p:cNvPr id="48" name="Rectangle 20">
            <a:extLst>
              <a:ext uri="{FF2B5EF4-FFF2-40B4-BE49-F238E27FC236}">
                <a16:creationId xmlns:a16="http://schemas.microsoft.com/office/drawing/2014/main" id="{D53A3A4E-CE35-4954-A985-485748149F0A}"/>
              </a:ext>
              <a:ext uri="{C183D7F6-B498-43B3-948B-1728B52AA6E4}">
                <adec:decorative xmlns:adec="http://schemas.microsoft.com/office/drawing/2017/decorative" val="1"/>
              </a:ext>
            </a:extLst>
          </p:cNvPr>
          <p:cNvSpPr/>
          <p:nvPr/>
        </p:nvSpPr>
        <p:spPr>
          <a:xfrm>
            <a:off x="2406462" y="10755593"/>
            <a:ext cx="949212" cy="419587"/>
          </a:xfrm>
          <a:prstGeom prst="rect">
            <a:avLst/>
          </a:prstGeom>
          <a:solidFill>
            <a:schemeClr val="bg1"/>
          </a:solidFill>
          <a:ln w="12700">
            <a:solidFill>
              <a:srgbClr val="377D7A"/>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sv-SE" sz="800" b="1" dirty="0">
                <a:solidFill>
                  <a:schemeClr val="tx1"/>
                </a:solidFill>
              </a:rPr>
              <a:t>(L) Uppföljning /utvärdering</a:t>
            </a:r>
          </a:p>
        </p:txBody>
      </p:sp>
      <p:sp>
        <p:nvSpPr>
          <p:cNvPr id="49" name="Flowchart: Decision 10">
            <a:extLst>
              <a:ext uri="{FF2B5EF4-FFF2-40B4-BE49-F238E27FC236}">
                <a16:creationId xmlns:a16="http://schemas.microsoft.com/office/drawing/2014/main" id="{B762F71B-BDE8-415F-BBCE-5234A726C9BD}"/>
              </a:ext>
              <a:ext uri="{C183D7F6-B498-43B3-948B-1728B52AA6E4}">
                <adec:decorative xmlns:adec="http://schemas.microsoft.com/office/drawing/2017/decorative" val="1"/>
              </a:ext>
            </a:extLst>
          </p:cNvPr>
          <p:cNvSpPr/>
          <p:nvPr/>
        </p:nvSpPr>
        <p:spPr>
          <a:xfrm>
            <a:off x="677430" y="9985611"/>
            <a:ext cx="1296600" cy="706836"/>
          </a:xfrm>
          <a:prstGeom prst="flowChartDecision">
            <a:avLst/>
          </a:prstGeom>
          <a:solidFill>
            <a:schemeClr val="bg1"/>
          </a:solidFill>
          <a:ln w="1270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sv-SE" sz="800" b="1" dirty="0">
                <a:solidFill>
                  <a:schemeClr val="tx1"/>
                </a:solidFill>
              </a:rPr>
              <a:t>(M) Övergång till specialiserad vård?</a:t>
            </a:r>
          </a:p>
        </p:txBody>
      </p:sp>
      <p:cxnSp>
        <p:nvCxnSpPr>
          <p:cNvPr id="50" name="Straight Arrow Connector 134">
            <a:extLst>
              <a:ext uri="{FF2B5EF4-FFF2-40B4-BE49-F238E27FC236}">
                <a16:creationId xmlns:a16="http://schemas.microsoft.com/office/drawing/2014/main" id="{5CBBBA65-11FD-4C43-BC00-3E9471E15B2C}"/>
              </a:ext>
              <a:ext uri="{C183D7F6-B498-43B3-948B-1728B52AA6E4}">
                <adec:decorative xmlns:adec="http://schemas.microsoft.com/office/drawing/2017/decorative" val="1"/>
              </a:ext>
            </a:extLst>
          </p:cNvPr>
          <p:cNvCxnSpPr>
            <a:cxnSpLocks/>
            <a:stCxn id="47" idx="2"/>
            <a:endCxn id="48" idx="0"/>
          </p:cNvCxnSpPr>
          <p:nvPr/>
        </p:nvCxnSpPr>
        <p:spPr>
          <a:xfrm>
            <a:off x="2881068" y="10546317"/>
            <a:ext cx="0" cy="209276"/>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51" name="Connector: Elbow 143">
            <a:extLst>
              <a:ext uri="{FF2B5EF4-FFF2-40B4-BE49-F238E27FC236}">
                <a16:creationId xmlns:a16="http://schemas.microsoft.com/office/drawing/2014/main" id="{F23CDE09-BE2E-4122-9DFD-C0BCA46F1ADD}"/>
              </a:ext>
              <a:ext uri="{C183D7F6-B498-43B3-948B-1728B52AA6E4}">
                <adec:decorative xmlns:adec="http://schemas.microsoft.com/office/drawing/2017/decorative" val="1"/>
              </a:ext>
            </a:extLst>
          </p:cNvPr>
          <p:cNvCxnSpPr>
            <a:cxnSpLocks/>
            <a:stCxn id="48" idx="1"/>
            <a:endCxn id="49" idx="2"/>
          </p:cNvCxnSpPr>
          <p:nvPr/>
        </p:nvCxnSpPr>
        <p:spPr>
          <a:xfrm rot="10800000">
            <a:off x="1325730" y="10692447"/>
            <a:ext cx="1080732" cy="272940"/>
          </a:xfrm>
          <a:prstGeom prst="bentConnector2">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134">
            <a:extLst>
              <a:ext uri="{FF2B5EF4-FFF2-40B4-BE49-F238E27FC236}">
                <a16:creationId xmlns:a16="http://schemas.microsoft.com/office/drawing/2014/main" id="{9E69F8B7-A5DF-49C9-A897-C9098829DFD8}"/>
              </a:ext>
              <a:ext uri="{C183D7F6-B498-43B3-948B-1728B52AA6E4}">
                <adec:decorative xmlns:adec="http://schemas.microsoft.com/office/drawing/2017/decorative" val="1"/>
              </a:ext>
            </a:extLst>
          </p:cNvPr>
          <p:cNvCxnSpPr>
            <a:cxnSpLocks/>
            <a:stCxn id="49" idx="3"/>
            <a:endCxn id="47" idx="1"/>
          </p:cNvCxnSpPr>
          <p:nvPr/>
        </p:nvCxnSpPr>
        <p:spPr>
          <a:xfrm>
            <a:off x="1974030" y="10339029"/>
            <a:ext cx="432432" cy="0"/>
          </a:xfrm>
          <a:prstGeom prst="straightConnector1">
            <a:avLst/>
          </a:prstGeom>
          <a:ln w="6350">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53" name="textruta 187">
            <a:extLst>
              <a:ext uri="{FF2B5EF4-FFF2-40B4-BE49-F238E27FC236}">
                <a16:creationId xmlns:a16="http://schemas.microsoft.com/office/drawing/2014/main" id="{A1FB417E-D5CC-4B50-918F-03744681A784}"/>
              </a:ext>
              <a:ext uri="{C183D7F6-B498-43B3-948B-1728B52AA6E4}">
                <adec:decorative xmlns:adec="http://schemas.microsoft.com/office/drawing/2017/decorative" val="1"/>
              </a:ext>
            </a:extLst>
          </p:cNvPr>
          <p:cNvSpPr txBox="1"/>
          <p:nvPr/>
        </p:nvSpPr>
        <p:spPr>
          <a:xfrm>
            <a:off x="1949275" y="10119508"/>
            <a:ext cx="375294" cy="215444"/>
          </a:xfrm>
          <a:prstGeom prst="rect">
            <a:avLst/>
          </a:prstGeom>
          <a:noFill/>
        </p:spPr>
        <p:txBody>
          <a:bodyPr wrap="square" rtlCol="0">
            <a:spAutoFit/>
          </a:bodyPr>
          <a:lstStyle/>
          <a:p>
            <a:pPr algn="ctr"/>
            <a:r>
              <a:rPr lang="sv-SE" sz="800" i="1" dirty="0"/>
              <a:t>Nej</a:t>
            </a:r>
          </a:p>
        </p:txBody>
      </p:sp>
      <p:sp>
        <p:nvSpPr>
          <p:cNvPr id="54" name="textruta 187">
            <a:extLst>
              <a:ext uri="{FF2B5EF4-FFF2-40B4-BE49-F238E27FC236}">
                <a16:creationId xmlns:a16="http://schemas.microsoft.com/office/drawing/2014/main" id="{55BEC843-418F-48FD-8F32-BED52A1B1600}"/>
              </a:ext>
              <a:ext uri="{C183D7F6-B498-43B3-948B-1728B52AA6E4}">
                <adec:decorative xmlns:adec="http://schemas.microsoft.com/office/drawing/2017/decorative" val="1"/>
              </a:ext>
            </a:extLst>
          </p:cNvPr>
          <p:cNvSpPr txBox="1"/>
          <p:nvPr/>
        </p:nvSpPr>
        <p:spPr>
          <a:xfrm>
            <a:off x="1251660" y="9759659"/>
            <a:ext cx="375294" cy="215444"/>
          </a:xfrm>
          <a:prstGeom prst="rect">
            <a:avLst/>
          </a:prstGeom>
          <a:noFill/>
        </p:spPr>
        <p:txBody>
          <a:bodyPr wrap="square" rtlCol="0">
            <a:spAutoFit/>
          </a:bodyPr>
          <a:lstStyle/>
          <a:p>
            <a:pPr algn="ctr"/>
            <a:r>
              <a:rPr lang="sv-SE" sz="800" i="1" dirty="0"/>
              <a:t>Ja</a:t>
            </a:r>
          </a:p>
        </p:txBody>
      </p:sp>
      <p:cxnSp>
        <p:nvCxnSpPr>
          <p:cNvPr id="55" name="Connector: Elbow 147">
            <a:extLst>
              <a:ext uri="{FF2B5EF4-FFF2-40B4-BE49-F238E27FC236}">
                <a16:creationId xmlns:a16="http://schemas.microsoft.com/office/drawing/2014/main" id="{15488E63-755E-4DE3-AF16-F01840369A63}"/>
              </a:ext>
              <a:ext uri="{C183D7F6-B498-43B3-948B-1728B52AA6E4}">
                <adec:decorative xmlns:adec="http://schemas.microsoft.com/office/drawing/2017/decorative" val="1"/>
              </a:ext>
            </a:extLst>
          </p:cNvPr>
          <p:cNvCxnSpPr>
            <a:cxnSpLocks/>
            <a:stCxn id="32" idx="3"/>
            <a:endCxn id="28" idx="2"/>
          </p:cNvCxnSpPr>
          <p:nvPr/>
        </p:nvCxnSpPr>
        <p:spPr>
          <a:xfrm flipV="1">
            <a:off x="3646642" y="4750503"/>
            <a:ext cx="2456435" cy="1971702"/>
          </a:xfrm>
          <a:prstGeom prst="bentConnector2">
            <a:avLst/>
          </a:prstGeom>
          <a:ln>
            <a:solidFill>
              <a:srgbClr val="CF4646"/>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134">
            <a:extLst>
              <a:ext uri="{FF2B5EF4-FFF2-40B4-BE49-F238E27FC236}">
                <a16:creationId xmlns:a16="http://schemas.microsoft.com/office/drawing/2014/main" id="{959D3A82-1B17-446F-B5BE-98A5F03AB634}"/>
              </a:ext>
              <a:ext uri="{C183D7F6-B498-43B3-948B-1728B52AA6E4}">
                <adec:decorative xmlns:adec="http://schemas.microsoft.com/office/drawing/2017/decorative" val="1"/>
              </a:ext>
            </a:extLst>
          </p:cNvPr>
          <p:cNvCxnSpPr>
            <a:cxnSpLocks/>
            <a:stCxn id="16" idx="2"/>
            <a:endCxn id="32" idx="0"/>
          </p:cNvCxnSpPr>
          <p:nvPr/>
        </p:nvCxnSpPr>
        <p:spPr>
          <a:xfrm>
            <a:off x="3044839" y="6167345"/>
            <a:ext cx="3615" cy="201442"/>
          </a:xfrm>
          <a:prstGeom prst="straightConnector1">
            <a:avLst/>
          </a:prstGeom>
          <a:ln w="6350">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onnector: Elbow 149">
            <a:extLst>
              <a:ext uri="{FF2B5EF4-FFF2-40B4-BE49-F238E27FC236}">
                <a16:creationId xmlns:a16="http://schemas.microsoft.com/office/drawing/2014/main" id="{E70AA8B1-B086-4613-87E1-90768DB89871}"/>
              </a:ext>
              <a:ext uri="{C183D7F6-B498-43B3-948B-1728B52AA6E4}">
                <adec:decorative xmlns:adec="http://schemas.microsoft.com/office/drawing/2017/decorative" val="1"/>
              </a:ext>
            </a:extLst>
          </p:cNvPr>
          <p:cNvCxnSpPr>
            <a:cxnSpLocks/>
            <a:stCxn id="32" idx="2"/>
            <a:endCxn id="17" idx="0"/>
          </p:cNvCxnSpPr>
          <p:nvPr/>
        </p:nvCxnSpPr>
        <p:spPr>
          <a:xfrm rot="16200000" flipH="1">
            <a:off x="2915372" y="7208704"/>
            <a:ext cx="268807" cy="2643"/>
          </a:xfrm>
          <a:prstGeom prst="bentConnector3">
            <a:avLst>
              <a:gd name="adj1" fmla="val 50000"/>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58" name="Connector: Elbow 150">
            <a:extLst>
              <a:ext uri="{FF2B5EF4-FFF2-40B4-BE49-F238E27FC236}">
                <a16:creationId xmlns:a16="http://schemas.microsoft.com/office/drawing/2014/main" id="{2122CB76-0E57-4A56-BC5B-713CD1193563}"/>
              </a:ext>
              <a:ext uri="{C183D7F6-B498-43B3-948B-1728B52AA6E4}">
                <adec:decorative xmlns:adec="http://schemas.microsoft.com/office/drawing/2017/decorative" val="1"/>
              </a:ext>
            </a:extLst>
          </p:cNvPr>
          <p:cNvCxnSpPr>
            <a:cxnSpLocks/>
            <a:stCxn id="49" idx="0"/>
            <a:endCxn id="59" idx="1"/>
          </p:cNvCxnSpPr>
          <p:nvPr/>
        </p:nvCxnSpPr>
        <p:spPr>
          <a:xfrm rot="5400000" flipH="1" flipV="1">
            <a:off x="524615" y="9029894"/>
            <a:ext cx="1756833" cy="154602"/>
          </a:xfrm>
          <a:prstGeom prst="bentConnector2">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59" name="Rectangle 20">
            <a:extLst>
              <a:ext uri="{FF2B5EF4-FFF2-40B4-BE49-F238E27FC236}">
                <a16:creationId xmlns:a16="http://schemas.microsoft.com/office/drawing/2014/main" id="{03484E16-A90D-4E30-A889-E8943B2984AF}"/>
              </a:ext>
              <a:ext uri="{C183D7F6-B498-43B3-948B-1728B52AA6E4}">
                <adec:decorative xmlns:adec="http://schemas.microsoft.com/office/drawing/2017/decorative" val="1"/>
              </a:ext>
            </a:extLst>
          </p:cNvPr>
          <p:cNvSpPr/>
          <p:nvPr/>
        </p:nvSpPr>
        <p:spPr>
          <a:xfrm>
            <a:off x="1480332" y="7988793"/>
            <a:ext cx="949212" cy="479969"/>
          </a:xfrm>
          <a:prstGeom prst="rect">
            <a:avLst/>
          </a:prstGeom>
          <a:solidFill>
            <a:schemeClr val="bg1"/>
          </a:solidFill>
          <a:ln w="12700">
            <a:solidFill>
              <a:srgbClr val="377D7A"/>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sv-SE" sz="800" b="1" dirty="0">
                <a:solidFill>
                  <a:schemeClr val="tx1"/>
                </a:solidFill>
              </a:rPr>
              <a:t>(H) Uppföljning /utvärdering </a:t>
            </a:r>
          </a:p>
          <a:p>
            <a:pPr algn="ctr"/>
            <a:r>
              <a:rPr lang="sv-SE" sz="800" dirty="0">
                <a:solidFill>
                  <a:schemeClr val="tx1"/>
                </a:solidFill>
              </a:rPr>
              <a:t>(vid behov)</a:t>
            </a:r>
          </a:p>
        </p:txBody>
      </p:sp>
      <p:cxnSp>
        <p:nvCxnSpPr>
          <p:cNvPr id="60" name="Connector: Elbow 152">
            <a:extLst>
              <a:ext uri="{FF2B5EF4-FFF2-40B4-BE49-F238E27FC236}">
                <a16:creationId xmlns:a16="http://schemas.microsoft.com/office/drawing/2014/main" id="{25D32DE4-3AAC-4FB8-9E44-82E6E6E5AD41}"/>
              </a:ext>
              <a:ext uri="{C183D7F6-B498-43B3-948B-1728B52AA6E4}">
                <adec:decorative xmlns:adec="http://schemas.microsoft.com/office/drawing/2017/decorative" val="1"/>
              </a:ext>
            </a:extLst>
          </p:cNvPr>
          <p:cNvCxnSpPr>
            <a:cxnSpLocks/>
            <a:stCxn id="33" idx="1"/>
            <a:endCxn id="59" idx="2"/>
          </p:cNvCxnSpPr>
          <p:nvPr/>
        </p:nvCxnSpPr>
        <p:spPr>
          <a:xfrm rot="10800000">
            <a:off x="1954938" y="8468763"/>
            <a:ext cx="277830" cy="500323"/>
          </a:xfrm>
          <a:prstGeom prst="bentConnector2">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61" name="Connector: Elbow 153">
            <a:extLst>
              <a:ext uri="{FF2B5EF4-FFF2-40B4-BE49-F238E27FC236}">
                <a16:creationId xmlns:a16="http://schemas.microsoft.com/office/drawing/2014/main" id="{F1BE55D1-BD38-42CD-856E-6A717C0D4251}"/>
              </a:ext>
              <a:ext uri="{C183D7F6-B498-43B3-948B-1728B52AA6E4}">
                <adec:decorative xmlns:adec="http://schemas.microsoft.com/office/drawing/2017/decorative" val="1"/>
              </a:ext>
            </a:extLst>
          </p:cNvPr>
          <p:cNvCxnSpPr>
            <a:cxnSpLocks/>
            <a:stCxn id="59" idx="0"/>
            <a:endCxn id="17" idx="1"/>
          </p:cNvCxnSpPr>
          <p:nvPr/>
        </p:nvCxnSpPr>
        <p:spPr>
          <a:xfrm rot="5400000" flipH="1" flipV="1">
            <a:off x="2047177" y="7459480"/>
            <a:ext cx="437075" cy="621553"/>
          </a:xfrm>
          <a:prstGeom prst="bentConnector2">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134">
            <a:extLst>
              <a:ext uri="{FF2B5EF4-FFF2-40B4-BE49-F238E27FC236}">
                <a16:creationId xmlns:a16="http://schemas.microsoft.com/office/drawing/2014/main" id="{5BA96D49-23E6-416B-904A-7F406318CF1E}"/>
              </a:ext>
              <a:ext uri="{C183D7F6-B498-43B3-948B-1728B52AA6E4}">
                <adec:decorative xmlns:adec="http://schemas.microsoft.com/office/drawing/2017/decorative" val="1"/>
              </a:ext>
            </a:extLst>
          </p:cNvPr>
          <p:cNvCxnSpPr>
            <a:cxnSpLocks/>
            <a:stCxn id="17" idx="3"/>
            <a:endCxn id="18" idx="1"/>
          </p:cNvCxnSpPr>
          <p:nvPr/>
        </p:nvCxnSpPr>
        <p:spPr>
          <a:xfrm>
            <a:off x="3525703" y="7551718"/>
            <a:ext cx="586753" cy="2506"/>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63" name="Isosceles Triangle 155">
            <a:extLst>
              <a:ext uri="{FF2B5EF4-FFF2-40B4-BE49-F238E27FC236}">
                <a16:creationId xmlns:a16="http://schemas.microsoft.com/office/drawing/2014/main" id="{2AC96F6A-E907-43D6-85FE-BAEB2E2B8D2F}"/>
              </a:ext>
              <a:ext uri="{C183D7F6-B498-43B3-948B-1728B52AA6E4}">
                <adec:decorative xmlns:adec="http://schemas.microsoft.com/office/drawing/2017/decorative" val="1"/>
              </a:ext>
            </a:extLst>
          </p:cNvPr>
          <p:cNvSpPr/>
          <p:nvPr/>
        </p:nvSpPr>
        <p:spPr>
          <a:xfrm rot="5400000" flipV="1">
            <a:off x="4528168" y="7133331"/>
            <a:ext cx="57105" cy="57114"/>
          </a:xfrm>
          <a:prstGeom prst="triangle">
            <a:avLst/>
          </a:prstGeom>
          <a:solidFill>
            <a:srgbClr val="377D7A"/>
          </a:solidFill>
          <a:ln>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4" name="Isosceles Triangle 156">
            <a:extLst>
              <a:ext uri="{FF2B5EF4-FFF2-40B4-BE49-F238E27FC236}">
                <a16:creationId xmlns:a16="http://schemas.microsoft.com/office/drawing/2014/main" id="{AB183DBC-C410-4641-B2D7-6B0CB2C6ED77}"/>
              </a:ext>
              <a:ext uri="{C183D7F6-B498-43B3-948B-1728B52AA6E4}">
                <adec:decorative xmlns:adec="http://schemas.microsoft.com/office/drawing/2017/decorative" val="1"/>
              </a:ext>
            </a:extLst>
          </p:cNvPr>
          <p:cNvSpPr/>
          <p:nvPr/>
        </p:nvSpPr>
        <p:spPr>
          <a:xfrm rot="10800000" flipV="1">
            <a:off x="6099173" y="7337083"/>
            <a:ext cx="57105" cy="57114"/>
          </a:xfrm>
          <a:prstGeom prst="triangle">
            <a:avLst/>
          </a:prstGeom>
          <a:solidFill>
            <a:srgbClr val="377D7A"/>
          </a:solidFill>
          <a:ln>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68" name="Group 67">
            <a:extLst>
              <a:ext uri="{FF2B5EF4-FFF2-40B4-BE49-F238E27FC236}">
                <a16:creationId xmlns:a16="http://schemas.microsoft.com/office/drawing/2014/main" id="{3C026C30-F712-F77E-0A97-E0D66280EAF9}"/>
              </a:ext>
              <a:ext uri="{C183D7F6-B498-43B3-948B-1728B52AA6E4}">
                <adec:decorative xmlns:adec="http://schemas.microsoft.com/office/drawing/2017/decorative" val="1"/>
              </a:ext>
            </a:extLst>
          </p:cNvPr>
          <p:cNvGrpSpPr/>
          <p:nvPr/>
        </p:nvGrpSpPr>
        <p:grpSpPr>
          <a:xfrm>
            <a:off x="5422441" y="685648"/>
            <a:ext cx="1735810" cy="338554"/>
            <a:chOff x="5430880" y="859606"/>
            <a:chExt cx="1735810" cy="338554"/>
          </a:xfrm>
        </p:grpSpPr>
        <p:cxnSp>
          <p:nvCxnSpPr>
            <p:cNvPr id="69" name="Straight Connector 68">
              <a:extLst>
                <a:ext uri="{FF2B5EF4-FFF2-40B4-BE49-F238E27FC236}">
                  <a16:creationId xmlns:a16="http://schemas.microsoft.com/office/drawing/2014/main" id="{7CD0DD49-13A9-1E3C-2CA5-0D154105E882}"/>
                </a:ext>
              </a:extLst>
            </p:cNvPr>
            <p:cNvCxnSpPr>
              <a:cxnSpLocks/>
            </p:cNvCxnSpPr>
            <p:nvPr/>
          </p:nvCxnSpPr>
          <p:spPr>
            <a:xfrm>
              <a:off x="5530671" y="1157748"/>
              <a:ext cx="1334729" cy="0"/>
            </a:xfrm>
            <a:prstGeom prst="line">
              <a:avLst/>
            </a:prstGeom>
            <a:ln>
              <a:solidFill>
                <a:srgbClr val="377D7A"/>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2BE0AC47-430C-F0C8-3C80-1F8FD99236EA}"/>
                </a:ext>
              </a:extLst>
            </p:cNvPr>
            <p:cNvCxnSpPr>
              <a:cxnSpLocks/>
            </p:cNvCxnSpPr>
            <p:nvPr/>
          </p:nvCxnSpPr>
          <p:spPr>
            <a:xfrm>
              <a:off x="5523271" y="894018"/>
              <a:ext cx="1334729" cy="0"/>
            </a:xfrm>
            <a:prstGeom prst="line">
              <a:avLst/>
            </a:prstGeom>
            <a:ln>
              <a:solidFill>
                <a:srgbClr val="377D7A"/>
              </a:solidFill>
            </a:ln>
          </p:spPr>
          <p:style>
            <a:lnRef idx="1">
              <a:schemeClr val="accent1"/>
            </a:lnRef>
            <a:fillRef idx="0">
              <a:schemeClr val="accent1"/>
            </a:fillRef>
            <a:effectRef idx="0">
              <a:schemeClr val="accent1"/>
            </a:effectRef>
            <a:fontRef idx="minor">
              <a:schemeClr val="tx1"/>
            </a:fontRef>
          </p:style>
        </p:cxnSp>
        <p:sp>
          <p:nvSpPr>
            <p:cNvPr id="71" name="textruta 157">
              <a:extLst>
                <a:ext uri="{FF2B5EF4-FFF2-40B4-BE49-F238E27FC236}">
                  <a16:creationId xmlns:a16="http://schemas.microsoft.com/office/drawing/2014/main" id="{F94641D1-D8BD-EFA3-4D7E-8EAE463BC7A0}"/>
                </a:ext>
              </a:extLst>
            </p:cNvPr>
            <p:cNvSpPr txBox="1"/>
            <p:nvPr/>
          </p:nvSpPr>
          <p:spPr>
            <a:xfrm>
              <a:off x="5430880" y="859606"/>
              <a:ext cx="1735810" cy="338554"/>
            </a:xfrm>
            <a:prstGeom prst="rect">
              <a:avLst/>
            </a:prstGeom>
            <a:noFill/>
            <a:ln>
              <a:noFill/>
            </a:ln>
          </p:spPr>
          <p:txBody>
            <a:bodyPr wrap="square" rtlCol="0">
              <a:spAutoFit/>
            </a:bodyPr>
            <a:lstStyle/>
            <a:p>
              <a:r>
                <a:rPr lang="sv-SE" sz="800" dirty="0"/>
                <a:t>ILLUSTRATIVT EXEMPEL – INNEHÅLLER GAMLA SYMBOLER</a:t>
              </a:r>
            </a:p>
          </p:txBody>
        </p:sp>
      </p:grpSp>
      <p:sp>
        <p:nvSpPr>
          <p:cNvPr id="72" name="Rectangle 71">
            <a:extLst>
              <a:ext uri="{FF2B5EF4-FFF2-40B4-BE49-F238E27FC236}">
                <a16:creationId xmlns:a16="http://schemas.microsoft.com/office/drawing/2014/main" id="{DF0168F1-EFB2-429C-0F11-459567A8D01B}"/>
              </a:ext>
              <a:ext uri="{C183D7F6-B498-43B3-948B-1728B52AA6E4}">
                <adec:decorative xmlns:adec="http://schemas.microsoft.com/office/drawing/2017/decorative" val="1"/>
              </a:ext>
            </a:extLst>
          </p:cNvPr>
          <p:cNvSpPr/>
          <p:nvPr/>
        </p:nvSpPr>
        <p:spPr>
          <a:xfrm>
            <a:off x="1664430" y="0"/>
            <a:ext cx="5193570" cy="641485"/>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25" lvl="2">
              <a:spcBef>
                <a:spcPts val="1200"/>
              </a:spcBef>
            </a:pPr>
            <a:endParaRPr lang="sv-SE" sz="1800" dirty="0">
              <a:solidFill>
                <a:schemeClr val="tx1"/>
              </a:solidFill>
            </a:endParaRPr>
          </a:p>
        </p:txBody>
      </p:sp>
      <p:sp>
        <p:nvSpPr>
          <p:cNvPr id="73" name="textruta 13">
            <a:extLst>
              <a:ext uri="{FF2B5EF4-FFF2-40B4-BE49-F238E27FC236}">
                <a16:creationId xmlns:a16="http://schemas.microsoft.com/office/drawing/2014/main" id="{A1356230-E3D7-9043-BDC8-9A2DCC9F80DD}"/>
              </a:ext>
              <a:ext uri="{C183D7F6-B498-43B3-948B-1728B52AA6E4}">
                <adec:decorative xmlns:adec="http://schemas.microsoft.com/office/drawing/2017/decorative" val="1"/>
              </a:ext>
            </a:extLst>
          </p:cNvPr>
          <p:cNvSpPr txBox="1"/>
          <p:nvPr/>
        </p:nvSpPr>
        <p:spPr>
          <a:xfrm>
            <a:off x="1192386" y="140467"/>
            <a:ext cx="6272144" cy="369332"/>
          </a:xfrm>
          <a:prstGeom prst="rect">
            <a:avLst/>
          </a:prstGeom>
          <a:noFill/>
        </p:spPr>
        <p:txBody>
          <a:bodyPr wrap="square" rtlCol="0">
            <a:spAutoFit/>
          </a:bodyPr>
          <a:lstStyle/>
          <a:p>
            <a:pPr marL="457125" lvl="2">
              <a:spcBef>
                <a:spcPts val="1200"/>
              </a:spcBef>
            </a:pPr>
            <a:r>
              <a:rPr lang="sv-SE" sz="1800" dirty="0">
                <a:solidFill>
                  <a:schemeClr val="tx1"/>
                </a:solidFill>
              </a:rPr>
              <a:t>Del 5. Exempel på linjära och cirkulära vårdförlopp</a:t>
            </a:r>
          </a:p>
        </p:txBody>
      </p:sp>
    </p:spTree>
    <p:extLst>
      <p:ext uri="{BB962C8B-B14F-4D97-AF65-F5344CB8AC3E}">
        <p14:creationId xmlns:p14="http://schemas.microsoft.com/office/powerpoint/2010/main" val="36986440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F5C1196-0A44-4075-BBB2-4F35567B5444}"/>
              </a:ext>
              <a:ext uri="{C183D7F6-B498-43B3-948B-1728B52AA6E4}">
                <adec:decorative xmlns:adec="http://schemas.microsoft.com/office/drawing/2017/decorative" val="0"/>
              </a:ext>
            </a:extLst>
          </p:cNvPr>
          <p:cNvSpPr>
            <a:spLocks noGrp="1"/>
          </p:cNvSpPr>
          <p:nvPr>
            <p:ph type="title"/>
          </p:nvPr>
        </p:nvSpPr>
        <p:spPr>
          <a:xfrm>
            <a:off x="472381" y="755444"/>
            <a:ext cx="5915025" cy="2356556"/>
          </a:xfrm>
        </p:spPr>
        <p:txBody>
          <a:bodyPr/>
          <a:lstStyle/>
          <a:p>
            <a:r>
              <a:rPr lang="sv-SE" dirty="0"/>
              <a:t>Vårdförlopp Diabetes med hög risk för </a:t>
            </a:r>
            <a:r>
              <a:rPr lang="sv-SE" dirty="0" err="1"/>
              <a:t>fotsår</a:t>
            </a:r>
            <a:r>
              <a:rPr lang="sv-SE" dirty="0"/>
              <a:t> (modifierad version av det flödesschema som gick på öppen remiss)</a:t>
            </a:r>
          </a:p>
        </p:txBody>
      </p:sp>
      <p:sp>
        <p:nvSpPr>
          <p:cNvPr id="7" name="Rektangel 6">
            <a:extLst>
              <a:ext uri="{FF2B5EF4-FFF2-40B4-BE49-F238E27FC236}">
                <a16:creationId xmlns:a16="http://schemas.microsoft.com/office/drawing/2014/main" id="{70C1D817-4A65-4E8A-B3E2-6F1EC02A83EE}"/>
              </a:ext>
              <a:ext uri="{C183D7F6-B498-43B3-948B-1728B52AA6E4}">
                <adec:decorative xmlns:adec="http://schemas.microsoft.com/office/drawing/2017/decorative" val="1"/>
              </a:ext>
            </a:extLst>
          </p:cNvPr>
          <p:cNvSpPr/>
          <p:nvPr/>
        </p:nvSpPr>
        <p:spPr>
          <a:xfrm>
            <a:off x="0" y="9717245"/>
            <a:ext cx="6858000" cy="25008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Rektangel 133">
            <a:extLst>
              <a:ext uri="{FF2B5EF4-FFF2-40B4-BE49-F238E27FC236}">
                <a16:creationId xmlns:a16="http://schemas.microsoft.com/office/drawing/2014/main" id="{2478CE29-784F-45EF-886E-EEB633858121}"/>
              </a:ext>
              <a:ext uri="{C183D7F6-B498-43B3-948B-1728B52AA6E4}">
                <adec:decorative xmlns:adec="http://schemas.microsoft.com/office/drawing/2017/decorative" val="1"/>
              </a:ext>
            </a:extLst>
          </p:cNvPr>
          <p:cNvSpPr/>
          <p:nvPr/>
        </p:nvSpPr>
        <p:spPr>
          <a:xfrm>
            <a:off x="3852527" y="4301358"/>
            <a:ext cx="2876826" cy="3254369"/>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800"/>
          </a:p>
        </p:txBody>
      </p:sp>
      <p:sp>
        <p:nvSpPr>
          <p:cNvPr id="5" name="Rektangel 70">
            <a:extLst>
              <a:ext uri="{FF2B5EF4-FFF2-40B4-BE49-F238E27FC236}">
                <a16:creationId xmlns:a16="http://schemas.microsoft.com/office/drawing/2014/main" id="{F6FB5B63-DD38-4F73-8734-19A3D9DB5ED9}"/>
              </a:ext>
              <a:ext uri="{C183D7F6-B498-43B3-948B-1728B52AA6E4}">
                <adec:decorative xmlns:adec="http://schemas.microsoft.com/office/drawing/2017/decorative" val="1"/>
              </a:ext>
            </a:extLst>
          </p:cNvPr>
          <p:cNvSpPr/>
          <p:nvPr/>
        </p:nvSpPr>
        <p:spPr>
          <a:xfrm>
            <a:off x="184066" y="4301358"/>
            <a:ext cx="2773331" cy="3254370"/>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800"/>
          </a:p>
        </p:txBody>
      </p:sp>
      <p:sp>
        <p:nvSpPr>
          <p:cNvPr id="6" name="Oval 76">
            <a:extLst>
              <a:ext uri="{FF2B5EF4-FFF2-40B4-BE49-F238E27FC236}">
                <a16:creationId xmlns:a16="http://schemas.microsoft.com/office/drawing/2014/main" id="{29BE89B2-D023-462F-8C22-F97DFE486B07}"/>
              </a:ext>
              <a:ext uri="{C183D7F6-B498-43B3-948B-1728B52AA6E4}">
                <adec:decorative xmlns:adec="http://schemas.microsoft.com/office/drawing/2017/decorative" val="1"/>
              </a:ext>
            </a:extLst>
          </p:cNvPr>
          <p:cNvSpPr/>
          <p:nvPr/>
        </p:nvSpPr>
        <p:spPr>
          <a:xfrm flipH="1">
            <a:off x="1630713" y="4617998"/>
            <a:ext cx="975528" cy="876537"/>
          </a:xfrm>
          <a:prstGeom prst="ellipse">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800" b="1" dirty="0">
                <a:solidFill>
                  <a:schemeClr val="bg2">
                    <a:lumMod val="10000"/>
                  </a:schemeClr>
                </a:solidFill>
              </a:rPr>
              <a:t>(A2) Information och dialog om diagnos och planerad behandling</a:t>
            </a:r>
          </a:p>
        </p:txBody>
      </p:sp>
      <p:sp>
        <p:nvSpPr>
          <p:cNvPr id="8" name="Flowchart: Terminator 75">
            <a:extLst>
              <a:ext uri="{FF2B5EF4-FFF2-40B4-BE49-F238E27FC236}">
                <a16:creationId xmlns:a16="http://schemas.microsoft.com/office/drawing/2014/main" id="{99461417-46FE-4B65-8C48-E3856D356BBD}"/>
              </a:ext>
              <a:ext uri="{C183D7F6-B498-43B3-948B-1728B52AA6E4}">
                <adec:decorative xmlns:adec="http://schemas.microsoft.com/office/drawing/2017/decorative" val="1"/>
              </a:ext>
            </a:extLst>
          </p:cNvPr>
          <p:cNvSpPr/>
          <p:nvPr/>
        </p:nvSpPr>
        <p:spPr>
          <a:xfrm flipH="1">
            <a:off x="2648988" y="7780929"/>
            <a:ext cx="1357029" cy="489238"/>
          </a:xfrm>
          <a:prstGeom prst="flowChartTerminator">
            <a:avLst/>
          </a:prstGeom>
          <a:solidFill>
            <a:schemeClr val="bg1"/>
          </a:solidFill>
          <a:ln w="12700">
            <a:solidFill>
              <a:srgbClr val="CF4646"/>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800" b="1" dirty="0">
                <a:solidFill>
                  <a:srgbClr val="44546A"/>
                </a:solidFill>
              </a:rPr>
              <a:t>Utgång</a:t>
            </a:r>
          </a:p>
          <a:p>
            <a:pPr algn="ctr"/>
            <a:r>
              <a:rPr lang="sv-SE" sz="800" dirty="0">
                <a:solidFill>
                  <a:srgbClr val="44546A"/>
                </a:solidFill>
              </a:rPr>
              <a:t>vid bilateral amputation eller övergång till palliativ vård </a:t>
            </a:r>
          </a:p>
        </p:txBody>
      </p:sp>
      <p:sp>
        <p:nvSpPr>
          <p:cNvPr id="9" name="Flowchart: Terminator 288">
            <a:extLst>
              <a:ext uri="{FF2B5EF4-FFF2-40B4-BE49-F238E27FC236}">
                <a16:creationId xmlns:a16="http://schemas.microsoft.com/office/drawing/2014/main" id="{2C864979-2BC7-4331-ACA9-29965AD22673}"/>
              </a:ext>
              <a:ext uri="{C183D7F6-B498-43B3-948B-1728B52AA6E4}">
                <adec:decorative xmlns:adec="http://schemas.microsoft.com/office/drawing/2017/decorative" val="1"/>
              </a:ext>
            </a:extLst>
          </p:cNvPr>
          <p:cNvSpPr/>
          <p:nvPr/>
        </p:nvSpPr>
        <p:spPr>
          <a:xfrm flipH="1">
            <a:off x="807501" y="3587266"/>
            <a:ext cx="1520241" cy="487117"/>
          </a:xfrm>
          <a:prstGeom prst="flowChartTerminator">
            <a:avLst/>
          </a:prstGeom>
          <a:solidFill>
            <a:schemeClr val="bg1"/>
          </a:solidFill>
          <a:ln w="1270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800" b="1" dirty="0">
                <a:solidFill>
                  <a:srgbClr val="44546A"/>
                </a:solidFill>
              </a:rPr>
              <a:t>Ingång: </a:t>
            </a:r>
            <a:r>
              <a:rPr lang="sv-SE" sz="800" dirty="0">
                <a:solidFill>
                  <a:srgbClr val="44546A"/>
                </a:solidFill>
              </a:rPr>
              <a:t>Patient med diabetes som uppfyller kriterier för riskgrupp 2 eller 3</a:t>
            </a:r>
          </a:p>
        </p:txBody>
      </p:sp>
      <p:cxnSp>
        <p:nvCxnSpPr>
          <p:cNvPr id="10" name="Straight Arrow Connector 81">
            <a:extLst>
              <a:ext uri="{FF2B5EF4-FFF2-40B4-BE49-F238E27FC236}">
                <a16:creationId xmlns:a16="http://schemas.microsoft.com/office/drawing/2014/main" id="{D73F5BD9-2C22-44DB-8BFE-04E6869A4799}"/>
              </a:ext>
              <a:ext uri="{C183D7F6-B498-43B3-948B-1728B52AA6E4}">
                <adec:decorative xmlns:adec="http://schemas.microsoft.com/office/drawing/2017/decorative" val="1"/>
              </a:ext>
            </a:extLst>
          </p:cNvPr>
          <p:cNvCxnSpPr>
            <a:cxnSpLocks/>
          </p:cNvCxnSpPr>
          <p:nvPr/>
        </p:nvCxnSpPr>
        <p:spPr>
          <a:xfrm>
            <a:off x="2957397" y="4795443"/>
            <a:ext cx="895130" cy="0"/>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11" name="Rectangle 318">
            <a:extLst>
              <a:ext uri="{FF2B5EF4-FFF2-40B4-BE49-F238E27FC236}">
                <a16:creationId xmlns:a16="http://schemas.microsoft.com/office/drawing/2014/main" id="{181C1700-6773-4D12-BEA6-4FA6E11DF29A}"/>
              </a:ext>
              <a:ext uri="{C183D7F6-B498-43B3-948B-1728B52AA6E4}">
                <adec:decorative xmlns:adec="http://schemas.microsoft.com/office/drawing/2017/decorative" val="1"/>
              </a:ext>
            </a:extLst>
          </p:cNvPr>
          <p:cNvSpPr/>
          <p:nvPr/>
        </p:nvSpPr>
        <p:spPr>
          <a:xfrm rot="10808911" flipH="1" flipV="1">
            <a:off x="522805" y="4866532"/>
            <a:ext cx="860958" cy="367844"/>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ctr"/>
          <a:lstStyle/>
          <a:p>
            <a:pPr algn="ctr"/>
            <a:r>
              <a:rPr lang="sv-SE" sz="800" b="1" dirty="0">
                <a:solidFill>
                  <a:schemeClr val="bg2">
                    <a:lumMod val="10000"/>
                  </a:schemeClr>
                </a:solidFill>
              </a:rPr>
              <a:t>(A1) Utredning-</a:t>
            </a:r>
          </a:p>
          <a:p>
            <a:pPr algn="ctr"/>
            <a:r>
              <a:rPr lang="sv-SE" sz="800" dirty="0">
                <a:solidFill>
                  <a:schemeClr val="bg2">
                    <a:lumMod val="10000"/>
                  </a:schemeClr>
                </a:solidFill>
              </a:rPr>
              <a:t>Fotundersökning</a:t>
            </a:r>
          </a:p>
        </p:txBody>
      </p:sp>
      <p:sp>
        <p:nvSpPr>
          <p:cNvPr id="12" name="Rectangle 318">
            <a:extLst>
              <a:ext uri="{FF2B5EF4-FFF2-40B4-BE49-F238E27FC236}">
                <a16:creationId xmlns:a16="http://schemas.microsoft.com/office/drawing/2014/main" id="{09C5DD14-4F30-48C0-A949-DE007ECA372A}"/>
              </a:ext>
              <a:ext uri="{C183D7F6-B498-43B3-948B-1728B52AA6E4}">
                <adec:decorative xmlns:adec="http://schemas.microsoft.com/office/drawing/2017/decorative" val="1"/>
              </a:ext>
            </a:extLst>
          </p:cNvPr>
          <p:cNvSpPr/>
          <p:nvPr/>
        </p:nvSpPr>
        <p:spPr>
          <a:xfrm rot="10808911" flipH="1" flipV="1">
            <a:off x="853204" y="5738167"/>
            <a:ext cx="1246291" cy="130662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ctr"/>
          <a:lstStyle/>
          <a:p>
            <a:pPr defTabSz="514350"/>
            <a:endParaRPr lang="sv-SE" sz="800" b="1" dirty="0">
              <a:solidFill>
                <a:schemeClr val="tx1"/>
              </a:solidFill>
            </a:endParaRPr>
          </a:p>
          <a:p>
            <a:pPr defTabSz="514350"/>
            <a:r>
              <a:rPr lang="sv-SE" sz="800" b="1" dirty="0">
                <a:solidFill>
                  <a:schemeClr val="tx1"/>
                </a:solidFill>
              </a:rPr>
              <a:t>(A3) Preventiva åtgärder</a:t>
            </a:r>
          </a:p>
          <a:p>
            <a:pPr marL="171450" indent="-171450" fontAlgn="base">
              <a:buFont typeface="Arial" panose="020B0604020202020204" pitchFamily="34" charset="0"/>
              <a:buChar char="•"/>
            </a:pPr>
            <a:r>
              <a:rPr lang="sv-SE" sz="800" dirty="0">
                <a:solidFill>
                  <a:schemeClr val="tx1"/>
                </a:solidFill>
              </a:rPr>
              <a:t>Egenvård</a:t>
            </a:r>
          </a:p>
          <a:p>
            <a:pPr marL="171450" indent="-171450" fontAlgn="base">
              <a:buFont typeface="Arial" panose="020B0604020202020204" pitchFamily="34" charset="0"/>
              <a:buChar char="•"/>
            </a:pPr>
            <a:r>
              <a:rPr lang="sv-SE" sz="800" dirty="0">
                <a:solidFill>
                  <a:schemeClr val="tx1"/>
                </a:solidFill>
              </a:rPr>
              <a:t>Ortopedteknisk avlastning</a:t>
            </a:r>
          </a:p>
          <a:p>
            <a:pPr marL="171450" indent="-171450" fontAlgn="base">
              <a:buFont typeface="Arial" panose="020B0604020202020204" pitchFamily="34" charset="0"/>
              <a:buChar char="•"/>
            </a:pPr>
            <a:r>
              <a:rPr lang="sv-SE" sz="800" dirty="0">
                <a:solidFill>
                  <a:schemeClr val="tx1"/>
                </a:solidFill>
              </a:rPr>
              <a:t>Preventiv fotvård</a:t>
            </a:r>
          </a:p>
          <a:p>
            <a:pPr marL="171450" indent="-171450" fontAlgn="base">
              <a:buFont typeface="Arial" panose="020B0604020202020204" pitchFamily="34" charset="0"/>
              <a:buChar char="•"/>
            </a:pPr>
            <a:r>
              <a:rPr lang="sv-SE" sz="800" dirty="0">
                <a:solidFill>
                  <a:schemeClr val="tx1"/>
                </a:solidFill>
              </a:rPr>
              <a:t>Individuella råd för fysisk träning</a:t>
            </a:r>
          </a:p>
          <a:p>
            <a:pPr marL="171450" indent="-171450" fontAlgn="base">
              <a:buFont typeface="Arial" panose="020B0604020202020204" pitchFamily="34" charset="0"/>
              <a:buChar char="•"/>
            </a:pPr>
            <a:r>
              <a:rPr lang="sv-SE" sz="800" dirty="0">
                <a:solidFill>
                  <a:schemeClr val="tx1"/>
                </a:solidFill>
              </a:rPr>
              <a:t>Hälsofrämjande råd</a:t>
            </a:r>
          </a:p>
          <a:p>
            <a:pPr marL="171450" indent="-171450" fontAlgn="base">
              <a:buFont typeface="Arial" panose="020B0604020202020204" pitchFamily="34" charset="0"/>
              <a:buChar char="•"/>
            </a:pPr>
            <a:r>
              <a:rPr lang="sv-SE" sz="800" dirty="0">
                <a:solidFill>
                  <a:schemeClr val="tx1"/>
                </a:solidFill>
              </a:rPr>
              <a:t>Vad göra vid fotsår?</a:t>
            </a:r>
          </a:p>
          <a:p>
            <a:pPr fontAlgn="base"/>
            <a:endParaRPr lang="sv-SE" sz="800" dirty="0">
              <a:solidFill>
                <a:schemeClr val="tx1"/>
              </a:solidFill>
            </a:endParaRPr>
          </a:p>
          <a:p>
            <a:pPr fontAlgn="base"/>
            <a:endParaRPr lang="sv-SE" sz="800" dirty="0">
              <a:solidFill>
                <a:schemeClr val="tx1"/>
              </a:solidFill>
            </a:endParaRPr>
          </a:p>
        </p:txBody>
      </p:sp>
      <p:cxnSp>
        <p:nvCxnSpPr>
          <p:cNvPr id="13" name="Rak koppling 341">
            <a:extLst>
              <a:ext uri="{FF2B5EF4-FFF2-40B4-BE49-F238E27FC236}">
                <a16:creationId xmlns:a16="http://schemas.microsoft.com/office/drawing/2014/main" id="{8575E33D-19A3-45B6-803C-EB7404B2FD83}"/>
              </a:ext>
              <a:ext uri="{C183D7F6-B498-43B3-948B-1728B52AA6E4}">
                <adec:decorative xmlns:adec="http://schemas.microsoft.com/office/drawing/2017/decorative" val="1"/>
              </a:ext>
            </a:extLst>
          </p:cNvPr>
          <p:cNvCxnSpPr>
            <a:cxnSpLocks/>
            <a:stCxn id="4" idx="2"/>
            <a:endCxn id="8" idx="1"/>
          </p:cNvCxnSpPr>
          <p:nvPr/>
        </p:nvCxnSpPr>
        <p:spPr>
          <a:xfrm rot="5400000">
            <a:off x="4413569" y="7148176"/>
            <a:ext cx="469821" cy="1284923"/>
          </a:xfrm>
          <a:prstGeom prst="bentConnector2">
            <a:avLst/>
          </a:prstGeom>
          <a:ln>
            <a:solidFill>
              <a:srgbClr val="CF4646"/>
            </a:solidFill>
            <a:tailEnd type="triangle"/>
          </a:ln>
        </p:spPr>
        <p:style>
          <a:lnRef idx="1">
            <a:schemeClr val="accent1"/>
          </a:lnRef>
          <a:fillRef idx="0">
            <a:schemeClr val="accent1"/>
          </a:fillRef>
          <a:effectRef idx="0">
            <a:schemeClr val="accent1"/>
          </a:effectRef>
          <a:fontRef idx="minor">
            <a:schemeClr val="tx1"/>
          </a:fontRef>
        </p:style>
      </p:cxnSp>
      <p:sp>
        <p:nvSpPr>
          <p:cNvPr id="14" name="Flowchart: Terminator 288">
            <a:extLst>
              <a:ext uri="{FF2B5EF4-FFF2-40B4-BE49-F238E27FC236}">
                <a16:creationId xmlns:a16="http://schemas.microsoft.com/office/drawing/2014/main" id="{496B553A-D442-46C5-8AFA-5AA2E8860EB3}"/>
              </a:ext>
              <a:ext uri="{C183D7F6-B498-43B3-948B-1728B52AA6E4}">
                <adec:decorative xmlns:adec="http://schemas.microsoft.com/office/drawing/2017/decorative" val="1"/>
              </a:ext>
            </a:extLst>
          </p:cNvPr>
          <p:cNvSpPr/>
          <p:nvPr/>
        </p:nvSpPr>
        <p:spPr>
          <a:xfrm flipH="1">
            <a:off x="4528250" y="3589940"/>
            <a:ext cx="1520241" cy="487117"/>
          </a:xfrm>
          <a:prstGeom prst="flowChartTerminator">
            <a:avLst/>
          </a:prstGeom>
          <a:solidFill>
            <a:schemeClr val="bg1"/>
          </a:solidFill>
          <a:ln w="1270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800" b="1" dirty="0">
                <a:solidFill>
                  <a:srgbClr val="44546A"/>
                </a:solidFill>
              </a:rPr>
              <a:t>Ingång: </a:t>
            </a:r>
            <a:r>
              <a:rPr lang="sv-SE" sz="800" dirty="0">
                <a:solidFill>
                  <a:srgbClr val="44546A"/>
                </a:solidFill>
              </a:rPr>
              <a:t>Patient med diabetes som uppfyller kriterier för riskgrupp 4 </a:t>
            </a:r>
          </a:p>
        </p:txBody>
      </p:sp>
      <p:sp>
        <p:nvSpPr>
          <p:cNvPr id="15" name="Rectangle 318">
            <a:extLst>
              <a:ext uri="{FF2B5EF4-FFF2-40B4-BE49-F238E27FC236}">
                <a16:creationId xmlns:a16="http://schemas.microsoft.com/office/drawing/2014/main" id="{27FCF781-9237-45E9-AA6C-801CD858E913}"/>
              </a:ext>
              <a:ext uri="{C183D7F6-B498-43B3-948B-1728B52AA6E4}">
                <adec:decorative xmlns:adec="http://schemas.microsoft.com/office/drawing/2017/decorative" val="1"/>
              </a:ext>
            </a:extLst>
          </p:cNvPr>
          <p:cNvSpPr/>
          <p:nvPr/>
        </p:nvSpPr>
        <p:spPr>
          <a:xfrm rot="10808911" flipH="1" flipV="1">
            <a:off x="4508589" y="5530201"/>
            <a:ext cx="1389599" cy="1788579"/>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t"/>
          <a:lstStyle/>
          <a:p>
            <a:pPr defTabSz="514350"/>
            <a:r>
              <a:rPr lang="sv-SE" sz="800" b="1" dirty="0">
                <a:solidFill>
                  <a:schemeClr val="tx1"/>
                </a:solidFill>
              </a:rPr>
              <a:t>(B3) Behandlingsåtgärder</a:t>
            </a:r>
          </a:p>
          <a:p>
            <a:pPr fontAlgn="base"/>
            <a:r>
              <a:rPr lang="sv-SE" sz="800" dirty="0">
                <a:solidFill>
                  <a:schemeClr val="tx1"/>
                </a:solidFill>
              </a:rPr>
              <a:t>(B3a) Avlastning</a:t>
            </a:r>
          </a:p>
          <a:p>
            <a:pPr fontAlgn="base"/>
            <a:r>
              <a:rPr lang="sv-SE" sz="800" dirty="0">
                <a:solidFill>
                  <a:schemeClr val="tx1"/>
                </a:solidFill>
              </a:rPr>
              <a:t>(B3b) Cirkulation</a:t>
            </a:r>
          </a:p>
          <a:p>
            <a:pPr fontAlgn="base"/>
            <a:r>
              <a:rPr lang="sv-SE" sz="800" dirty="0">
                <a:solidFill>
                  <a:schemeClr val="tx1"/>
                </a:solidFill>
              </a:rPr>
              <a:t>(B3c) Infektion</a:t>
            </a:r>
          </a:p>
          <a:p>
            <a:pPr fontAlgn="base"/>
            <a:r>
              <a:rPr lang="sv-SE" sz="800" dirty="0">
                <a:solidFill>
                  <a:schemeClr val="tx1"/>
                </a:solidFill>
              </a:rPr>
              <a:t>(B3d) Metabol och kardiovaskulär riskintervention</a:t>
            </a:r>
          </a:p>
          <a:p>
            <a:pPr fontAlgn="base"/>
            <a:r>
              <a:rPr lang="sv-SE" sz="800" dirty="0">
                <a:solidFill>
                  <a:schemeClr val="tx1"/>
                </a:solidFill>
              </a:rPr>
              <a:t>(B3e) Lokal sårvård</a:t>
            </a:r>
          </a:p>
          <a:p>
            <a:pPr fontAlgn="base"/>
            <a:r>
              <a:rPr lang="sv-SE" sz="800" dirty="0">
                <a:solidFill>
                  <a:schemeClr val="tx1"/>
                </a:solidFill>
              </a:rPr>
              <a:t>(B3f) Kompression</a:t>
            </a:r>
          </a:p>
          <a:p>
            <a:pPr fontAlgn="base"/>
            <a:r>
              <a:rPr lang="sv-SE" sz="800" dirty="0">
                <a:solidFill>
                  <a:schemeClr val="tx1"/>
                </a:solidFill>
              </a:rPr>
              <a:t>(B3g) Smärtor</a:t>
            </a:r>
          </a:p>
          <a:p>
            <a:pPr fontAlgn="base"/>
            <a:r>
              <a:rPr lang="sv-SE" sz="800" dirty="0">
                <a:solidFill>
                  <a:schemeClr val="tx1"/>
                </a:solidFill>
              </a:rPr>
              <a:t>(B3h) Uppföljning</a:t>
            </a:r>
          </a:p>
          <a:p>
            <a:pPr fontAlgn="base"/>
            <a:r>
              <a:rPr lang="sv-SE" sz="800" dirty="0">
                <a:solidFill>
                  <a:schemeClr val="tx1"/>
                </a:solidFill>
              </a:rPr>
              <a:t>(B3i) Amputation</a:t>
            </a:r>
          </a:p>
          <a:p>
            <a:pPr fontAlgn="base"/>
            <a:r>
              <a:rPr lang="sv-SE" sz="800" dirty="0">
                <a:solidFill>
                  <a:schemeClr val="tx1"/>
                </a:solidFill>
              </a:rPr>
              <a:t>(B3j) Uppnådd sårläkning</a:t>
            </a:r>
          </a:p>
          <a:p>
            <a:pPr fontAlgn="base"/>
            <a:r>
              <a:rPr lang="sv-SE" sz="800" dirty="0">
                <a:solidFill>
                  <a:schemeClr val="tx1"/>
                </a:solidFill>
              </a:rPr>
              <a:t>(B3k) Rehabilitering</a:t>
            </a:r>
          </a:p>
          <a:p>
            <a:pPr fontAlgn="base"/>
            <a:r>
              <a:rPr lang="sv-SE" sz="800" dirty="0">
                <a:solidFill>
                  <a:schemeClr val="tx1"/>
                </a:solidFill>
              </a:rPr>
              <a:t>(B3l) Charcot</a:t>
            </a:r>
          </a:p>
          <a:p>
            <a:pPr algn="ctr"/>
            <a:endParaRPr lang="sv-SE" sz="800" b="1" dirty="0">
              <a:solidFill>
                <a:schemeClr val="bg2">
                  <a:lumMod val="10000"/>
                </a:schemeClr>
              </a:solidFill>
            </a:endParaRPr>
          </a:p>
        </p:txBody>
      </p:sp>
      <p:cxnSp>
        <p:nvCxnSpPr>
          <p:cNvPr id="16" name="Rak koppling 341">
            <a:extLst>
              <a:ext uri="{FF2B5EF4-FFF2-40B4-BE49-F238E27FC236}">
                <a16:creationId xmlns:a16="http://schemas.microsoft.com/office/drawing/2014/main" id="{13AC9FBC-7073-4862-967E-4AB4DD4168E2}"/>
              </a:ext>
              <a:ext uri="{C183D7F6-B498-43B3-948B-1728B52AA6E4}">
                <adec:decorative xmlns:adec="http://schemas.microsoft.com/office/drawing/2017/decorative" val="1"/>
              </a:ext>
            </a:extLst>
          </p:cNvPr>
          <p:cNvCxnSpPr>
            <a:cxnSpLocks/>
            <a:stCxn id="5" idx="2"/>
            <a:endCxn id="8" idx="3"/>
          </p:cNvCxnSpPr>
          <p:nvPr/>
        </p:nvCxnSpPr>
        <p:spPr>
          <a:xfrm rot="16200000" flipH="1">
            <a:off x="1874950" y="7251510"/>
            <a:ext cx="469820" cy="1078256"/>
          </a:xfrm>
          <a:prstGeom prst="bentConnector2">
            <a:avLst/>
          </a:prstGeom>
          <a:ln>
            <a:solidFill>
              <a:srgbClr val="CF4646"/>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15">
            <a:extLst>
              <a:ext uri="{FF2B5EF4-FFF2-40B4-BE49-F238E27FC236}">
                <a16:creationId xmlns:a16="http://schemas.microsoft.com/office/drawing/2014/main" id="{41537760-9A16-440F-A937-02E4710CB424}"/>
              </a:ext>
              <a:ext uri="{C183D7F6-B498-43B3-948B-1728B52AA6E4}">
                <adec:decorative xmlns:adec="http://schemas.microsoft.com/office/drawing/2017/decorative" val="1"/>
              </a:ext>
            </a:extLst>
          </p:cNvPr>
          <p:cNvCxnSpPr>
            <a:cxnSpLocks/>
          </p:cNvCxnSpPr>
          <p:nvPr/>
        </p:nvCxnSpPr>
        <p:spPr>
          <a:xfrm flipH="1">
            <a:off x="2957397" y="6143606"/>
            <a:ext cx="895130" cy="0"/>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18" name="textruta 153">
            <a:extLst>
              <a:ext uri="{FF2B5EF4-FFF2-40B4-BE49-F238E27FC236}">
                <a16:creationId xmlns:a16="http://schemas.microsoft.com/office/drawing/2014/main" id="{9932F54D-1F14-4B2A-8A37-E5ACD9A931E2}"/>
              </a:ext>
              <a:ext uri="{C183D7F6-B498-43B3-948B-1728B52AA6E4}">
                <adec:decorative xmlns:adec="http://schemas.microsoft.com/office/drawing/2017/decorative" val="1"/>
              </a:ext>
            </a:extLst>
          </p:cNvPr>
          <p:cNvSpPr txBox="1"/>
          <p:nvPr/>
        </p:nvSpPr>
        <p:spPr>
          <a:xfrm>
            <a:off x="2972984" y="6167285"/>
            <a:ext cx="965884" cy="584775"/>
          </a:xfrm>
          <a:prstGeom prst="rect">
            <a:avLst/>
          </a:prstGeom>
          <a:noFill/>
        </p:spPr>
        <p:txBody>
          <a:bodyPr wrap="square" rtlCol="0">
            <a:spAutoFit/>
          </a:bodyPr>
          <a:lstStyle/>
          <a:p>
            <a:r>
              <a:rPr lang="sv-SE" sz="800" dirty="0"/>
              <a:t>Utläkning av sår/ Charcot eller genomgången amputation</a:t>
            </a:r>
          </a:p>
        </p:txBody>
      </p:sp>
      <p:sp>
        <p:nvSpPr>
          <p:cNvPr id="19" name="textruta 157">
            <a:extLst>
              <a:ext uri="{FF2B5EF4-FFF2-40B4-BE49-F238E27FC236}">
                <a16:creationId xmlns:a16="http://schemas.microsoft.com/office/drawing/2014/main" id="{E4DCA753-46BB-4073-9359-1053D4CCFD6C}"/>
              </a:ext>
              <a:ext uri="{C183D7F6-B498-43B3-948B-1728B52AA6E4}">
                <adec:decorative xmlns:adec="http://schemas.microsoft.com/office/drawing/2017/decorative" val="1"/>
              </a:ext>
            </a:extLst>
          </p:cNvPr>
          <p:cNvSpPr txBox="1"/>
          <p:nvPr/>
        </p:nvSpPr>
        <p:spPr>
          <a:xfrm>
            <a:off x="2939117" y="4820848"/>
            <a:ext cx="918941" cy="1077218"/>
          </a:xfrm>
          <a:prstGeom prst="rect">
            <a:avLst/>
          </a:prstGeom>
          <a:noFill/>
        </p:spPr>
        <p:txBody>
          <a:bodyPr wrap="square" rtlCol="0">
            <a:spAutoFit/>
          </a:bodyPr>
          <a:lstStyle/>
          <a:p>
            <a:r>
              <a:rPr lang="sv-SE" sz="800" dirty="0"/>
              <a:t>Vid uppkomst av sår eller Charcot skickas remiss till specialiserad vård. Se (B) i avsnitt 1.6 för vad remissen bör innehålla</a:t>
            </a:r>
          </a:p>
        </p:txBody>
      </p:sp>
      <p:sp>
        <p:nvSpPr>
          <p:cNvPr id="20" name="textruta 160">
            <a:extLst>
              <a:ext uri="{FF2B5EF4-FFF2-40B4-BE49-F238E27FC236}">
                <a16:creationId xmlns:a16="http://schemas.microsoft.com/office/drawing/2014/main" id="{724CF4A4-0CE8-4D95-917C-CEC7F4824483}"/>
              </a:ext>
              <a:ext uri="{C183D7F6-B498-43B3-948B-1728B52AA6E4}">
                <adec:decorative xmlns:adec="http://schemas.microsoft.com/office/drawing/2017/decorative" val="1"/>
              </a:ext>
            </a:extLst>
          </p:cNvPr>
          <p:cNvSpPr txBox="1"/>
          <p:nvPr/>
        </p:nvSpPr>
        <p:spPr>
          <a:xfrm>
            <a:off x="203787" y="4336103"/>
            <a:ext cx="2607798" cy="338554"/>
          </a:xfrm>
          <a:prstGeom prst="rect">
            <a:avLst/>
          </a:prstGeom>
          <a:noFill/>
        </p:spPr>
        <p:txBody>
          <a:bodyPr wrap="square" rtlCol="0">
            <a:spAutoFit/>
          </a:bodyPr>
          <a:lstStyle/>
          <a:p>
            <a:r>
              <a:rPr lang="sv-SE" sz="800" dirty="0"/>
              <a:t>A. Åtgärder årsbesök för patienter i riskgrupp 2 eller 3 sker minst årligen</a:t>
            </a:r>
            <a:endParaRPr lang="sv-SE" sz="800" dirty="0">
              <a:highlight>
                <a:srgbClr val="FFFF00"/>
              </a:highlight>
            </a:endParaRPr>
          </a:p>
        </p:txBody>
      </p:sp>
      <p:sp>
        <p:nvSpPr>
          <p:cNvPr id="21" name="textruta 161">
            <a:extLst>
              <a:ext uri="{FF2B5EF4-FFF2-40B4-BE49-F238E27FC236}">
                <a16:creationId xmlns:a16="http://schemas.microsoft.com/office/drawing/2014/main" id="{B57894FA-1F41-46CA-B573-7662CC5DB0F3}"/>
              </a:ext>
              <a:ext uri="{C183D7F6-B498-43B3-948B-1728B52AA6E4}">
                <adec:decorative xmlns:adec="http://schemas.microsoft.com/office/drawing/2017/decorative" val="1"/>
              </a:ext>
            </a:extLst>
          </p:cNvPr>
          <p:cNvSpPr txBox="1"/>
          <p:nvPr/>
        </p:nvSpPr>
        <p:spPr>
          <a:xfrm>
            <a:off x="3925113" y="4308789"/>
            <a:ext cx="2522591" cy="338554"/>
          </a:xfrm>
          <a:prstGeom prst="rect">
            <a:avLst/>
          </a:prstGeom>
          <a:noFill/>
        </p:spPr>
        <p:txBody>
          <a:bodyPr wrap="square" rtlCol="0">
            <a:spAutoFit/>
          </a:bodyPr>
          <a:lstStyle/>
          <a:p>
            <a:r>
              <a:rPr lang="sv-SE" sz="800" dirty="0"/>
              <a:t>B. Åtgärder för patienter i riskgrupp 4 sker mellan dagligen- var 6:e vecka</a:t>
            </a:r>
          </a:p>
        </p:txBody>
      </p:sp>
      <p:cxnSp>
        <p:nvCxnSpPr>
          <p:cNvPr id="22" name="Straight Arrow Connector 115">
            <a:extLst>
              <a:ext uri="{FF2B5EF4-FFF2-40B4-BE49-F238E27FC236}">
                <a16:creationId xmlns:a16="http://schemas.microsoft.com/office/drawing/2014/main" id="{95CF2435-81FC-4AEE-99C2-21FD83482691}"/>
              </a:ext>
              <a:ext uri="{C183D7F6-B498-43B3-948B-1728B52AA6E4}">
                <adec:decorative xmlns:adec="http://schemas.microsoft.com/office/drawing/2017/decorative" val="1"/>
              </a:ext>
            </a:extLst>
          </p:cNvPr>
          <p:cNvCxnSpPr>
            <a:cxnSpLocks/>
            <a:stCxn id="14" idx="2"/>
            <a:endCxn id="4" idx="0"/>
          </p:cNvCxnSpPr>
          <p:nvPr/>
        </p:nvCxnSpPr>
        <p:spPr>
          <a:xfrm>
            <a:off x="5288370" y="4077057"/>
            <a:ext cx="2570" cy="224301"/>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115">
            <a:extLst>
              <a:ext uri="{FF2B5EF4-FFF2-40B4-BE49-F238E27FC236}">
                <a16:creationId xmlns:a16="http://schemas.microsoft.com/office/drawing/2014/main" id="{38B7B19A-6434-4937-82E5-5DCBAB88220F}"/>
              </a:ext>
              <a:ext uri="{C183D7F6-B498-43B3-948B-1728B52AA6E4}">
                <adec:decorative xmlns:adec="http://schemas.microsoft.com/office/drawing/2017/decorative" val="1"/>
              </a:ext>
            </a:extLst>
          </p:cNvPr>
          <p:cNvCxnSpPr>
            <a:cxnSpLocks/>
            <a:stCxn id="9" idx="2"/>
            <a:endCxn id="5" idx="0"/>
          </p:cNvCxnSpPr>
          <p:nvPr/>
        </p:nvCxnSpPr>
        <p:spPr>
          <a:xfrm>
            <a:off x="1567621" y="4074383"/>
            <a:ext cx="3111" cy="226975"/>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24" name="Oval 76">
            <a:extLst>
              <a:ext uri="{FF2B5EF4-FFF2-40B4-BE49-F238E27FC236}">
                <a16:creationId xmlns:a16="http://schemas.microsoft.com/office/drawing/2014/main" id="{547E7F43-57D0-47D2-A9D6-0FEEB754E396}"/>
              </a:ext>
              <a:ext uri="{C183D7F6-B498-43B3-948B-1728B52AA6E4}">
                <adec:decorative xmlns:adec="http://schemas.microsoft.com/office/drawing/2017/decorative" val="1"/>
              </a:ext>
            </a:extLst>
          </p:cNvPr>
          <p:cNvSpPr/>
          <p:nvPr/>
        </p:nvSpPr>
        <p:spPr>
          <a:xfrm flipH="1">
            <a:off x="5382249" y="4537847"/>
            <a:ext cx="975528" cy="934109"/>
          </a:xfrm>
          <a:prstGeom prst="ellipse">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800" b="1" dirty="0">
                <a:solidFill>
                  <a:schemeClr val="bg2">
                    <a:lumMod val="10000"/>
                  </a:schemeClr>
                </a:solidFill>
              </a:rPr>
              <a:t>(B2) Information och dialog om diagnos och planerad behandling</a:t>
            </a:r>
          </a:p>
        </p:txBody>
      </p:sp>
      <p:sp>
        <p:nvSpPr>
          <p:cNvPr id="25" name="Rectangle 318">
            <a:extLst>
              <a:ext uri="{FF2B5EF4-FFF2-40B4-BE49-F238E27FC236}">
                <a16:creationId xmlns:a16="http://schemas.microsoft.com/office/drawing/2014/main" id="{540D6B3F-39BD-4050-8910-93B66B991A94}"/>
              </a:ext>
              <a:ext uri="{C183D7F6-B498-43B3-948B-1728B52AA6E4}">
                <adec:decorative xmlns:adec="http://schemas.microsoft.com/office/drawing/2017/decorative" val="1"/>
              </a:ext>
            </a:extLst>
          </p:cNvPr>
          <p:cNvSpPr/>
          <p:nvPr/>
        </p:nvSpPr>
        <p:spPr>
          <a:xfrm rot="10808911" flipH="1" flipV="1">
            <a:off x="4285244" y="4825091"/>
            <a:ext cx="860958" cy="367844"/>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ctr"/>
          <a:lstStyle/>
          <a:p>
            <a:pPr algn="ctr"/>
            <a:r>
              <a:rPr lang="sv-SE" sz="800" b="1" dirty="0">
                <a:solidFill>
                  <a:schemeClr val="bg2">
                    <a:lumMod val="10000"/>
                  </a:schemeClr>
                </a:solidFill>
              </a:rPr>
              <a:t>(B1) Utredning</a:t>
            </a:r>
          </a:p>
        </p:txBody>
      </p:sp>
      <p:cxnSp>
        <p:nvCxnSpPr>
          <p:cNvPr id="26" name="Straight Arrow Connector 135">
            <a:extLst>
              <a:ext uri="{FF2B5EF4-FFF2-40B4-BE49-F238E27FC236}">
                <a16:creationId xmlns:a16="http://schemas.microsoft.com/office/drawing/2014/main" id="{302A14D3-B63A-4583-9218-187DE73A1AA5}"/>
              </a:ext>
              <a:ext uri="{C183D7F6-B498-43B3-948B-1728B52AA6E4}">
                <adec:decorative xmlns:adec="http://schemas.microsoft.com/office/drawing/2017/decorative" val="1"/>
              </a:ext>
            </a:extLst>
          </p:cNvPr>
          <p:cNvCxnSpPr>
            <a:cxnSpLocks/>
            <a:stCxn id="11" idx="3"/>
            <a:endCxn id="6" idx="6"/>
          </p:cNvCxnSpPr>
          <p:nvPr/>
        </p:nvCxnSpPr>
        <p:spPr>
          <a:xfrm>
            <a:off x="1383762" y="5051570"/>
            <a:ext cx="246951" cy="4697"/>
          </a:xfrm>
          <a:prstGeom prst="straightConnector1">
            <a:avLst/>
          </a:prstGeom>
          <a:ln w="19050">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157">
            <a:extLst>
              <a:ext uri="{FF2B5EF4-FFF2-40B4-BE49-F238E27FC236}">
                <a16:creationId xmlns:a16="http://schemas.microsoft.com/office/drawing/2014/main" id="{F72CA9D1-6FC9-477B-8795-49B1065B9EBF}"/>
              </a:ext>
              <a:ext uri="{C183D7F6-B498-43B3-948B-1728B52AA6E4}">
                <adec:decorative xmlns:adec="http://schemas.microsoft.com/office/drawing/2017/decorative" val="1"/>
              </a:ext>
            </a:extLst>
          </p:cNvPr>
          <p:cNvCxnSpPr>
            <a:cxnSpLocks/>
            <a:stCxn id="25" idx="3"/>
            <a:endCxn id="24" idx="6"/>
          </p:cNvCxnSpPr>
          <p:nvPr/>
        </p:nvCxnSpPr>
        <p:spPr>
          <a:xfrm flipV="1">
            <a:off x="5146201" y="5004902"/>
            <a:ext cx="236048" cy="5227"/>
          </a:xfrm>
          <a:prstGeom prst="straightConnector1">
            <a:avLst/>
          </a:prstGeom>
          <a:ln w="19050">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28" name="Connector: Elbow 2">
            <a:extLst>
              <a:ext uri="{FF2B5EF4-FFF2-40B4-BE49-F238E27FC236}">
                <a16:creationId xmlns:a16="http://schemas.microsoft.com/office/drawing/2014/main" id="{476B633F-F23A-4205-9ECF-807A6E9BBBD2}"/>
              </a:ext>
              <a:ext uri="{C183D7F6-B498-43B3-948B-1728B52AA6E4}">
                <adec:decorative xmlns:adec="http://schemas.microsoft.com/office/drawing/2017/decorative" val="1"/>
              </a:ext>
            </a:extLst>
          </p:cNvPr>
          <p:cNvCxnSpPr>
            <a:stCxn id="6" idx="2"/>
            <a:endCxn id="12" idx="3"/>
          </p:cNvCxnSpPr>
          <p:nvPr/>
        </p:nvCxnSpPr>
        <p:spPr>
          <a:xfrm flipH="1">
            <a:off x="2099493" y="5056267"/>
            <a:ext cx="506748" cy="1336825"/>
          </a:xfrm>
          <a:prstGeom prst="bentConnector3">
            <a:avLst>
              <a:gd name="adj1" fmla="val -4511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onnector: Elbow 35">
            <a:extLst>
              <a:ext uri="{FF2B5EF4-FFF2-40B4-BE49-F238E27FC236}">
                <a16:creationId xmlns:a16="http://schemas.microsoft.com/office/drawing/2014/main" id="{D72887AA-8059-4DA3-BD9F-8C049B6D29A4}"/>
              </a:ext>
              <a:ext uri="{C183D7F6-B498-43B3-948B-1728B52AA6E4}">
                <adec:decorative xmlns:adec="http://schemas.microsoft.com/office/drawing/2017/decorative" val="1"/>
              </a:ext>
            </a:extLst>
          </p:cNvPr>
          <p:cNvCxnSpPr>
            <a:cxnSpLocks/>
            <a:stCxn id="12" idx="1"/>
            <a:endCxn id="11" idx="1"/>
          </p:cNvCxnSpPr>
          <p:nvPr/>
        </p:nvCxnSpPr>
        <p:spPr>
          <a:xfrm rot="10800000">
            <a:off x="522806" y="5049338"/>
            <a:ext cx="330400" cy="1340524"/>
          </a:xfrm>
          <a:prstGeom prst="bentConnector3">
            <a:avLst>
              <a:gd name="adj1" fmla="val 169189"/>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ctor: Elbow 39">
            <a:extLst>
              <a:ext uri="{FF2B5EF4-FFF2-40B4-BE49-F238E27FC236}">
                <a16:creationId xmlns:a16="http://schemas.microsoft.com/office/drawing/2014/main" id="{63E8C49D-E3FA-442C-A47E-3F87762D560A}"/>
              </a:ext>
              <a:ext uri="{C183D7F6-B498-43B3-948B-1728B52AA6E4}">
                <adec:decorative xmlns:adec="http://schemas.microsoft.com/office/drawing/2017/decorative" val="1"/>
              </a:ext>
            </a:extLst>
          </p:cNvPr>
          <p:cNvCxnSpPr>
            <a:cxnSpLocks/>
            <a:stCxn id="24" idx="2"/>
            <a:endCxn id="15" idx="3"/>
          </p:cNvCxnSpPr>
          <p:nvPr/>
        </p:nvCxnSpPr>
        <p:spPr>
          <a:xfrm flipH="1">
            <a:off x="5898186" y="5004902"/>
            <a:ext cx="459591" cy="1421390"/>
          </a:xfrm>
          <a:prstGeom prst="bentConnector3">
            <a:avLst>
              <a:gd name="adj1" fmla="val -49740"/>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31" name="Connector: Elbow 42">
            <a:extLst>
              <a:ext uri="{FF2B5EF4-FFF2-40B4-BE49-F238E27FC236}">
                <a16:creationId xmlns:a16="http://schemas.microsoft.com/office/drawing/2014/main" id="{D23FA08A-2019-4D1A-9466-1871F69F8D5B}"/>
              </a:ext>
              <a:ext uri="{C183D7F6-B498-43B3-948B-1728B52AA6E4}">
                <adec:decorative xmlns:adec="http://schemas.microsoft.com/office/drawing/2017/decorative" val="1"/>
              </a:ext>
            </a:extLst>
          </p:cNvPr>
          <p:cNvCxnSpPr>
            <a:cxnSpLocks/>
            <a:stCxn id="15" idx="1"/>
            <a:endCxn id="25" idx="1"/>
          </p:cNvCxnSpPr>
          <p:nvPr/>
        </p:nvCxnSpPr>
        <p:spPr>
          <a:xfrm rot="10800000">
            <a:off x="4285245" y="5007898"/>
            <a:ext cx="223346" cy="1414793"/>
          </a:xfrm>
          <a:prstGeom prst="bentConnector3">
            <a:avLst>
              <a:gd name="adj1" fmla="val 202353"/>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grpSp>
        <p:nvGrpSpPr>
          <p:cNvPr id="3" name="Group 2">
            <a:extLst>
              <a:ext uri="{FF2B5EF4-FFF2-40B4-BE49-F238E27FC236}">
                <a16:creationId xmlns:a16="http://schemas.microsoft.com/office/drawing/2014/main" id="{F80D0455-0E40-FCF4-9190-106E2DE0A9AA}"/>
              </a:ext>
              <a:ext uri="{C183D7F6-B498-43B3-948B-1728B52AA6E4}">
                <adec:decorative xmlns:adec="http://schemas.microsoft.com/office/drawing/2017/decorative" val="1"/>
              </a:ext>
            </a:extLst>
          </p:cNvPr>
          <p:cNvGrpSpPr/>
          <p:nvPr/>
        </p:nvGrpSpPr>
        <p:grpSpPr>
          <a:xfrm>
            <a:off x="5422441" y="685648"/>
            <a:ext cx="1735810" cy="338554"/>
            <a:chOff x="5430880" y="859606"/>
            <a:chExt cx="1735810" cy="338554"/>
          </a:xfrm>
        </p:grpSpPr>
        <p:cxnSp>
          <p:nvCxnSpPr>
            <p:cNvPr id="33" name="Straight Connector 32">
              <a:extLst>
                <a:ext uri="{FF2B5EF4-FFF2-40B4-BE49-F238E27FC236}">
                  <a16:creationId xmlns:a16="http://schemas.microsoft.com/office/drawing/2014/main" id="{E88AA30C-46B0-2DE9-F2F8-3B7C79B4EE16}"/>
                </a:ext>
              </a:extLst>
            </p:cNvPr>
            <p:cNvCxnSpPr>
              <a:cxnSpLocks/>
            </p:cNvCxnSpPr>
            <p:nvPr/>
          </p:nvCxnSpPr>
          <p:spPr>
            <a:xfrm>
              <a:off x="5530671" y="1157748"/>
              <a:ext cx="1334729" cy="0"/>
            </a:xfrm>
            <a:prstGeom prst="line">
              <a:avLst/>
            </a:prstGeom>
            <a:ln>
              <a:solidFill>
                <a:srgbClr val="377D7A"/>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096244C4-B844-6356-2203-1C9FAC391153}"/>
                </a:ext>
              </a:extLst>
            </p:cNvPr>
            <p:cNvCxnSpPr>
              <a:cxnSpLocks/>
            </p:cNvCxnSpPr>
            <p:nvPr/>
          </p:nvCxnSpPr>
          <p:spPr>
            <a:xfrm>
              <a:off x="5523271" y="894018"/>
              <a:ext cx="1334729" cy="0"/>
            </a:xfrm>
            <a:prstGeom prst="line">
              <a:avLst/>
            </a:prstGeom>
            <a:ln>
              <a:solidFill>
                <a:srgbClr val="377D7A"/>
              </a:solidFill>
            </a:ln>
          </p:spPr>
          <p:style>
            <a:lnRef idx="1">
              <a:schemeClr val="accent1"/>
            </a:lnRef>
            <a:fillRef idx="0">
              <a:schemeClr val="accent1"/>
            </a:fillRef>
            <a:effectRef idx="0">
              <a:schemeClr val="accent1"/>
            </a:effectRef>
            <a:fontRef idx="minor">
              <a:schemeClr val="tx1"/>
            </a:fontRef>
          </p:style>
        </p:cxnSp>
        <p:sp>
          <p:nvSpPr>
            <p:cNvPr id="38" name="textruta 157">
              <a:extLst>
                <a:ext uri="{FF2B5EF4-FFF2-40B4-BE49-F238E27FC236}">
                  <a16:creationId xmlns:a16="http://schemas.microsoft.com/office/drawing/2014/main" id="{5532903B-0602-72CC-B060-D6E4C176FC6A}"/>
                </a:ext>
              </a:extLst>
            </p:cNvPr>
            <p:cNvSpPr txBox="1"/>
            <p:nvPr/>
          </p:nvSpPr>
          <p:spPr>
            <a:xfrm>
              <a:off x="5430880" y="859606"/>
              <a:ext cx="1735810" cy="338554"/>
            </a:xfrm>
            <a:prstGeom prst="rect">
              <a:avLst/>
            </a:prstGeom>
            <a:noFill/>
            <a:ln>
              <a:noFill/>
            </a:ln>
          </p:spPr>
          <p:txBody>
            <a:bodyPr wrap="square" rtlCol="0">
              <a:spAutoFit/>
            </a:bodyPr>
            <a:lstStyle/>
            <a:p>
              <a:r>
                <a:rPr lang="sv-SE" sz="800" dirty="0"/>
                <a:t>ILLUSTRATIVT EXEMPEL – INNEHÅLLER GAMLA SYMBOLER</a:t>
              </a:r>
            </a:p>
          </p:txBody>
        </p:sp>
      </p:grpSp>
      <p:sp>
        <p:nvSpPr>
          <p:cNvPr id="39" name="Rectangle 38">
            <a:extLst>
              <a:ext uri="{FF2B5EF4-FFF2-40B4-BE49-F238E27FC236}">
                <a16:creationId xmlns:a16="http://schemas.microsoft.com/office/drawing/2014/main" id="{B2592C37-CBAB-C4C9-324E-3B0A5D1A1BC4}"/>
              </a:ext>
              <a:ext uri="{C183D7F6-B498-43B3-948B-1728B52AA6E4}">
                <adec:decorative xmlns:adec="http://schemas.microsoft.com/office/drawing/2017/decorative" val="1"/>
              </a:ext>
            </a:extLst>
          </p:cNvPr>
          <p:cNvSpPr/>
          <p:nvPr/>
        </p:nvSpPr>
        <p:spPr>
          <a:xfrm>
            <a:off x="1664430" y="0"/>
            <a:ext cx="5193570" cy="641485"/>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25" lvl="2">
              <a:spcBef>
                <a:spcPts val="1200"/>
              </a:spcBef>
            </a:pPr>
            <a:endParaRPr lang="sv-SE" sz="1800" dirty="0">
              <a:solidFill>
                <a:schemeClr val="tx1"/>
              </a:solidFill>
            </a:endParaRPr>
          </a:p>
        </p:txBody>
      </p:sp>
      <p:sp>
        <p:nvSpPr>
          <p:cNvPr id="40" name="textruta 13">
            <a:extLst>
              <a:ext uri="{FF2B5EF4-FFF2-40B4-BE49-F238E27FC236}">
                <a16:creationId xmlns:a16="http://schemas.microsoft.com/office/drawing/2014/main" id="{6C3A2CD4-7F21-1645-6A7B-B932EC2D561F}"/>
              </a:ext>
              <a:ext uri="{C183D7F6-B498-43B3-948B-1728B52AA6E4}">
                <adec:decorative xmlns:adec="http://schemas.microsoft.com/office/drawing/2017/decorative" val="1"/>
              </a:ext>
            </a:extLst>
          </p:cNvPr>
          <p:cNvSpPr txBox="1"/>
          <p:nvPr/>
        </p:nvSpPr>
        <p:spPr>
          <a:xfrm>
            <a:off x="1192386" y="140467"/>
            <a:ext cx="6272144" cy="369332"/>
          </a:xfrm>
          <a:prstGeom prst="rect">
            <a:avLst/>
          </a:prstGeom>
          <a:noFill/>
        </p:spPr>
        <p:txBody>
          <a:bodyPr wrap="square" rtlCol="0">
            <a:spAutoFit/>
          </a:bodyPr>
          <a:lstStyle/>
          <a:p>
            <a:pPr marL="457125" lvl="2">
              <a:spcBef>
                <a:spcPts val="1200"/>
              </a:spcBef>
            </a:pPr>
            <a:r>
              <a:rPr lang="sv-SE" sz="1800" dirty="0">
                <a:solidFill>
                  <a:schemeClr val="tx1"/>
                </a:solidFill>
              </a:rPr>
              <a:t>Del 5. Exempel på linjära och cirkulära vårdförlopp</a:t>
            </a:r>
          </a:p>
        </p:txBody>
      </p:sp>
    </p:spTree>
    <p:extLst>
      <p:ext uri="{BB962C8B-B14F-4D97-AF65-F5344CB8AC3E}">
        <p14:creationId xmlns:p14="http://schemas.microsoft.com/office/powerpoint/2010/main" val="1535570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31349E0D-F2FE-1124-1535-1B8FE06A45EF}"/>
              </a:ext>
              <a:ext uri="{C183D7F6-B498-43B3-948B-1728B52AA6E4}">
                <adec:decorative xmlns:adec="http://schemas.microsoft.com/office/drawing/2017/decorative" val="1"/>
              </a:ext>
            </a:extLst>
          </p:cNvPr>
          <p:cNvSpPr/>
          <p:nvPr/>
        </p:nvSpPr>
        <p:spPr>
          <a:xfrm>
            <a:off x="2876929" y="-3004"/>
            <a:ext cx="3981071" cy="641485"/>
          </a:xfrm>
          <a:prstGeom prst="rect">
            <a:avLst/>
          </a:prstGeom>
          <a:solidFill>
            <a:srgbClr val="D1EB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25" lvl="2">
              <a:spcBef>
                <a:spcPts val="1200"/>
              </a:spcBef>
            </a:pPr>
            <a:endParaRPr lang="sv-SE" sz="1800" dirty="0">
              <a:solidFill>
                <a:schemeClr val="tx1"/>
              </a:solidFill>
            </a:endParaRPr>
          </a:p>
        </p:txBody>
      </p:sp>
      <p:sp>
        <p:nvSpPr>
          <p:cNvPr id="8" name="textruta 7">
            <a:extLst>
              <a:ext uri="{FF2B5EF4-FFF2-40B4-BE49-F238E27FC236}">
                <a16:creationId xmlns:a16="http://schemas.microsoft.com/office/drawing/2014/main" id="{3F49B38F-F88E-77C0-4281-E8294265ED95}"/>
              </a:ext>
            </a:extLst>
          </p:cNvPr>
          <p:cNvSpPr txBox="1"/>
          <p:nvPr/>
        </p:nvSpPr>
        <p:spPr>
          <a:xfrm>
            <a:off x="2852032" y="109837"/>
            <a:ext cx="4473792" cy="369332"/>
          </a:xfrm>
          <a:prstGeom prst="rect">
            <a:avLst/>
          </a:prstGeom>
          <a:noFill/>
        </p:spPr>
        <p:txBody>
          <a:bodyPr wrap="square" rtlCol="0">
            <a:spAutoFit/>
          </a:bodyPr>
          <a:lstStyle/>
          <a:p>
            <a:r>
              <a:rPr lang="sv-SE" sz="1800" dirty="0">
                <a:solidFill>
                  <a:schemeClr val="tx1"/>
                </a:solidFill>
              </a:rPr>
              <a:t>Del 1. </a:t>
            </a:r>
            <a:r>
              <a:rPr lang="sv-SE" dirty="0"/>
              <a:t>Introduktion</a:t>
            </a:r>
            <a:r>
              <a:rPr lang="sv-SE" sz="1800" dirty="0">
                <a:solidFill>
                  <a:schemeClr val="tx1"/>
                </a:solidFill>
              </a:rPr>
              <a:t> till flödesscheman</a:t>
            </a:r>
          </a:p>
        </p:txBody>
      </p:sp>
      <p:sp>
        <p:nvSpPr>
          <p:cNvPr id="6" name="Rectangle 5">
            <a:extLst>
              <a:ext uri="{FF2B5EF4-FFF2-40B4-BE49-F238E27FC236}">
                <a16:creationId xmlns:a16="http://schemas.microsoft.com/office/drawing/2014/main" id="{BD29543B-7E81-E612-27C5-D5411191B810}"/>
              </a:ext>
              <a:ext uri="{C183D7F6-B498-43B3-948B-1728B52AA6E4}">
                <adec:decorative xmlns:adec="http://schemas.microsoft.com/office/drawing/2017/decorative" val="1"/>
              </a:ext>
            </a:extLst>
          </p:cNvPr>
          <p:cNvSpPr/>
          <p:nvPr/>
        </p:nvSpPr>
        <p:spPr>
          <a:xfrm>
            <a:off x="444291" y="6666931"/>
            <a:ext cx="5969417" cy="3778016"/>
          </a:xfrm>
          <a:prstGeom prst="rect">
            <a:avLst/>
          </a:prstGeom>
          <a:no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47EFB80B-A412-4B80-993E-E0869ADBA1F7}"/>
              </a:ext>
            </a:extLst>
          </p:cNvPr>
          <p:cNvSpPr>
            <a:spLocks noGrp="1"/>
          </p:cNvSpPr>
          <p:nvPr>
            <p:ph type="title"/>
          </p:nvPr>
        </p:nvSpPr>
        <p:spPr/>
        <p:txBody>
          <a:bodyPr/>
          <a:lstStyle/>
          <a:p>
            <a:r>
              <a:rPr lang="sv-SE" dirty="0"/>
              <a:t>Flödesschemat ger en grafisk översikt av de åtgärder som ingår i vårdförloppet</a:t>
            </a:r>
            <a:br>
              <a:rPr lang="sv-SE" dirty="0"/>
            </a:br>
            <a:endParaRPr lang="sv-SE" dirty="0"/>
          </a:p>
        </p:txBody>
      </p:sp>
      <p:sp>
        <p:nvSpPr>
          <p:cNvPr id="7" name="textruta 6">
            <a:extLst>
              <a:ext uri="{FF2B5EF4-FFF2-40B4-BE49-F238E27FC236}">
                <a16:creationId xmlns:a16="http://schemas.microsoft.com/office/drawing/2014/main" id="{04115D0A-FFE8-4DA4-963F-3F079B3B8348}"/>
              </a:ext>
            </a:extLst>
          </p:cNvPr>
          <p:cNvSpPr txBox="1"/>
          <p:nvPr/>
        </p:nvSpPr>
        <p:spPr>
          <a:xfrm>
            <a:off x="444291" y="3005670"/>
            <a:ext cx="5969417" cy="2954655"/>
          </a:xfrm>
          <a:prstGeom prst="rect">
            <a:avLst/>
          </a:prstGeom>
          <a:noFill/>
          <a:ln>
            <a:solidFill>
              <a:schemeClr val="tx1"/>
            </a:solidFill>
          </a:ln>
        </p:spPr>
        <p:txBody>
          <a:bodyPr wrap="square">
            <a:spAutoFit/>
          </a:bodyPr>
          <a:lstStyle/>
          <a:p>
            <a:pPr marL="0" lvl="1">
              <a:spcBef>
                <a:spcPts val="1200"/>
              </a:spcBef>
            </a:pPr>
            <a:r>
              <a:rPr lang="sv-SE" sz="1200" i="1" dirty="0"/>
              <a:t>Flödesschemats ska ge en visuell översikt av de åtgärder som vårdförloppet omfattar och som beskrivs i åtgärdsbeskrivningen. Flödet är inte tänkt att vara ett fristående dokument utan är tänkt att läsas tillsammans med åtgärdsbeskrivningen för att få en uppfattning om vad som ingår i vårdförloppet. </a:t>
            </a:r>
          </a:p>
          <a:p>
            <a:pPr marL="0" lvl="1">
              <a:spcBef>
                <a:spcPts val="1200"/>
              </a:spcBef>
            </a:pPr>
            <a:r>
              <a:rPr lang="sv-SE" sz="1200" i="1" dirty="0"/>
              <a:t>För att flödesschemat ska vara enkelt att ta till sig ska processen beskrivas tydligt och enkelt. Förenklingar är nödvändiga för att den ovane läsaren ska kunna ta till sig innehållet och förstå hur åtgärderna hänger ihop. </a:t>
            </a:r>
          </a:p>
          <a:p>
            <a:pPr marL="0" lvl="1">
              <a:spcBef>
                <a:spcPts val="1200"/>
              </a:spcBef>
            </a:pPr>
            <a:r>
              <a:rPr lang="sv-SE" sz="1200" i="1" dirty="0"/>
              <a:t>Utformning av flödesschemat bör påbörjas tidigt i arbetsprocessen och kan med fördel ses som ett verktyg vid framtagande av vårdförloppet. Skisser av flödesschemat kan användas som underlag för diskussioner i arbetsgruppen om vilka åtgärder och vilken patientgrupp som ska omfattas av vårdförloppet. </a:t>
            </a:r>
          </a:p>
          <a:p>
            <a:pPr marL="0" lvl="1">
              <a:spcBef>
                <a:spcPts val="1200"/>
              </a:spcBef>
            </a:pPr>
            <a:r>
              <a:rPr lang="sv-SE" sz="1200" i="1" dirty="0"/>
              <a:t>Utgå från vårdförloppets målsättningar och börja med övergripande delar som exempelvis utredning av hälsotillståndet, diagnossättning, behandling och uppföljning.</a:t>
            </a:r>
          </a:p>
        </p:txBody>
      </p:sp>
      <p:sp>
        <p:nvSpPr>
          <p:cNvPr id="12" name="textruta 11">
            <a:extLst>
              <a:ext uri="{FF2B5EF4-FFF2-40B4-BE49-F238E27FC236}">
                <a16:creationId xmlns:a16="http://schemas.microsoft.com/office/drawing/2014/main" id="{B011AE2F-3AFE-48A2-AC3E-57E0EE0A9205}"/>
              </a:ext>
            </a:extLst>
          </p:cNvPr>
          <p:cNvSpPr txBox="1"/>
          <p:nvPr/>
        </p:nvSpPr>
        <p:spPr>
          <a:xfrm>
            <a:off x="647057" y="10444947"/>
            <a:ext cx="5473964" cy="261610"/>
          </a:xfrm>
          <a:prstGeom prst="rect">
            <a:avLst/>
          </a:prstGeom>
          <a:noFill/>
        </p:spPr>
        <p:txBody>
          <a:bodyPr wrap="square" rtlCol="0">
            <a:spAutoFit/>
          </a:bodyPr>
          <a:lstStyle/>
          <a:p>
            <a:r>
              <a:rPr lang="sv-SE" sz="1100" i="1" dirty="0"/>
              <a:t>Exempel på flödesschema och åtgärdsbeskrivning från Höftledsartros – primärvård.</a:t>
            </a:r>
          </a:p>
        </p:txBody>
      </p:sp>
      <p:pic>
        <p:nvPicPr>
          <p:cNvPr id="5" name="Picture 4">
            <a:extLst>
              <a:ext uri="{FF2B5EF4-FFF2-40B4-BE49-F238E27FC236}">
                <a16:creationId xmlns:a16="http://schemas.microsoft.com/office/drawing/2014/main" id="{09D06503-ECC4-8182-CF44-4381E0F103A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493223" y="6960358"/>
            <a:ext cx="2389110" cy="3294660"/>
          </a:xfrm>
          <a:prstGeom prst="rect">
            <a:avLst/>
          </a:prstGeom>
        </p:spPr>
      </p:pic>
      <p:sp>
        <p:nvSpPr>
          <p:cNvPr id="11" name="Pratbubbla: rektangel med rundade hörn 10">
            <a:extLst>
              <a:ext uri="{FF2B5EF4-FFF2-40B4-BE49-F238E27FC236}">
                <a16:creationId xmlns:a16="http://schemas.microsoft.com/office/drawing/2014/main" id="{E5A35B29-B0CD-4240-809E-9491E80C65AE}"/>
              </a:ext>
            </a:extLst>
          </p:cNvPr>
          <p:cNvSpPr/>
          <p:nvPr/>
        </p:nvSpPr>
        <p:spPr>
          <a:xfrm>
            <a:off x="4813203" y="6200898"/>
            <a:ext cx="1919892" cy="692972"/>
          </a:xfrm>
          <a:prstGeom prst="wedgeRoundRectCallout">
            <a:avLst>
              <a:gd name="adj1" fmla="val -62141"/>
              <a:gd name="adj2" fmla="val 43856"/>
              <a:gd name="adj3" fmla="val 16667"/>
            </a:avLst>
          </a:prstGeom>
          <a:solidFill>
            <a:srgbClr val="377D7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Flödesschemat och åtgärdsbeskrivningen är tänkta att läsas tillsammans</a:t>
            </a:r>
          </a:p>
        </p:txBody>
      </p:sp>
      <p:pic>
        <p:nvPicPr>
          <p:cNvPr id="9" name="Picture 8">
            <a:extLst>
              <a:ext uri="{FF2B5EF4-FFF2-40B4-BE49-F238E27FC236}">
                <a16:creationId xmlns:a16="http://schemas.microsoft.com/office/drawing/2014/main" id="{4A8A1145-DA18-D7AA-A10C-985A8996D75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821075" y="6892417"/>
            <a:ext cx="2295365" cy="3327045"/>
          </a:xfrm>
          <a:prstGeom prst="rect">
            <a:avLst/>
          </a:prstGeom>
        </p:spPr>
      </p:pic>
    </p:spTree>
    <p:extLst>
      <p:ext uri="{BB962C8B-B14F-4D97-AF65-F5344CB8AC3E}">
        <p14:creationId xmlns:p14="http://schemas.microsoft.com/office/powerpoint/2010/main" val="455036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0568D567-E687-4845-1F5E-0D908138A9F4}"/>
              </a:ext>
              <a:ext uri="{C183D7F6-B498-43B3-948B-1728B52AA6E4}">
                <adec:decorative xmlns:adec="http://schemas.microsoft.com/office/drawing/2017/decorative" val="1"/>
              </a:ext>
            </a:extLst>
          </p:cNvPr>
          <p:cNvSpPr/>
          <p:nvPr/>
        </p:nvSpPr>
        <p:spPr>
          <a:xfrm>
            <a:off x="2876929" y="-3004"/>
            <a:ext cx="3981071" cy="641485"/>
          </a:xfrm>
          <a:prstGeom prst="rect">
            <a:avLst/>
          </a:prstGeom>
          <a:solidFill>
            <a:srgbClr val="D1EB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25" lvl="2">
              <a:spcBef>
                <a:spcPts val="1200"/>
              </a:spcBef>
            </a:pPr>
            <a:endParaRPr lang="sv-SE" sz="1800" dirty="0">
              <a:solidFill>
                <a:schemeClr val="tx1"/>
              </a:solidFill>
            </a:endParaRPr>
          </a:p>
        </p:txBody>
      </p:sp>
      <p:sp>
        <p:nvSpPr>
          <p:cNvPr id="5" name="textruta 7">
            <a:extLst>
              <a:ext uri="{FF2B5EF4-FFF2-40B4-BE49-F238E27FC236}">
                <a16:creationId xmlns:a16="http://schemas.microsoft.com/office/drawing/2014/main" id="{7A2B45A2-ED24-A72B-4071-D7B758BFD5B8}"/>
              </a:ext>
            </a:extLst>
          </p:cNvPr>
          <p:cNvSpPr txBox="1"/>
          <p:nvPr/>
        </p:nvSpPr>
        <p:spPr>
          <a:xfrm>
            <a:off x="2852032" y="109837"/>
            <a:ext cx="4473792" cy="369332"/>
          </a:xfrm>
          <a:prstGeom prst="rect">
            <a:avLst/>
          </a:prstGeom>
          <a:noFill/>
        </p:spPr>
        <p:txBody>
          <a:bodyPr wrap="square" rtlCol="0">
            <a:spAutoFit/>
          </a:bodyPr>
          <a:lstStyle/>
          <a:p>
            <a:r>
              <a:rPr lang="sv-SE" sz="1800" dirty="0">
                <a:solidFill>
                  <a:schemeClr val="tx1"/>
                </a:solidFill>
              </a:rPr>
              <a:t>Del 1. </a:t>
            </a:r>
            <a:r>
              <a:rPr lang="sv-SE" dirty="0"/>
              <a:t>Introduktion</a:t>
            </a:r>
            <a:r>
              <a:rPr lang="sv-SE" sz="1800" dirty="0">
                <a:solidFill>
                  <a:schemeClr val="tx1"/>
                </a:solidFill>
              </a:rPr>
              <a:t> till flödesscheman</a:t>
            </a:r>
          </a:p>
        </p:txBody>
      </p:sp>
      <p:sp>
        <p:nvSpPr>
          <p:cNvPr id="2" name="Rubrik 1">
            <a:extLst>
              <a:ext uri="{FF2B5EF4-FFF2-40B4-BE49-F238E27FC236}">
                <a16:creationId xmlns:a16="http://schemas.microsoft.com/office/drawing/2014/main" id="{BA32D783-01FF-4FC8-B97F-20DB1867B38E}"/>
              </a:ext>
            </a:extLst>
          </p:cNvPr>
          <p:cNvSpPr>
            <a:spLocks noGrp="1"/>
          </p:cNvSpPr>
          <p:nvPr>
            <p:ph type="title"/>
          </p:nvPr>
        </p:nvSpPr>
        <p:spPr/>
        <p:txBody>
          <a:bodyPr/>
          <a:lstStyle/>
          <a:p>
            <a:r>
              <a:rPr lang="sv-SE" dirty="0"/>
              <a:t>Ett vårdförlopp innefattar ofta flera delar av en vårdkedja (1/2)</a:t>
            </a:r>
          </a:p>
        </p:txBody>
      </p:sp>
      <p:sp>
        <p:nvSpPr>
          <p:cNvPr id="7" name="textruta 6">
            <a:extLst>
              <a:ext uri="{FF2B5EF4-FFF2-40B4-BE49-F238E27FC236}">
                <a16:creationId xmlns:a16="http://schemas.microsoft.com/office/drawing/2014/main" id="{AE877779-A099-43AD-B46F-A7DBA36B4D06}"/>
              </a:ext>
            </a:extLst>
          </p:cNvPr>
          <p:cNvSpPr txBox="1"/>
          <p:nvPr/>
        </p:nvSpPr>
        <p:spPr>
          <a:xfrm>
            <a:off x="405985" y="3005670"/>
            <a:ext cx="6046029" cy="430887"/>
          </a:xfrm>
          <a:prstGeom prst="rect">
            <a:avLst/>
          </a:prstGeom>
          <a:noFill/>
          <a:ln>
            <a:solidFill>
              <a:schemeClr val="tx1"/>
            </a:solidFill>
          </a:ln>
        </p:spPr>
        <p:txBody>
          <a:bodyPr wrap="square" rtlCol="0">
            <a:spAutoFit/>
          </a:bodyPr>
          <a:lstStyle/>
          <a:p>
            <a:r>
              <a:rPr lang="sv-SE" sz="1100" i="1" dirty="0"/>
              <a:t>Se nedan för schematisk illustration av ett vertikalt flödesschema. I exemplet har åtgärderna grupperats utifrån utredning, behandling och uppföljning. Flödet i exemplet har fyra utgångar.</a:t>
            </a:r>
          </a:p>
        </p:txBody>
      </p:sp>
      <p:sp>
        <p:nvSpPr>
          <p:cNvPr id="8" name="Rektangel 7">
            <a:extLst>
              <a:ext uri="{FF2B5EF4-FFF2-40B4-BE49-F238E27FC236}">
                <a16:creationId xmlns:a16="http://schemas.microsoft.com/office/drawing/2014/main" id="{77EEE837-B211-4775-BEB2-A127D6636CC9}"/>
              </a:ext>
              <a:ext uri="{C183D7F6-B498-43B3-948B-1728B52AA6E4}">
                <adec:decorative xmlns:adec="http://schemas.microsoft.com/office/drawing/2017/decorative" val="1"/>
              </a:ext>
            </a:extLst>
          </p:cNvPr>
          <p:cNvSpPr/>
          <p:nvPr/>
        </p:nvSpPr>
        <p:spPr>
          <a:xfrm>
            <a:off x="2092608" y="9099749"/>
            <a:ext cx="2672784" cy="1548288"/>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ektangel 8">
            <a:extLst>
              <a:ext uri="{FF2B5EF4-FFF2-40B4-BE49-F238E27FC236}">
                <a16:creationId xmlns:a16="http://schemas.microsoft.com/office/drawing/2014/main" id="{76BED381-841B-4227-93D0-E8BEABDD99E2}"/>
              </a:ext>
              <a:ext uri="{C183D7F6-B498-43B3-948B-1728B52AA6E4}">
                <adec:decorative xmlns:adec="http://schemas.microsoft.com/office/drawing/2017/decorative" val="1"/>
              </a:ext>
            </a:extLst>
          </p:cNvPr>
          <p:cNvSpPr/>
          <p:nvPr/>
        </p:nvSpPr>
        <p:spPr>
          <a:xfrm>
            <a:off x="2067676" y="6652663"/>
            <a:ext cx="2675991" cy="2034640"/>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Rektangel 9">
            <a:extLst>
              <a:ext uri="{FF2B5EF4-FFF2-40B4-BE49-F238E27FC236}">
                <a16:creationId xmlns:a16="http://schemas.microsoft.com/office/drawing/2014/main" id="{F73C48FD-FA97-4CBB-BFF8-6396DA7EDA15}"/>
              </a:ext>
              <a:ext uri="{C183D7F6-B498-43B3-948B-1728B52AA6E4}">
                <adec:decorative xmlns:adec="http://schemas.microsoft.com/office/drawing/2017/decorative" val="1"/>
              </a:ext>
            </a:extLst>
          </p:cNvPr>
          <p:cNvSpPr/>
          <p:nvPr/>
        </p:nvSpPr>
        <p:spPr>
          <a:xfrm>
            <a:off x="2103070" y="4391885"/>
            <a:ext cx="1418966" cy="1888600"/>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Flowchart: Terminator 33">
            <a:extLst>
              <a:ext uri="{FF2B5EF4-FFF2-40B4-BE49-F238E27FC236}">
                <a16:creationId xmlns:a16="http://schemas.microsoft.com/office/drawing/2014/main" id="{AFA2C596-AEFF-4126-9D41-98CEF3153E99}"/>
              </a:ext>
              <a:ext uri="{C183D7F6-B498-43B3-948B-1728B52AA6E4}">
                <adec:decorative xmlns:adec="http://schemas.microsoft.com/office/drawing/2017/decorative" val="1"/>
              </a:ext>
            </a:extLst>
          </p:cNvPr>
          <p:cNvSpPr/>
          <p:nvPr/>
        </p:nvSpPr>
        <p:spPr>
          <a:xfrm>
            <a:off x="2385356" y="4010275"/>
            <a:ext cx="814011" cy="268817"/>
          </a:xfrm>
          <a:prstGeom prst="flowChartTerminator">
            <a:avLst/>
          </a:prstGeom>
          <a:solidFill>
            <a:schemeClr val="bg1"/>
          </a:solidFill>
          <a:ln w="1270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srgbClr val="000000"/>
                </a:solidFill>
                <a:effectLst/>
                <a:uLnTx/>
                <a:uFillTx/>
                <a:latin typeface="Calibri"/>
                <a:ea typeface="+mn-ea"/>
                <a:cs typeface="+mn-cs"/>
              </a:rPr>
              <a:t>Ingång</a:t>
            </a:r>
            <a:endParaRPr kumimoji="0" lang="sv-SE" sz="1400" b="1" i="0" u="none" strike="noStrike" kern="1200" cap="none" spc="0" normalizeH="0" baseline="0" noProof="0" dirty="0">
              <a:ln>
                <a:noFill/>
              </a:ln>
              <a:solidFill>
                <a:srgbClr val="000000"/>
              </a:solidFill>
              <a:effectLst/>
              <a:uLnTx/>
              <a:uFillTx/>
              <a:latin typeface="Calibri"/>
              <a:ea typeface="+mn-ea"/>
              <a:cs typeface="+mn-cs"/>
            </a:endParaRPr>
          </a:p>
        </p:txBody>
      </p:sp>
      <p:cxnSp>
        <p:nvCxnSpPr>
          <p:cNvPr id="12" name="Straight Arrow Connector 34">
            <a:extLst>
              <a:ext uri="{FF2B5EF4-FFF2-40B4-BE49-F238E27FC236}">
                <a16:creationId xmlns:a16="http://schemas.microsoft.com/office/drawing/2014/main" id="{4DFF0823-7326-4DE6-919A-B8089DB5EED7}"/>
              </a:ext>
              <a:ext uri="{C183D7F6-B498-43B3-948B-1728B52AA6E4}">
                <adec:decorative xmlns:adec="http://schemas.microsoft.com/office/drawing/2017/decorative" val="1"/>
              </a:ext>
            </a:extLst>
          </p:cNvPr>
          <p:cNvCxnSpPr>
            <a:cxnSpLocks/>
            <a:stCxn id="11" idx="2"/>
            <a:endCxn id="13" idx="0"/>
          </p:cNvCxnSpPr>
          <p:nvPr/>
        </p:nvCxnSpPr>
        <p:spPr>
          <a:xfrm>
            <a:off x="2792362" y="4279092"/>
            <a:ext cx="0" cy="326944"/>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13" name="Rectangle 35">
            <a:extLst>
              <a:ext uri="{FF2B5EF4-FFF2-40B4-BE49-F238E27FC236}">
                <a16:creationId xmlns:a16="http://schemas.microsoft.com/office/drawing/2014/main" id="{68F76B84-AF54-43F1-B84C-4ECED6EB0514}"/>
              </a:ext>
              <a:ext uri="{C183D7F6-B498-43B3-948B-1728B52AA6E4}">
                <adec:decorative xmlns:adec="http://schemas.microsoft.com/office/drawing/2017/decorative" val="1"/>
              </a:ext>
            </a:extLst>
          </p:cNvPr>
          <p:cNvSpPr/>
          <p:nvPr/>
        </p:nvSpPr>
        <p:spPr>
          <a:xfrm>
            <a:off x="2385357" y="4606036"/>
            <a:ext cx="814010" cy="258467"/>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24923"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415" b="0" i="0" u="none" strike="noStrike" kern="1200" cap="none" spc="0" normalizeH="0" baseline="0" noProof="0" dirty="0">
              <a:ln>
                <a:noFill/>
              </a:ln>
              <a:solidFill>
                <a:srgbClr val="000000"/>
              </a:solidFill>
              <a:effectLst/>
              <a:uLnTx/>
              <a:uFillTx/>
              <a:latin typeface="Calibri"/>
              <a:ea typeface="+mn-ea"/>
              <a:cs typeface="+mn-cs"/>
            </a:endParaRPr>
          </a:p>
        </p:txBody>
      </p:sp>
      <p:sp>
        <p:nvSpPr>
          <p:cNvPr id="14" name="Flowchart: Decision 36">
            <a:extLst>
              <a:ext uri="{FF2B5EF4-FFF2-40B4-BE49-F238E27FC236}">
                <a16:creationId xmlns:a16="http://schemas.microsoft.com/office/drawing/2014/main" id="{0818DADC-0EEC-49E4-A5B5-DB6EB280391B}"/>
              </a:ext>
              <a:ext uri="{C183D7F6-B498-43B3-948B-1728B52AA6E4}">
                <adec:decorative xmlns:adec="http://schemas.microsoft.com/office/drawing/2017/decorative" val="1"/>
              </a:ext>
            </a:extLst>
          </p:cNvPr>
          <p:cNvSpPr/>
          <p:nvPr/>
        </p:nvSpPr>
        <p:spPr>
          <a:xfrm>
            <a:off x="2385357" y="5050071"/>
            <a:ext cx="814010" cy="303366"/>
          </a:xfrm>
          <a:prstGeom prst="flowChartDecision">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415" b="0" i="0" u="none" strike="noStrike" kern="1200" cap="none" spc="0" normalizeH="0" baseline="0" noProof="0" dirty="0">
              <a:ln>
                <a:noFill/>
              </a:ln>
              <a:solidFill>
                <a:srgbClr val="000000"/>
              </a:solidFill>
              <a:effectLst/>
              <a:uLnTx/>
              <a:uFillTx/>
              <a:latin typeface="Calibri"/>
              <a:ea typeface="+mn-ea"/>
              <a:cs typeface="+mn-cs"/>
            </a:endParaRPr>
          </a:p>
        </p:txBody>
      </p:sp>
      <p:cxnSp>
        <p:nvCxnSpPr>
          <p:cNvPr id="15" name="Straight Arrow Connector 37">
            <a:extLst>
              <a:ext uri="{FF2B5EF4-FFF2-40B4-BE49-F238E27FC236}">
                <a16:creationId xmlns:a16="http://schemas.microsoft.com/office/drawing/2014/main" id="{3FD323C3-853B-44AD-ACD3-9F65EF56A11A}"/>
              </a:ext>
              <a:ext uri="{C183D7F6-B498-43B3-948B-1728B52AA6E4}">
                <adec:decorative xmlns:adec="http://schemas.microsoft.com/office/drawing/2017/decorative" val="1"/>
              </a:ext>
            </a:extLst>
          </p:cNvPr>
          <p:cNvCxnSpPr>
            <a:cxnSpLocks/>
            <a:stCxn id="13" idx="2"/>
            <a:endCxn id="14" idx="0"/>
          </p:cNvCxnSpPr>
          <p:nvPr/>
        </p:nvCxnSpPr>
        <p:spPr>
          <a:xfrm>
            <a:off x="2792362" y="4864503"/>
            <a:ext cx="0" cy="185568"/>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44">
            <a:extLst>
              <a:ext uri="{FF2B5EF4-FFF2-40B4-BE49-F238E27FC236}">
                <a16:creationId xmlns:a16="http://schemas.microsoft.com/office/drawing/2014/main" id="{460D59A6-E9BD-4ED6-8F69-FA6668677C8A}"/>
              </a:ext>
              <a:ext uri="{C183D7F6-B498-43B3-948B-1728B52AA6E4}">
                <adec:decorative xmlns:adec="http://schemas.microsoft.com/office/drawing/2017/decorative" val="1"/>
              </a:ext>
            </a:extLst>
          </p:cNvPr>
          <p:cNvCxnSpPr>
            <a:cxnSpLocks/>
            <a:stCxn id="3" idx="2"/>
            <a:endCxn id="32" idx="0"/>
          </p:cNvCxnSpPr>
          <p:nvPr/>
        </p:nvCxnSpPr>
        <p:spPr>
          <a:xfrm>
            <a:off x="2792360" y="7146754"/>
            <a:ext cx="1" cy="259723"/>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nector: Elbow 45">
            <a:extLst>
              <a:ext uri="{FF2B5EF4-FFF2-40B4-BE49-F238E27FC236}">
                <a16:creationId xmlns:a16="http://schemas.microsoft.com/office/drawing/2014/main" id="{4BCA7E64-DEA3-4D53-A4BE-53D67C046DE0}"/>
              </a:ext>
              <a:ext uri="{C183D7F6-B498-43B3-948B-1728B52AA6E4}">
                <adec:decorative xmlns:adec="http://schemas.microsoft.com/office/drawing/2017/decorative" val="1"/>
              </a:ext>
            </a:extLst>
          </p:cNvPr>
          <p:cNvCxnSpPr>
            <a:cxnSpLocks/>
            <a:stCxn id="3" idx="3"/>
            <a:endCxn id="26" idx="0"/>
          </p:cNvCxnSpPr>
          <p:nvPr/>
        </p:nvCxnSpPr>
        <p:spPr>
          <a:xfrm>
            <a:off x="3199365" y="6995071"/>
            <a:ext cx="866275" cy="442700"/>
          </a:xfrm>
          <a:prstGeom prst="bentConnector2">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46">
            <a:extLst>
              <a:ext uri="{FF2B5EF4-FFF2-40B4-BE49-F238E27FC236}">
                <a16:creationId xmlns:a16="http://schemas.microsoft.com/office/drawing/2014/main" id="{C690E212-5BF3-4977-A4F4-330D12CCB8BB}"/>
              </a:ext>
              <a:ext uri="{C183D7F6-B498-43B3-948B-1728B52AA6E4}">
                <adec:decorative xmlns:adec="http://schemas.microsoft.com/office/drawing/2017/decorative" val="1"/>
              </a:ext>
            </a:extLst>
          </p:cNvPr>
          <p:cNvCxnSpPr>
            <a:cxnSpLocks/>
            <a:stCxn id="25" idx="2"/>
            <a:endCxn id="3" idx="0"/>
          </p:cNvCxnSpPr>
          <p:nvPr/>
        </p:nvCxnSpPr>
        <p:spPr>
          <a:xfrm flipH="1">
            <a:off x="2792360" y="6176105"/>
            <a:ext cx="1" cy="667283"/>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21" name="Rectangle 35">
            <a:extLst>
              <a:ext uri="{FF2B5EF4-FFF2-40B4-BE49-F238E27FC236}">
                <a16:creationId xmlns:a16="http://schemas.microsoft.com/office/drawing/2014/main" id="{93AF73DB-6B8E-442C-9DBD-40592F8B8F31}"/>
              </a:ext>
              <a:ext uri="{C183D7F6-B498-43B3-948B-1728B52AA6E4}">
                <adec:decorative xmlns:adec="http://schemas.microsoft.com/office/drawing/2017/decorative" val="1"/>
              </a:ext>
            </a:extLst>
          </p:cNvPr>
          <p:cNvSpPr/>
          <p:nvPr/>
        </p:nvSpPr>
        <p:spPr>
          <a:xfrm>
            <a:off x="2385356" y="5467357"/>
            <a:ext cx="814010" cy="258467"/>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24923"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415" b="0" i="0" u="none" strike="noStrike" kern="1200" cap="none" spc="0" normalizeH="0" baseline="0" noProof="0" dirty="0">
              <a:ln>
                <a:noFill/>
              </a:ln>
              <a:solidFill>
                <a:srgbClr val="000000"/>
              </a:solidFill>
              <a:effectLst/>
              <a:uLnTx/>
              <a:uFillTx/>
              <a:latin typeface="Calibri"/>
              <a:ea typeface="+mn-ea"/>
              <a:cs typeface="+mn-cs"/>
            </a:endParaRPr>
          </a:p>
        </p:txBody>
      </p:sp>
      <p:cxnSp>
        <p:nvCxnSpPr>
          <p:cNvPr id="22" name="Straight Arrow Connector 37">
            <a:extLst>
              <a:ext uri="{FF2B5EF4-FFF2-40B4-BE49-F238E27FC236}">
                <a16:creationId xmlns:a16="http://schemas.microsoft.com/office/drawing/2014/main" id="{87F2EF9B-6EFB-4F4D-9718-6C582186E776}"/>
              </a:ext>
              <a:ext uri="{C183D7F6-B498-43B3-948B-1728B52AA6E4}">
                <adec:decorative xmlns:adec="http://schemas.microsoft.com/office/drawing/2017/decorative" val="1"/>
              </a:ext>
            </a:extLst>
          </p:cNvPr>
          <p:cNvCxnSpPr>
            <a:cxnSpLocks/>
            <a:stCxn id="21" idx="2"/>
            <a:endCxn id="25" idx="0"/>
          </p:cNvCxnSpPr>
          <p:nvPr/>
        </p:nvCxnSpPr>
        <p:spPr>
          <a:xfrm>
            <a:off x="2792361" y="5725824"/>
            <a:ext cx="0" cy="191814"/>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23" name="Connector: Elbow 39">
            <a:extLst>
              <a:ext uri="{FF2B5EF4-FFF2-40B4-BE49-F238E27FC236}">
                <a16:creationId xmlns:a16="http://schemas.microsoft.com/office/drawing/2014/main" id="{C3F01E6B-AD68-4654-BABA-545BC9FC8362}"/>
              </a:ext>
              <a:ext uri="{C183D7F6-B498-43B3-948B-1728B52AA6E4}">
                <adec:decorative xmlns:adec="http://schemas.microsoft.com/office/drawing/2017/decorative" val="1"/>
              </a:ext>
            </a:extLst>
          </p:cNvPr>
          <p:cNvCxnSpPr>
            <a:cxnSpLocks/>
            <a:stCxn id="14" idx="3"/>
            <a:endCxn id="35" idx="3"/>
          </p:cNvCxnSpPr>
          <p:nvPr/>
        </p:nvCxnSpPr>
        <p:spPr>
          <a:xfrm>
            <a:off x="3199367" y="5201754"/>
            <a:ext cx="636420" cy="5774399"/>
          </a:xfrm>
          <a:prstGeom prst="bentConnector3">
            <a:avLst>
              <a:gd name="adj1" fmla="val 287104"/>
            </a:avLst>
          </a:prstGeom>
          <a:ln>
            <a:solidFill>
              <a:srgbClr val="CF4646"/>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37">
            <a:extLst>
              <a:ext uri="{FF2B5EF4-FFF2-40B4-BE49-F238E27FC236}">
                <a16:creationId xmlns:a16="http://schemas.microsoft.com/office/drawing/2014/main" id="{8A5B61A3-C74D-4878-AC93-D692BD15566A}"/>
              </a:ext>
              <a:ext uri="{C183D7F6-B498-43B3-948B-1728B52AA6E4}">
                <adec:decorative xmlns:adec="http://schemas.microsoft.com/office/drawing/2017/decorative" val="1"/>
              </a:ext>
            </a:extLst>
          </p:cNvPr>
          <p:cNvCxnSpPr>
            <a:cxnSpLocks/>
            <a:stCxn id="14" idx="2"/>
            <a:endCxn id="21" idx="0"/>
          </p:cNvCxnSpPr>
          <p:nvPr/>
        </p:nvCxnSpPr>
        <p:spPr>
          <a:xfrm flipH="1">
            <a:off x="2792361" y="5353437"/>
            <a:ext cx="1" cy="113920"/>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35">
            <a:extLst>
              <a:ext uri="{FF2B5EF4-FFF2-40B4-BE49-F238E27FC236}">
                <a16:creationId xmlns:a16="http://schemas.microsoft.com/office/drawing/2014/main" id="{56AD9CE6-D914-4F5B-9323-5617B1D571E9}"/>
              </a:ext>
              <a:ext uri="{C183D7F6-B498-43B3-948B-1728B52AA6E4}">
                <adec:decorative xmlns:adec="http://schemas.microsoft.com/office/drawing/2017/decorative" val="1"/>
              </a:ext>
            </a:extLst>
          </p:cNvPr>
          <p:cNvSpPr/>
          <p:nvPr/>
        </p:nvSpPr>
        <p:spPr>
          <a:xfrm>
            <a:off x="2385356" y="5917638"/>
            <a:ext cx="814010" cy="258467"/>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24923"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415" b="0" i="0" u="none" strike="noStrike" kern="1200" cap="none" spc="0" normalizeH="0" baseline="0" noProof="0" dirty="0">
              <a:ln>
                <a:noFill/>
              </a:ln>
              <a:solidFill>
                <a:srgbClr val="000000"/>
              </a:solidFill>
              <a:effectLst/>
              <a:uLnTx/>
              <a:uFillTx/>
              <a:latin typeface="Calibri"/>
              <a:ea typeface="+mn-ea"/>
              <a:cs typeface="+mn-cs"/>
            </a:endParaRPr>
          </a:p>
        </p:txBody>
      </p:sp>
      <p:sp>
        <p:nvSpPr>
          <p:cNvPr id="26" name="Rectangle 35">
            <a:extLst>
              <a:ext uri="{FF2B5EF4-FFF2-40B4-BE49-F238E27FC236}">
                <a16:creationId xmlns:a16="http://schemas.microsoft.com/office/drawing/2014/main" id="{6333713B-4C99-4218-91D5-5345A9B7A550}"/>
              </a:ext>
              <a:ext uri="{C183D7F6-B498-43B3-948B-1728B52AA6E4}">
                <adec:decorative xmlns:adec="http://schemas.microsoft.com/office/drawing/2017/decorative" val="1"/>
              </a:ext>
            </a:extLst>
          </p:cNvPr>
          <p:cNvSpPr/>
          <p:nvPr/>
        </p:nvSpPr>
        <p:spPr>
          <a:xfrm>
            <a:off x="3658635" y="7437771"/>
            <a:ext cx="814010" cy="258467"/>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24923"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415" b="0" i="0" u="none" strike="noStrike" kern="1200" cap="none" spc="0" normalizeH="0" baseline="0" noProof="0" dirty="0">
              <a:ln>
                <a:noFill/>
              </a:ln>
              <a:solidFill>
                <a:srgbClr val="000000"/>
              </a:solidFill>
              <a:effectLst/>
              <a:uLnTx/>
              <a:uFillTx/>
              <a:latin typeface="Calibri"/>
              <a:ea typeface="+mn-ea"/>
              <a:cs typeface="+mn-cs"/>
            </a:endParaRPr>
          </a:p>
        </p:txBody>
      </p:sp>
      <p:sp>
        <p:nvSpPr>
          <p:cNvPr id="27" name="Flowchart: Decision 36">
            <a:extLst>
              <a:ext uri="{FF2B5EF4-FFF2-40B4-BE49-F238E27FC236}">
                <a16:creationId xmlns:a16="http://schemas.microsoft.com/office/drawing/2014/main" id="{F3D13C99-0BF3-4A22-ABE6-6A484F4571E1}"/>
              </a:ext>
              <a:ext uri="{C183D7F6-B498-43B3-948B-1728B52AA6E4}">
                <adec:decorative xmlns:adec="http://schemas.microsoft.com/office/drawing/2017/decorative" val="1"/>
              </a:ext>
            </a:extLst>
          </p:cNvPr>
          <p:cNvSpPr/>
          <p:nvPr/>
        </p:nvSpPr>
        <p:spPr>
          <a:xfrm>
            <a:off x="3658635" y="7851367"/>
            <a:ext cx="814010" cy="303366"/>
          </a:xfrm>
          <a:prstGeom prst="flowChartDecision">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415" b="0" i="0" u="none" strike="noStrike" kern="1200" cap="none" spc="0" normalizeH="0" baseline="0" noProof="0" dirty="0">
              <a:ln>
                <a:noFill/>
              </a:ln>
              <a:solidFill>
                <a:srgbClr val="000000"/>
              </a:solidFill>
              <a:effectLst/>
              <a:uLnTx/>
              <a:uFillTx/>
              <a:latin typeface="Calibri"/>
              <a:ea typeface="+mn-ea"/>
              <a:cs typeface="+mn-cs"/>
            </a:endParaRPr>
          </a:p>
        </p:txBody>
      </p:sp>
      <p:cxnSp>
        <p:nvCxnSpPr>
          <p:cNvPr id="28" name="Straight Arrow Connector 37">
            <a:extLst>
              <a:ext uri="{FF2B5EF4-FFF2-40B4-BE49-F238E27FC236}">
                <a16:creationId xmlns:a16="http://schemas.microsoft.com/office/drawing/2014/main" id="{58EA2431-A180-412E-ACAC-03DB05A784AB}"/>
              </a:ext>
              <a:ext uri="{C183D7F6-B498-43B3-948B-1728B52AA6E4}">
                <adec:decorative xmlns:adec="http://schemas.microsoft.com/office/drawing/2017/decorative" val="1"/>
              </a:ext>
            </a:extLst>
          </p:cNvPr>
          <p:cNvCxnSpPr>
            <a:cxnSpLocks/>
            <a:stCxn id="26" idx="2"/>
            <a:endCxn id="27" idx="0"/>
          </p:cNvCxnSpPr>
          <p:nvPr/>
        </p:nvCxnSpPr>
        <p:spPr>
          <a:xfrm>
            <a:off x="4065640" y="7696238"/>
            <a:ext cx="0" cy="155129"/>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37">
            <a:extLst>
              <a:ext uri="{FF2B5EF4-FFF2-40B4-BE49-F238E27FC236}">
                <a16:creationId xmlns:a16="http://schemas.microsoft.com/office/drawing/2014/main" id="{F2FBA538-4649-45A8-A591-F01E41466A63}"/>
              </a:ext>
              <a:ext uri="{C183D7F6-B498-43B3-948B-1728B52AA6E4}">
                <adec:decorative xmlns:adec="http://schemas.microsoft.com/office/drawing/2017/decorative" val="1"/>
              </a:ext>
            </a:extLst>
          </p:cNvPr>
          <p:cNvCxnSpPr>
            <a:cxnSpLocks/>
            <a:stCxn id="27" idx="2"/>
            <a:endCxn id="30" idx="0"/>
          </p:cNvCxnSpPr>
          <p:nvPr/>
        </p:nvCxnSpPr>
        <p:spPr>
          <a:xfrm>
            <a:off x="4065640" y="8154733"/>
            <a:ext cx="0" cy="149983"/>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30" name="Rectangle 35">
            <a:extLst>
              <a:ext uri="{FF2B5EF4-FFF2-40B4-BE49-F238E27FC236}">
                <a16:creationId xmlns:a16="http://schemas.microsoft.com/office/drawing/2014/main" id="{13690B85-A4D9-4C73-B430-93E18AF0FCF9}"/>
              </a:ext>
              <a:ext uri="{C183D7F6-B498-43B3-948B-1728B52AA6E4}">
                <adec:decorative xmlns:adec="http://schemas.microsoft.com/office/drawing/2017/decorative" val="1"/>
              </a:ext>
            </a:extLst>
          </p:cNvPr>
          <p:cNvSpPr/>
          <p:nvPr/>
        </p:nvSpPr>
        <p:spPr>
          <a:xfrm>
            <a:off x="3658635" y="8304716"/>
            <a:ext cx="814010" cy="258467"/>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24923"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415" b="0" i="0" u="none" strike="noStrike" kern="1200" cap="none" spc="0" normalizeH="0" baseline="0" noProof="0" dirty="0">
              <a:ln>
                <a:noFill/>
              </a:ln>
              <a:solidFill>
                <a:srgbClr val="000000"/>
              </a:solidFill>
              <a:effectLst/>
              <a:uLnTx/>
              <a:uFillTx/>
              <a:latin typeface="Calibri"/>
              <a:ea typeface="+mn-ea"/>
              <a:cs typeface="+mn-cs"/>
            </a:endParaRPr>
          </a:p>
        </p:txBody>
      </p:sp>
      <p:sp>
        <p:nvSpPr>
          <p:cNvPr id="32" name="Rectangle 41">
            <a:extLst>
              <a:ext uri="{FF2B5EF4-FFF2-40B4-BE49-F238E27FC236}">
                <a16:creationId xmlns:a16="http://schemas.microsoft.com/office/drawing/2014/main" id="{6B0ACD32-D90E-4BE3-9C0B-508EDCC7AEC7}"/>
              </a:ext>
              <a:ext uri="{C183D7F6-B498-43B3-948B-1728B52AA6E4}">
                <adec:decorative xmlns:adec="http://schemas.microsoft.com/office/drawing/2017/decorative" val="1"/>
              </a:ext>
            </a:extLst>
          </p:cNvPr>
          <p:cNvSpPr/>
          <p:nvPr/>
        </p:nvSpPr>
        <p:spPr>
          <a:xfrm>
            <a:off x="2385356" y="7406477"/>
            <a:ext cx="814010" cy="289761"/>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24923" tIns="0" rIns="24923"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415" b="0" i="0" u="none" strike="noStrike" kern="1200" cap="none" spc="0" normalizeH="0" baseline="0" noProof="0" dirty="0">
              <a:ln>
                <a:noFill/>
              </a:ln>
              <a:solidFill>
                <a:srgbClr val="000000"/>
              </a:solidFill>
              <a:effectLst/>
              <a:uLnTx/>
              <a:uFillTx/>
              <a:latin typeface="Calibri"/>
              <a:ea typeface="+mn-ea"/>
              <a:cs typeface="+mn-cs"/>
            </a:endParaRPr>
          </a:p>
        </p:txBody>
      </p:sp>
      <p:sp>
        <p:nvSpPr>
          <p:cNvPr id="33" name="Rectangle 43">
            <a:extLst>
              <a:ext uri="{FF2B5EF4-FFF2-40B4-BE49-F238E27FC236}">
                <a16:creationId xmlns:a16="http://schemas.microsoft.com/office/drawing/2014/main" id="{4F785A0C-DE4E-4C99-B87D-8B5559008E90}"/>
              </a:ext>
              <a:ext uri="{C183D7F6-B498-43B3-948B-1728B52AA6E4}">
                <adec:decorative xmlns:adec="http://schemas.microsoft.com/office/drawing/2017/decorative" val="1"/>
              </a:ext>
            </a:extLst>
          </p:cNvPr>
          <p:cNvSpPr/>
          <p:nvPr/>
        </p:nvSpPr>
        <p:spPr>
          <a:xfrm>
            <a:off x="2385356" y="8299093"/>
            <a:ext cx="814010" cy="27270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24923" tIns="0" rIns="24923"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415" b="0" i="0" u="none" strike="noStrike" kern="1200" cap="none" spc="0" normalizeH="0" baseline="0" noProof="0" dirty="0">
              <a:ln>
                <a:noFill/>
              </a:ln>
              <a:solidFill>
                <a:srgbClr val="000000"/>
              </a:solidFill>
              <a:effectLst/>
              <a:uLnTx/>
              <a:uFillTx/>
              <a:latin typeface="Calibri"/>
              <a:ea typeface="+mn-ea"/>
              <a:cs typeface="+mn-cs"/>
            </a:endParaRPr>
          </a:p>
        </p:txBody>
      </p:sp>
      <p:cxnSp>
        <p:nvCxnSpPr>
          <p:cNvPr id="34" name="Straight Arrow Connector 44">
            <a:extLst>
              <a:ext uri="{FF2B5EF4-FFF2-40B4-BE49-F238E27FC236}">
                <a16:creationId xmlns:a16="http://schemas.microsoft.com/office/drawing/2014/main" id="{B0F1F828-7FC4-4595-8F31-3E5CDC50E46D}"/>
              </a:ext>
              <a:ext uri="{C183D7F6-B498-43B3-948B-1728B52AA6E4}">
                <adec:decorative xmlns:adec="http://schemas.microsoft.com/office/drawing/2017/decorative" val="1"/>
              </a:ext>
            </a:extLst>
          </p:cNvPr>
          <p:cNvCxnSpPr>
            <a:cxnSpLocks/>
            <a:stCxn id="32" idx="2"/>
            <a:endCxn id="33" idx="0"/>
          </p:cNvCxnSpPr>
          <p:nvPr/>
        </p:nvCxnSpPr>
        <p:spPr>
          <a:xfrm>
            <a:off x="2792361" y="7696238"/>
            <a:ext cx="0" cy="602855"/>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35" name="Flowchart: Terminator 40">
            <a:extLst>
              <a:ext uri="{FF2B5EF4-FFF2-40B4-BE49-F238E27FC236}">
                <a16:creationId xmlns:a16="http://schemas.microsoft.com/office/drawing/2014/main" id="{73D66E0C-9F6A-4130-B389-B33C1EEAF713}"/>
              </a:ext>
              <a:ext uri="{C183D7F6-B498-43B3-948B-1728B52AA6E4}">
                <adec:decorative xmlns:adec="http://schemas.microsoft.com/office/drawing/2017/decorative" val="1"/>
              </a:ext>
            </a:extLst>
          </p:cNvPr>
          <p:cNvSpPr/>
          <p:nvPr/>
        </p:nvSpPr>
        <p:spPr>
          <a:xfrm>
            <a:off x="3021777" y="10831272"/>
            <a:ext cx="814010" cy="289761"/>
          </a:xfrm>
          <a:prstGeom prst="flowChartTerminator">
            <a:avLst/>
          </a:prstGeom>
          <a:solidFill>
            <a:schemeClr val="bg1"/>
          </a:solidFill>
          <a:ln w="12700">
            <a:solidFill>
              <a:srgbClr val="CF4646"/>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000" b="1" i="0" u="none" strike="noStrike" kern="1200" cap="none" spc="0" normalizeH="0" baseline="0" noProof="0" dirty="0">
                <a:ln>
                  <a:noFill/>
                </a:ln>
                <a:solidFill>
                  <a:srgbClr val="000000"/>
                </a:solidFill>
                <a:effectLst/>
                <a:uLnTx/>
                <a:uFillTx/>
                <a:latin typeface="Calibri"/>
                <a:ea typeface="+mn-ea"/>
                <a:cs typeface="+mn-cs"/>
              </a:rPr>
              <a:t>Utgång</a:t>
            </a:r>
          </a:p>
        </p:txBody>
      </p:sp>
      <p:cxnSp>
        <p:nvCxnSpPr>
          <p:cNvPr id="36" name="Connector: Elbow 39">
            <a:extLst>
              <a:ext uri="{FF2B5EF4-FFF2-40B4-BE49-F238E27FC236}">
                <a16:creationId xmlns:a16="http://schemas.microsoft.com/office/drawing/2014/main" id="{37069377-0B29-434B-B53B-27F7CA7E977E}"/>
              </a:ext>
              <a:ext uri="{C183D7F6-B498-43B3-948B-1728B52AA6E4}">
                <adec:decorative xmlns:adec="http://schemas.microsoft.com/office/drawing/2017/decorative" val="1"/>
              </a:ext>
            </a:extLst>
          </p:cNvPr>
          <p:cNvCxnSpPr>
            <a:cxnSpLocks/>
            <a:stCxn id="30" idx="2"/>
            <a:endCxn id="40" idx="0"/>
          </p:cNvCxnSpPr>
          <p:nvPr/>
        </p:nvCxnSpPr>
        <p:spPr>
          <a:xfrm rot="5400000">
            <a:off x="3384314" y="8607651"/>
            <a:ext cx="725794" cy="636858"/>
          </a:xfrm>
          <a:prstGeom prst="bentConnector3">
            <a:avLst>
              <a:gd name="adj1" fmla="val 50000"/>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37" name="textruta 36">
            <a:extLst>
              <a:ext uri="{FF2B5EF4-FFF2-40B4-BE49-F238E27FC236}">
                <a16:creationId xmlns:a16="http://schemas.microsoft.com/office/drawing/2014/main" id="{FEDDB585-3AFF-46DA-BC4F-0FD0A730E0FC}"/>
              </a:ext>
              <a:ext uri="{C183D7F6-B498-43B3-948B-1728B52AA6E4}">
                <adec:decorative xmlns:adec="http://schemas.microsoft.com/office/drawing/2017/decorative" val="1"/>
              </a:ext>
            </a:extLst>
          </p:cNvPr>
          <p:cNvSpPr txBox="1"/>
          <p:nvPr/>
        </p:nvSpPr>
        <p:spPr>
          <a:xfrm>
            <a:off x="2062688" y="4394370"/>
            <a:ext cx="907639" cy="230832"/>
          </a:xfrm>
          <a:prstGeom prst="rect">
            <a:avLst/>
          </a:prstGeom>
          <a:noFill/>
        </p:spPr>
        <p:txBody>
          <a:bodyPr wrap="square" rtlCol="0">
            <a:spAutoFit/>
          </a:bodyPr>
          <a:lstStyle/>
          <a:p>
            <a:r>
              <a:rPr lang="sv-SE" sz="900" i="1" dirty="0"/>
              <a:t>Utredning</a:t>
            </a:r>
          </a:p>
        </p:txBody>
      </p:sp>
      <p:sp>
        <p:nvSpPr>
          <p:cNvPr id="38" name="textruta 37">
            <a:extLst>
              <a:ext uri="{FF2B5EF4-FFF2-40B4-BE49-F238E27FC236}">
                <a16:creationId xmlns:a16="http://schemas.microsoft.com/office/drawing/2014/main" id="{46328DEB-A498-43A2-8501-765A7D22CE5C}"/>
              </a:ext>
              <a:ext uri="{C183D7F6-B498-43B3-948B-1728B52AA6E4}">
                <adec:decorative xmlns:adec="http://schemas.microsoft.com/office/drawing/2017/decorative" val="1"/>
              </a:ext>
            </a:extLst>
          </p:cNvPr>
          <p:cNvSpPr txBox="1"/>
          <p:nvPr/>
        </p:nvSpPr>
        <p:spPr>
          <a:xfrm>
            <a:off x="2020578" y="6631336"/>
            <a:ext cx="907639" cy="230832"/>
          </a:xfrm>
          <a:prstGeom prst="rect">
            <a:avLst/>
          </a:prstGeom>
          <a:noFill/>
        </p:spPr>
        <p:txBody>
          <a:bodyPr wrap="square" rtlCol="0">
            <a:spAutoFit/>
          </a:bodyPr>
          <a:lstStyle/>
          <a:p>
            <a:r>
              <a:rPr lang="sv-SE" sz="900" i="1" dirty="0"/>
              <a:t>Behandling</a:t>
            </a:r>
          </a:p>
        </p:txBody>
      </p:sp>
      <p:sp>
        <p:nvSpPr>
          <p:cNvPr id="39" name="textruta 38">
            <a:extLst>
              <a:ext uri="{FF2B5EF4-FFF2-40B4-BE49-F238E27FC236}">
                <a16:creationId xmlns:a16="http://schemas.microsoft.com/office/drawing/2014/main" id="{5F067922-AE1D-49BD-B38B-36174830BCD6}"/>
              </a:ext>
              <a:ext uri="{C183D7F6-B498-43B3-948B-1728B52AA6E4}">
                <adec:decorative xmlns:adec="http://schemas.microsoft.com/office/drawing/2017/decorative" val="1"/>
              </a:ext>
            </a:extLst>
          </p:cNvPr>
          <p:cNvSpPr txBox="1"/>
          <p:nvPr/>
        </p:nvSpPr>
        <p:spPr>
          <a:xfrm>
            <a:off x="2061162" y="9113566"/>
            <a:ext cx="840022" cy="230832"/>
          </a:xfrm>
          <a:prstGeom prst="rect">
            <a:avLst/>
          </a:prstGeom>
          <a:noFill/>
        </p:spPr>
        <p:txBody>
          <a:bodyPr wrap="square" rtlCol="0">
            <a:spAutoFit/>
          </a:bodyPr>
          <a:lstStyle/>
          <a:p>
            <a:r>
              <a:rPr lang="sv-SE" sz="900" i="1" dirty="0"/>
              <a:t>Uppföljning</a:t>
            </a:r>
          </a:p>
        </p:txBody>
      </p:sp>
      <p:sp>
        <p:nvSpPr>
          <p:cNvPr id="40" name="Rectangle 35">
            <a:extLst>
              <a:ext uri="{FF2B5EF4-FFF2-40B4-BE49-F238E27FC236}">
                <a16:creationId xmlns:a16="http://schemas.microsoft.com/office/drawing/2014/main" id="{636BEF38-66FF-4F35-8458-706653263FD3}"/>
              </a:ext>
              <a:ext uri="{C183D7F6-B498-43B3-948B-1728B52AA6E4}">
                <adec:decorative xmlns:adec="http://schemas.microsoft.com/office/drawing/2017/decorative" val="1"/>
              </a:ext>
            </a:extLst>
          </p:cNvPr>
          <p:cNvSpPr/>
          <p:nvPr/>
        </p:nvSpPr>
        <p:spPr>
          <a:xfrm>
            <a:off x="3021777" y="9288977"/>
            <a:ext cx="814010" cy="258467"/>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24923"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415" b="0" i="0" u="none" strike="noStrike" kern="1200" cap="none" spc="0" normalizeH="0" baseline="0" noProof="0" dirty="0">
              <a:ln>
                <a:noFill/>
              </a:ln>
              <a:solidFill>
                <a:srgbClr val="000000"/>
              </a:solidFill>
              <a:effectLst/>
              <a:uLnTx/>
              <a:uFillTx/>
              <a:latin typeface="Calibri"/>
              <a:ea typeface="+mn-ea"/>
              <a:cs typeface="+mn-cs"/>
            </a:endParaRPr>
          </a:p>
        </p:txBody>
      </p:sp>
      <p:sp>
        <p:nvSpPr>
          <p:cNvPr id="41" name="Flowchart: Decision 36">
            <a:extLst>
              <a:ext uri="{FF2B5EF4-FFF2-40B4-BE49-F238E27FC236}">
                <a16:creationId xmlns:a16="http://schemas.microsoft.com/office/drawing/2014/main" id="{FB03F055-B3EE-458C-A0BE-C64B5AAFB501}"/>
              </a:ext>
              <a:ext uri="{C183D7F6-B498-43B3-948B-1728B52AA6E4}">
                <adec:decorative xmlns:adec="http://schemas.microsoft.com/office/drawing/2017/decorative" val="1"/>
              </a:ext>
            </a:extLst>
          </p:cNvPr>
          <p:cNvSpPr/>
          <p:nvPr/>
        </p:nvSpPr>
        <p:spPr>
          <a:xfrm>
            <a:off x="3021777" y="9689982"/>
            <a:ext cx="814010" cy="303366"/>
          </a:xfrm>
          <a:prstGeom prst="flowChartDecision">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415" b="0" i="0" u="none" strike="noStrike" kern="1200" cap="none" spc="0" normalizeH="0" baseline="0" noProof="0" dirty="0">
              <a:ln>
                <a:noFill/>
              </a:ln>
              <a:solidFill>
                <a:srgbClr val="000000"/>
              </a:solidFill>
              <a:effectLst/>
              <a:uLnTx/>
              <a:uFillTx/>
              <a:latin typeface="Calibri"/>
              <a:ea typeface="+mn-ea"/>
              <a:cs typeface="+mn-cs"/>
            </a:endParaRPr>
          </a:p>
        </p:txBody>
      </p:sp>
      <p:sp>
        <p:nvSpPr>
          <p:cNvPr id="42" name="Rectangle 43">
            <a:extLst>
              <a:ext uri="{FF2B5EF4-FFF2-40B4-BE49-F238E27FC236}">
                <a16:creationId xmlns:a16="http://schemas.microsoft.com/office/drawing/2014/main" id="{47F14E84-110E-44B0-996E-72E6F787CF30}"/>
              </a:ext>
              <a:ext uri="{C183D7F6-B498-43B3-948B-1728B52AA6E4}">
                <adec:decorative xmlns:adec="http://schemas.microsoft.com/office/drawing/2017/decorative" val="1"/>
              </a:ext>
            </a:extLst>
          </p:cNvPr>
          <p:cNvSpPr/>
          <p:nvPr/>
        </p:nvSpPr>
        <p:spPr>
          <a:xfrm>
            <a:off x="3021777" y="10187687"/>
            <a:ext cx="814010" cy="272700"/>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24923" tIns="0" rIns="24923"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415" b="0" i="0" u="none" strike="noStrike" kern="1200" cap="none" spc="0" normalizeH="0" baseline="0" noProof="0" dirty="0">
              <a:ln>
                <a:noFill/>
              </a:ln>
              <a:solidFill>
                <a:srgbClr val="000000"/>
              </a:solidFill>
              <a:effectLst/>
              <a:uLnTx/>
              <a:uFillTx/>
              <a:latin typeface="Calibri"/>
              <a:ea typeface="+mn-ea"/>
              <a:cs typeface="+mn-cs"/>
            </a:endParaRPr>
          </a:p>
        </p:txBody>
      </p:sp>
      <p:cxnSp>
        <p:nvCxnSpPr>
          <p:cNvPr id="43" name="Connector: Elbow 39">
            <a:extLst>
              <a:ext uri="{FF2B5EF4-FFF2-40B4-BE49-F238E27FC236}">
                <a16:creationId xmlns:a16="http://schemas.microsoft.com/office/drawing/2014/main" id="{A6C54643-B97D-48E1-AFC4-B76E4B0EC064}"/>
              </a:ext>
              <a:ext uri="{C183D7F6-B498-43B3-948B-1728B52AA6E4}">
                <adec:decorative xmlns:adec="http://schemas.microsoft.com/office/drawing/2017/decorative" val="1"/>
              </a:ext>
            </a:extLst>
          </p:cNvPr>
          <p:cNvCxnSpPr>
            <a:cxnSpLocks/>
            <a:stCxn id="33" idx="2"/>
            <a:endCxn id="40" idx="0"/>
          </p:cNvCxnSpPr>
          <p:nvPr/>
        </p:nvCxnSpPr>
        <p:spPr>
          <a:xfrm rot="16200000" flipH="1">
            <a:off x="2751979" y="8612174"/>
            <a:ext cx="717184" cy="636421"/>
          </a:xfrm>
          <a:prstGeom prst="bentConnector3">
            <a:avLst>
              <a:gd name="adj1" fmla="val 50000"/>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4">
            <a:extLst>
              <a:ext uri="{FF2B5EF4-FFF2-40B4-BE49-F238E27FC236}">
                <a16:creationId xmlns:a16="http://schemas.microsoft.com/office/drawing/2014/main" id="{E8DF490A-0B2F-4A02-B49A-FE553F4C3A6D}"/>
              </a:ext>
              <a:ext uri="{C183D7F6-B498-43B3-948B-1728B52AA6E4}">
                <adec:decorative xmlns:adec="http://schemas.microsoft.com/office/drawing/2017/decorative" val="1"/>
              </a:ext>
            </a:extLst>
          </p:cNvPr>
          <p:cNvCxnSpPr>
            <a:cxnSpLocks/>
            <a:stCxn id="40" idx="2"/>
            <a:endCxn id="41" idx="0"/>
          </p:cNvCxnSpPr>
          <p:nvPr/>
        </p:nvCxnSpPr>
        <p:spPr>
          <a:xfrm>
            <a:off x="3428782" y="9547444"/>
            <a:ext cx="0" cy="142538"/>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1C9A0AD0-051F-4280-B9EA-C2FB51AB13CC}"/>
              </a:ext>
              <a:ext uri="{C183D7F6-B498-43B3-948B-1728B52AA6E4}">
                <adec:decorative xmlns:adec="http://schemas.microsoft.com/office/drawing/2017/decorative" val="1"/>
              </a:ext>
            </a:extLst>
          </p:cNvPr>
          <p:cNvCxnSpPr>
            <a:cxnSpLocks/>
            <a:stCxn id="41" idx="2"/>
            <a:endCxn id="42" idx="0"/>
          </p:cNvCxnSpPr>
          <p:nvPr/>
        </p:nvCxnSpPr>
        <p:spPr>
          <a:xfrm>
            <a:off x="3428782" y="9993348"/>
            <a:ext cx="0" cy="194339"/>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4">
            <a:extLst>
              <a:ext uri="{FF2B5EF4-FFF2-40B4-BE49-F238E27FC236}">
                <a16:creationId xmlns:a16="http://schemas.microsoft.com/office/drawing/2014/main" id="{7E07442A-46A1-484C-8266-477AA2623A13}"/>
              </a:ext>
              <a:ext uri="{C183D7F6-B498-43B3-948B-1728B52AA6E4}">
                <adec:decorative xmlns:adec="http://schemas.microsoft.com/office/drawing/2017/decorative" val="1"/>
              </a:ext>
            </a:extLst>
          </p:cNvPr>
          <p:cNvCxnSpPr>
            <a:cxnSpLocks/>
            <a:stCxn id="42" idx="2"/>
            <a:endCxn id="35" idx="0"/>
          </p:cNvCxnSpPr>
          <p:nvPr/>
        </p:nvCxnSpPr>
        <p:spPr>
          <a:xfrm>
            <a:off x="3428782" y="10460387"/>
            <a:ext cx="0" cy="370885"/>
          </a:xfrm>
          <a:prstGeom prst="straightConnector1">
            <a:avLst/>
          </a:prstGeom>
          <a:ln>
            <a:solidFill>
              <a:srgbClr val="CF4646"/>
            </a:solidFill>
            <a:tailEnd type="triangle"/>
          </a:ln>
        </p:spPr>
        <p:style>
          <a:lnRef idx="1">
            <a:schemeClr val="accent1"/>
          </a:lnRef>
          <a:fillRef idx="0">
            <a:schemeClr val="accent1"/>
          </a:fillRef>
          <a:effectRef idx="0">
            <a:schemeClr val="accent1"/>
          </a:effectRef>
          <a:fontRef idx="minor">
            <a:schemeClr val="tx1"/>
          </a:fontRef>
        </p:style>
      </p:cxnSp>
      <p:sp>
        <p:nvSpPr>
          <p:cNvPr id="3" name="Flowchart: Decision 36">
            <a:extLst>
              <a:ext uri="{FF2B5EF4-FFF2-40B4-BE49-F238E27FC236}">
                <a16:creationId xmlns:a16="http://schemas.microsoft.com/office/drawing/2014/main" id="{E9F5AEDF-013A-7D65-F814-A0BF5C487966}"/>
              </a:ext>
              <a:ext uri="{C183D7F6-B498-43B3-948B-1728B52AA6E4}">
                <adec:decorative xmlns:adec="http://schemas.microsoft.com/office/drawing/2017/decorative" val="1"/>
              </a:ext>
            </a:extLst>
          </p:cNvPr>
          <p:cNvSpPr/>
          <p:nvPr/>
        </p:nvSpPr>
        <p:spPr>
          <a:xfrm>
            <a:off x="2385355" y="6843388"/>
            <a:ext cx="814010" cy="303366"/>
          </a:xfrm>
          <a:prstGeom prst="flowChartDecision">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415" b="0" i="0" u="none" strike="noStrike" kern="1200" cap="none" spc="0" normalizeH="0" baseline="0" noProof="0" dirty="0">
              <a:ln>
                <a:noFill/>
              </a:ln>
              <a:solidFill>
                <a:srgbClr val="000000"/>
              </a:solidFill>
              <a:effectLst/>
              <a:uLnTx/>
              <a:uFillTx/>
              <a:latin typeface="Calibri"/>
              <a:ea typeface="+mn-ea"/>
              <a:cs typeface="+mn-cs"/>
            </a:endParaRPr>
          </a:p>
        </p:txBody>
      </p:sp>
      <p:cxnSp>
        <p:nvCxnSpPr>
          <p:cNvPr id="49" name="Connector: Elbow 39">
            <a:extLst>
              <a:ext uri="{FF2B5EF4-FFF2-40B4-BE49-F238E27FC236}">
                <a16:creationId xmlns:a16="http://schemas.microsoft.com/office/drawing/2014/main" id="{C142F818-8568-C5E0-A799-C0CA5DF69AF1}"/>
              </a:ext>
              <a:ext uri="{C183D7F6-B498-43B3-948B-1728B52AA6E4}">
                <adec:decorative xmlns:adec="http://schemas.microsoft.com/office/drawing/2017/decorative" val="1"/>
              </a:ext>
            </a:extLst>
          </p:cNvPr>
          <p:cNvCxnSpPr>
            <a:cxnSpLocks/>
            <a:stCxn id="27" idx="3"/>
            <a:endCxn id="35" idx="3"/>
          </p:cNvCxnSpPr>
          <p:nvPr/>
        </p:nvCxnSpPr>
        <p:spPr>
          <a:xfrm flipH="1">
            <a:off x="3835787" y="8003050"/>
            <a:ext cx="636858" cy="2973103"/>
          </a:xfrm>
          <a:prstGeom prst="bentConnector3">
            <a:avLst>
              <a:gd name="adj1" fmla="val -86255"/>
            </a:avLst>
          </a:prstGeom>
          <a:ln>
            <a:solidFill>
              <a:srgbClr val="CF4646"/>
            </a:solidFill>
            <a:tailEnd type="triangle"/>
          </a:ln>
        </p:spPr>
        <p:style>
          <a:lnRef idx="1">
            <a:schemeClr val="accent1"/>
          </a:lnRef>
          <a:fillRef idx="0">
            <a:schemeClr val="accent1"/>
          </a:fillRef>
          <a:effectRef idx="0">
            <a:schemeClr val="accent1"/>
          </a:effectRef>
          <a:fontRef idx="minor">
            <a:schemeClr val="tx1"/>
          </a:fontRef>
        </p:style>
      </p:cxnSp>
      <p:cxnSp>
        <p:nvCxnSpPr>
          <p:cNvPr id="55" name="Connector: Elbow 39">
            <a:extLst>
              <a:ext uri="{FF2B5EF4-FFF2-40B4-BE49-F238E27FC236}">
                <a16:creationId xmlns:a16="http://schemas.microsoft.com/office/drawing/2014/main" id="{1367B876-3AC8-38D0-B257-B702973BD38C}"/>
              </a:ext>
              <a:ext uri="{C183D7F6-B498-43B3-948B-1728B52AA6E4}">
                <adec:decorative xmlns:adec="http://schemas.microsoft.com/office/drawing/2017/decorative" val="1"/>
              </a:ext>
            </a:extLst>
          </p:cNvPr>
          <p:cNvCxnSpPr>
            <a:cxnSpLocks/>
            <a:stCxn id="41" idx="3"/>
            <a:endCxn id="35" idx="3"/>
          </p:cNvCxnSpPr>
          <p:nvPr/>
        </p:nvCxnSpPr>
        <p:spPr>
          <a:xfrm>
            <a:off x="3835787" y="9841665"/>
            <a:ext cx="12700" cy="1134488"/>
          </a:xfrm>
          <a:prstGeom prst="bentConnector3">
            <a:avLst>
              <a:gd name="adj1" fmla="val 9376118"/>
            </a:avLst>
          </a:prstGeom>
          <a:ln>
            <a:solidFill>
              <a:srgbClr val="CF4646"/>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0026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A3301C8D-7572-F31B-8F8D-15705666E28E}"/>
              </a:ext>
              <a:ext uri="{C183D7F6-B498-43B3-948B-1728B52AA6E4}">
                <adec:decorative xmlns:adec="http://schemas.microsoft.com/office/drawing/2017/decorative" val="1"/>
              </a:ext>
            </a:extLst>
          </p:cNvPr>
          <p:cNvSpPr/>
          <p:nvPr/>
        </p:nvSpPr>
        <p:spPr>
          <a:xfrm>
            <a:off x="2876929" y="-3004"/>
            <a:ext cx="3981071" cy="641485"/>
          </a:xfrm>
          <a:prstGeom prst="rect">
            <a:avLst/>
          </a:prstGeom>
          <a:solidFill>
            <a:srgbClr val="D1EB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25" lvl="2">
              <a:spcBef>
                <a:spcPts val="1200"/>
              </a:spcBef>
            </a:pPr>
            <a:endParaRPr lang="sv-SE" sz="1800" dirty="0">
              <a:solidFill>
                <a:schemeClr val="tx1"/>
              </a:solidFill>
            </a:endParaRPr>
          </a:p>
        </p:txBody>
      </p:sp>
      <p:sp>
        <p:nvSpPr>
          <p:cNvPr id="5" name="textruta 7">
            <a:extLst>
              <a:ext uri="{FF2B5EF4-FFF2-40B4-BE49-F238E27FC236}">
                <a16:creationId xmlns:a16="http://schemas.microsoft.com/office/drawing/2014/main" id="{0ADA198A-EC4C-5C43-3D59-0810803B9F6B}"/>
              </a:ext>
            </a:extLst>
          </p:cNvPr>
          <p:cNvSpPr txBox="1"/>
          <p:nvPr/>
        </p:nvSpPr>
        <p:spPr>
          <a:xfrm>
            <a:off x="2852032" y="109837"/>
            <a:ext cx="4473792" cy="369332"/>
          </a:xfrm>
          <a:prstGeom prst="rect">
            <a:avLst/>
          </a:prstGeom>
          <a:noFill/>
        </p:spPr>
        <p:txBody>
          <a:bodyPr wrap="square" rtlCol="0">
            <a:spAutoFit/>
          </a:bodyPr>
          <a:lstStyle/>
          <a:p>
            <a:r>
              <a:rPr lang="sv-SE" sz="1800" dirty="0">
                <a:solidFill>
                  <a:schemeClr val="tx1"/>
                </a:solidFill>
              </a:rPr>
              <a:t>Del 1. </a:t>
            </a:r>
            <a:r>
              <a:rPr lang="sv-SE" dirty="0"/>
              <a:t>Introduktion</a:t>
            </a:r>
            <a:r>
              <a:rPr lang="sv-SE" sz="1800" dirty="0">
                <a:solidFill>
                  <a:schemeClr val="tx1"/>
                </a:solidFill>
              </a:rPr>
              <a:t> till flödesscheman</a:t>
            </a:r>
          </a:p>
        </p:txBody>
      </p:sp>
      <p:sp>
        <p:nvSpPr>
          <p:cNvPr id="2" name="Rubrik 1">
            <a:extLst>
              <a:ext uri="{FF2B5EF4-FFF2-40B4-BE49-F238E27FC236}">
                <a16:creationId xmlns:a16="http://schemas.microsoft.com/office/drawing/2014/main" id="{E26C7A6F-7BD1-4B2A-B872-5F09CF8D7D06}"/>
              </a:ext>
            </a:extLst>
          </p:cNvPr>
          <p:cNvSpPr>
            <a:spLocks noGrp="1"/>
          </p:cNvSpPr>
          <p:nvPr>
            <p:ph type="title"/>
          </p:nvPr>
        </p:nvSpPr>
        <p:spPr/>
        <p:txBody>
          <a:bodyPr/>
          <a:lstStyle/>
          <a:p>
            <a:r>
              <a:rPr lang="sv-SE" dirty="0"/>
              <a:t>Ett vårdförlopp innefattar ofta flera delar av en vårdkedja (2/2)</a:t>
            </a:r>
          </a:p>
        </p:txBody>
      </p:sp>
      <p:sp>
        <p:nvSpPr>
          <p:cNvPr id="7" name="textruta 6">
            <a:extLst>
              <a:ext uri="{FF2B5EF4-FFF2-40B4-BE49-F238E27FC236}">
                <a16:creationId xmlns:a16="http://schemas.microsoft.com/office/drawing/2014/main" id="{4CF867BC-77A5-4BF9-82AF-E2A6C2083743}"/>
              </a:ext>
            </a:extLst>
          </p:cNvPr>
          <p:cNvSpPr txBox="1"/>
          <p:nvPr/>
        </p:nvSpPr>
        <p:spPr>
          <a:xfrm>
            <a:off x="405985" y="2998419"/>
            <a:ext cx="6046029" cy="430887"/>
          </a:xfrm>
          <a:prstGeom prst="rect">
            <a:avLst/>
          </a:prstGeom>
          <a:noFill/>
          <a:ln>
            <a:solidFill>
              <a:schemeClr val="tx1"/>
            </a:solidFill>
          </a:ln>
        </p:spPr>
        <p:txBody>
          <a:bodyPr wrap="square" rtlCol="0">
            <a:spAutoFit/>
          </a:bodyPr>
          <a:lstStyle/>
          <a:p>
            <a:r>
              <a:rPr lang="sv-SE" sz="1100" i="1" dirty="0"/>
              <a:t>Se nedan för schematisk illustration av ett cirkulärt flödesschema. I exemplet har åtgärder grupperats utifrån att årlig uppföljning genomförs. Flödet i exemplet har två utgångar.</a:t>
            </a:r>
          </a:p>
        </p:txBody>
      </p:sp>
      <p:sp>
        <p:nvSpPr>
          <p:cNvPr id="8" name="Rektangel 7">
            <a:extLst>
              <a:ext uri="{FF2B5EF4-FFF2-40B4-BE49-F238E27FC236}">
                <a16:creationId xmlns:a16="http://schemas.microsoft.com/office/drawing/2014/main" id="{D12A9B33-8817-45CB-ADE5-BC9A83A7EC75}"/>
              </a:ext>
              <a:ext uri="{C183D7F6-B498-43B3-948B-1728B52AA6E4}">
                <adec:decorative xmlns:adec="http://schemas.microsoft.com/office/drawing/2017/decorative" val="1"/>
              </a:ext>
            </a:extLst>
          </p:cNvPr>
          <p:cNvSpPr/>
          <p:nvPr/>
        </p:nvSpPr>
        <p:spPr>
          <a:xfrm>
            <a:off x="2131439" y="6096000"/>
            <a:ext cx="2400964" cy="1816548"/>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Flowchart: Terminator 33">
            <a:extLst>
              <a:ext uri="{FF2B5EF4-FFF2-40B4-BE49-F238E27FC236}">
                <a16:creationId xmlns:a16="http://schemas.microsoft.com/office/drawing/2014/main" id="{0763E195-E061-4A59-8619-4E8731F044C1}"/>
              </a:ext>
              <a:ext uri="{C183D7F6-B498-43B3-948B-1728B52AA6E4}">
                <adec:decorative xmlns:adec="http://schemas.microsoft.com/office/drawing/2017/decorative" val="1"/>
              </a:ext>
            </a:extLst>
          </p:cNvPr>
          <p:cNvSpPr/>
          <p:nvPr/>
        </p:nvSpPr>
        <p:spPr>
          <a:xfrm>
            <a:off x="2960366" y="4823743"/>
            <a:ext cx="814011" cy="268817"/>
          </a:xfrm>
          <a:prstGeom prst="flowChartTerminator">
            <a:avLst/>
          </a:prstGeom>
          <a:solidFill>
            <a:schemeClr val="bg1"/>
          </a:solidFill>
          <a:ln w="1270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srgbClr val="000000"/>
                </a:solidFill>
                <a:effectLst/>
                <a:uLnTx/>
                <a:uFillTx/>
                <a:latin typeface="Calibri"/>
                <a:ea typeface="+mn-ea"/>
                <a:cs typeface="+mn-cs"/>
              </a:rPr>
              <a:t>Ingång</a:t>
            </a:r>
            <a:endParaRPr kumimoji="0" lang="sv-SE" sz="1400" b="1" i="0" u="none" strike="noStrike" kern="1200" cap="none" spc="0" normalizeH="0" baseline="0" noProof="0" dirty="0">
              <a:ln>
                <a:noFill/>
              </a:ln>
              <a:solidFill>
                <a:srgbClr val="000000"/>
              </a:solidFill>
              <a:effectLst/>
              <a:uLnTx/>
              <a:uFillTx/>
              <a:latin typeface="Calibri"/>
              <a:ea typeface="+mn-ea"/>
              <a:cs typeface="+mn-cs"/>
            </a:endParaRPr>
          </a:p>
        </p:txBody>
      </p:sp>
      <p:cxnSp>
        <p:nvCxnSpPr>
          <p:cNvPr id="10" name="Straight Arrow Connector 34">
            <a:extLst>
              <a:ext uri="{FF2B5EF4-FFF2-40B4-BE49-F238E27FC236}">
                <a16:creationId xmlns:a16="http://schemas.microsoft.com/office/drawing/2014/main" id="{54EB138F-C2D7-4FE3-8D67-3B2CF70A8B08}"/>
              </a:ext>
              <a:ext uri="{C183D7F6-B498-43B3-948B-1728B52AA6E4}">
                <adec:decorative xmlns:adec="http://schemas.microsoft.com/office/drawing/2017/decorative" val="1"/>
              </a:ext>
            </a:extLst>
          </p:cNvPr>
          <p:cNvCxnSpPr>
            <a:cxnSpLocks/>
            <a:stCxn id="9" idx="2"/>
            <a:endCxn id="11" idx="0"/>
          </p:cNvCxnSpPr>
          <p:nvPr/>
        </p:nvCxnSpPr>
        <p:spPr>
          <a:xfrm>
            <a:off x="3367372" y="5092560"/>
            <a:ext cx="664" cy="194339"/>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11" name="Rectangle 35">
            <a:extLst>
              <a:ext uri="{FF2B5EF4-FFF2-40B4-BE49-F238E27FC236}">
                <a16:creationId xmlns:a16="http://schemas.microsoft.com/office/drawing/2014/main" id="{F5E18622-FC6B-482A-916F-DB560B887A7B}"/>
              </a:ext>
              <a:ext uri="{C183D7F6-B498-43B3-948B-1728B52AA6E4}">
                <adec:decorative xmlns:adec="http://schemas.microsoft.com/office/drawing/2017/decorative" val="1"/>
              </a:ext>
            </a:extLst>
          </p:cNvPr>
          <p:cNvSpPr/>
          <p:nvPr/>
        </p:nvSpPr>
        <p:spPr>
          <a:xfrm>
            <a:off x="2961031" y="5286899"/>
            <a:ext cx="814010" cy="258467"/>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24923"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415" b="0" i="0" u="none" strike="noStrike" kern="1200" cap="none" spc="0" normalizeH="0" baseline="0" noProof="0" dirty="0">
              <a:ln>
                <a:noFill/>
              </a:ln>
              <a:solidFill>
                <a:srgbClr val="000000"/>
              </a:solidFill>
              <a:effectLst/>
              <a:uLnTx/>
              <a:uFillTx/>
              <a:latin typeface="Calibri"/>
              <a:ea typeface="+mn-ea"/>
              <a:cs typeface="+mn-cs"/>
            </a:endParaRPr>
          </a:p>
        </p:txBody>
      </p:sp>
      <p:sp>
        <p:nvSpPr>
          <p:cNvPr id="12" name="Flowchart: Decision 36">
            <a:extLst>
              <a:ext uri="{FF2B5EF4-FFF2-40B4-BE49-F238E27FC236}">
                <a16:creationId xmlns:a16="http://schemas.microsoft.com/office/drawing/2014/main" id="{4B8D4A80-AA6C-473D-B5B9-B01642CFE389}"/>
              </a:ext>
              <a:ext uri="{C183D7F6-B498-43B3-948B-1728B52AA6E4}">
                <adec:decorative xmlns:adec="http://schemas.microsoft.com/office/drawing/2017/decorative" val="1"/>
              </a:ext>
            </a:extLst>
          </p:cNvPr>
          <p:cNvSpPr/>
          <p:nvPr/>
        </p:nvSpPr>
        <p:spPr>
          <a:xfrm>
            <a:off x="2961031" y="5730934"/>
            <a:ext cx="814010" cy="303366"/>
          </a:xfrm>
          <a:prstGeom prst="flowChartDecision">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415" b="0" i="0" u="none" strike="noStrike" kern="1200" cap="none" spc="0" normalizeH="0" baseline="0" noProof="0" dirty="0">
              <a:ln>
                <a:noFill/>
              </a:ln>
              <a:solidFill>
                <a:srgbClr val="000000"/>
              </a:solidFill>
              <a:effectLst/>
              <a:uLnTx/>
              <a:uFillTx/>
              <a:latin typeface="Calibri"/>
              <a:ea typeface="+mn-ea"/>
              <a:cs typeface="+mn-cs"/>
            </a:endParaRPr>
          </a:p>
        </p:txBody>
      </p:sp>
      <p:cxnSp>
        <p:nvCxnSpPr>
          <p:cNvPr id="13" name="Straight Arrow Connector 37">
            <a:extLst>
              <a:ext uri="{FF2B5EF4-FFF2-40B4-BE49-F238E27FC236}">
                <a16:creationId xmlns:a16="http://schemas.microsoft.com/office/drawing/2014/main" id="{036B8802-3003-49B3-8BB1-70EF839F6BB4}"/>
              </a:ext>
              <a:ext uri="{C183D7F6-B498-43B3-948B-1728B52AA6E4}">
                <adec:decorative xmlns:adec="http://schemas.microsoft.com/office/drawing/2017/decorative" val="1"/>
              </a:ext>
            </a:extLst>
          </p:cNvPr>
          <p:cNvCxnSpPr>
            <a:cxnSpLocks/>
            <a:stCxn id="11" idx="2"/>
            <a:endCxn id="12" idx="0"/>
          </p:cNvCxnSpPr>
          <p:nvPr/>
        </p:nvCxnSpPr>
        <p:spPr>
          <a:xfrm>
            <a:off x="3368036" y="5545366"/>
            <a:ext cx="0" cy="185568"/>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37">
            <a:extLst>
              <a:ext uri="{FF2B5EF4-FFF2-40B4-BE49-F238E27FC236}">
                <a16:creationId xmlns:a16="http://schemas.microsoft.com/office/drawing/2014/main" id="{B469B842-AC34-4C0B-A0F4-EDB77D793552}"/>
              </a:ext>
              <a:ext uri="{C183D7F6-B498-43B3-948B-1728B52AA6E4}">
                <adec:decorative xmlns:adec="http://schemas.microsoft.com/office/drawing/2017/decorative" val="1"/>
              </a:ext>
            </a:extLst>
          </p:cNvPr>
          <p:cNvCxnSpPr>
            <a:cxnSpLocks/>
            <a:stCxn id="12" idx="2"/>
            <a:endCxn id="20" idx="0"/>
          </p:cNvCxnSpPr>
          <p:nvPr/>
        </p:nvCxnSpPr>
        <p:spPr>
          <a:xfrm>
            <a:off x="3368036" y="6034300"/>
            <a:ext cx="1244" cy="201730"/>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15" name="textruta 14">
            <a:extLst>
              <a:ext uri="{FF2B5EF4-FFF2-40B4-BE49-F238E27FC236}">
                <a16:creationId xmlns:a16="http://schemas.microsoft.com/office/drawing/2014/main" id="{B740EE9A-92A4-4F42-9501-40C722A2A255}"/>
              </a:ext>
              <a:ext uri="{C183D7F6-B498-43B3-948B-1728B52AA6E4}">
                <adec:decorative xmlns:adec="http://schemas.microsoft.com/office/drawing/2017/decorative" val="1"/>
              </a:ext>
            </a:extLst>
          </p:cNvPr>
          <p:cNvSpPr txBox="1"/>
          <p:nvPr/>
        </p:nvSpPr>
        <p:spPr>
          <a:xfrm>
            <a:off x="2099993" y="6098776"/>
            <a:ext cx="973179" cy="230832"/>
          </a:xfrm>
          <a:prstGeom prst="rect">
            <a:avLst/>
          </a:prstGeom>
          <a:noFill/>
        </p:spPr>
        <p:txBody>
          <a:bodyPr wrap="square" rtlCol="0">
            <a:spAutoFit/>
          </a:bodyPr>
          <a:lstStyle/>
          <a:p>
            <a:r>
              <a:rPr lang="sv-SE" sz="900" i="1" dirty="0"/>
              <a:t>Årlig uppföljning</a:t>
            </a:r>
          </a:p>
        </p:txBody>
      </p:sp>
      <p:cxnSp>
        <p:nvCxnSpPr>
          <p:cNvPr id="16" name="Straight Arrow Connector 6">
            <a:extLst>
              <a:ext uri="{FF2B5EF4-FFF2-40B4-BE49-F238E27FC236}">
                <a16:creationId xmlns:a16="http://schemas.microsoft.com/office/drawing/2014/main" id="{B4FEB9FC-AE2F-427B-A633-574090DFF8E0}"/>
              </a:ext>
              <a:ext uri="{C183D7F6-B498-43B3-948B-1728B52AA6E4}">
                <adec:decorative xmlns:adec="http://schemas.microsoft.com/office/drawing/2017/decorative" val="1"/>
              </a:ext>
            </a:extLst>
          </p:cNvPr>
          <p:cNvCxnSpPr>
            <a:cxnSpLocks/>
            <a:stCxn id="21" idx="2"/>
            <a:endCxn id="24" idx="0"/>
          </p:cNvCxnSpPr>
          <p:nvPr/>
        </p:nvCxnSpPr>
        <p:spPr>
          <a:xfrm>
            <a:off x="4125293" y="6804463"/>
            <a:ext cx="0" cy="290627"/>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17" name="Rectangle 7">
            <a:extLst>
              <a:ext uri="{FF2B5EF4-FFF2-40B4-BE49-F238E27FC236}">
                <a16:creationId xmlns:a16="http://schemas.microsoft.com/office/drawing/2014/main" id="{9FF95DAA-CF02-4A02-B768-4B1513A3D6F9}"/>
              </a:ext>
              <a:ext uri="{C183D7F6-B498-43B3-948B-1728B52AA6E4}">
                <adec:decorative xmlns:adec="http://schemas.microsoft.com/office/drawing/2017/decorative" val="1"/>
              </a:ext>
            </a:extLst>
          </p:cNvPr>
          <p:cNvSpPr/>
          <p:nvPr/>
        </p:nvSpPr>
        <p:spPr>
          <a:xfrm>
            <a:off x="2549733" y="6859153"/>
            <a:ext cx="523439" cy="266637"/>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24923"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415" b="0" i="0" u="none" strike="noStrike" kern="1200" cap="none" spc="0" normalizeH="0" baseline="0" noProof="0" dirty="0">
              <a:ln>
                <a:noFill/>
              </a:ln>
              <a:solidFill>
                <a:srgbClr val="000000"/>
              </a:solidFill>
              <a:effectLst/>
              <a:uLnTx/>
              <a:uFillTx/>
              <a:latin typeface="Calibri"/>
              <a:ea typeface="+mn-ea"/>
              <a:cs typeface="+mn-cs"/>
            </a:endParaRPr>
          </a:p>
        </p:txBody>
      </p:sp>
      <p:sp>
        <p:nvSpPr>
          <p:cNvPr id="18" name="Flowchart: Decision 8">
            <a:extLst>
              <a:ext uri="{FF2B5EF4-FFF2-40B4-BE49-F238E27FC236}">
                <a16:creationId xmlns:a16="http://schemas.microsoft.com/office/drawing/2014/main" id="{AF3F9D03-A2B7-44C1-A32D-3B5A2719919E}"/>
              </a:ext>
              <a:ext uri="{C183D7F6-B498-43B3-948B-1728B52AA6E4}">
                <adec:decorative xmlns:adec="http://schemas.microsoft.com/office/drawing/2017/decorative" val="1"/>
              </a:ext>
            </a:extLst>
          </p:cNvPr>
          <p:cNvSpPr/>
          <p:nvPr/>
        </p:nvSpPr>
        <p:spPr>
          <a:xfrm>
            <a:off x="3023486" y="7460318"/>
            <a:ext cx="784512" cy="310313"/>
          </a:xfrm>
          <a:prstGeom prst="flowChartDecision">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415" b="0" i="0" u="none" strike="noStrike" kern="1200" cap="none" spc="0" normalizeH="0" baseline="0" noProof="0" dirty="0">
              <a:ln>
                <a:noFill/>
              </a:ln>
              <a:solidFill>
                <a:srgbClr val="000000"/>
              </a:solidFill>
              <a:effectLst/>
              <a:uLnTx/>
              <a:uFillTx/>
              <a:latin typeface="Calibri"/>
              <a:ea typeface="+mn-ea"/>
              <a:cs typeface="+mn-cs"/>
            </a:endParaRPr>
          </a:p>
        </p:txBody>
      </p:sp>
      <p:sp>
        <p:nvSpPr>
          <p:cNvPr id="19" name="Flowchart: Terminator 11">
            <a:extLst>
              <a:ext uri="{FF2B5EF4-FFF2-40B4-BE49-F238E27FC236}">
                <a16:creationId xmlns:a16="http://schemas.microsoft.com/office/drawing/2014/main" id="{0E5A112F-8AF0-43C2-8A61-30910F6FC074}"/>
              </a:ext>
              <a:ext uri="{C183D7F6-B498-43B3-948B-1728B52AA6E4}">
                <adec:decorative xmlns:adec="http://schemas.microsoft.com/office/drawing/2017/decorative" val="1"/>
              </a:ext>
            </a:extLst>
          </p:cNvPr>
          <p:cNvSpPr/>
          <p:nvPr/>
        </p:nvSpPr>
        <p:spPr>
          <a:xfrm>
            <a:off x="3030177" y="8081025"/>
            <a:ext cx="784512" cy="296397"/>
          </a:xfrm>
          <a:prstGeom prst="flowChartTerminator">
            <a:avLst/>
          </a:prstGeom>
          <a:solidFill>
            <a:schemeClr val="bg1"/>
          </a:solidFill>
          <a:ln w="12700">
            <a:solidFill>
              <a:srgbClr val="CF4646"/>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000" b="1" i="0" u="none" strike="noStrike" kern="1200" cap="none" spc="0" normalizeH="0" baseline="0" noProof="0" dirty="0">
                <a:ln>
                  <a:noFill/>
                </a:ln>
                <a:solidFill>
                  <a:srgbClr val="000000"/>
                </a:solidFill>
                <a:effectLst/>
                <a:uLnTx/>
                <a:uFillTx/>
                <a:latin typeface="Calibri"/>
                <a:ea typeface="+mn-ea"/>
                <a:cs typeface="+mn-cs"/>
              </a:rPr>
              <a:t>Utgång</a:t>
            </a:r>
          </a:p>
        </p:txBody>
      </p:sp>
      <p:sp>
        <p:nvSpPr>
          <p:cNvPr id="20" name="Rectangle 12">
            <a:extLst>
              <a:ext uri="{FF2B5EF4-FFF2-40B4-BE49-F238E27FC236}">
                <a16:creationId xmlns:a16="http://schemas.microsoft.com/office/drawing/2014/main" id="{BC69B91A-0632-48D3-8EC8-669135CB2296}"/>
              </a:ext>
              <a:ext uri="{C183D7F6-B498-43B3-948B-1728B52AA6E4}">
                <adec:decorative xmlns:adec="http://schemas.microsoft.com/office/drawing/2017/decorative" val="1"/>
              </a:ext>
            </a:extLst>
          </p:cNvPr>
          <p:cNvSpPr/>
          <p:nvPr/>
        </p:nvSpPr>
        <p:spPr>
          <a:xfrm>
            <a:off x="3107560" y="6236030"/>
            <a:ext cx="523439" cy="266637"/>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24923" tIns="0" rIns="24923"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415" b="0" i="0" u="none" strike="noStrike" kern="1200" cap="none" spc="0" normalizeH="0" baseline="0" noProof="0" dirty="0">
              <a:ln>
                <a:noFill/>
              </a:ln>
              <a:solidFill>
                <a:srgbClr val="000000"/>
              </a:solidFill>
              <a:effectLst/>
              <a:uLnTx/>
              <a:uFillTx/>
              <a:latin typeface="Calibri"/>
              <a:ea typeface="+mn-ea"/>
              <a:cs typeface="+mn-cs"/>
            </a:endParaRPr>
          </a:p>
        </p:txBody>
      </p:sp>
      <p:sp>
        <p:nvSpPr>
          <p:cNvPr id="21" name="Rectangle 13">
            <a:extLst>
              <a:ext uri="{FF2B5EF4-FFF2-40B4-BE49-F238E27FC236}">
                <a16:creationId xmlns:a16="http://schemas.microsoft.com/office/drawing/2014/main" id="{CB9D2AFF-4463-474F-82BC-E5617151E7EA}"/>
              </a:ext>
              <a:ext uri="{C183D7F6-B498-43B3-948B-1728B52AA6E4}">
                <adec:decorative xmlns:adec="http://schemas.microsoft.com/office/drawing/2017/decorative" val="1"/>
              </a:ext>
            </a:extLst>
          </p:cNvPr>
          <p:cNvSpPr/>
          <p:nvPr/>
        </p:nvSpPr>
        <p:spPr>
          <a:xfrm>
            <a:off x="3863574" y="6537826"/>
            <a:ext cx="523439" cy="266637"/>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24923" tIns="0" rIns="24923"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415" b="0" i="0" u="none" strike="noStrike" kern="1200" cap="none" spc="0" normalizeH="0" baseline="0" noProof="0" dirty="0">
              <a:ln>
                <a:noFill/>
              </a:ln>
              <a:solidFill>
                <a:srgbClr val="000000"/>
              </a:solidFill>
              <a:effectLst/>
              <a:uLnTx/>
              <a:uFillTx/>
              <a:latin typeface="Calibri"/>
              <a:ea typeface="+mn-ea"/>
              <a:cs typeface="+mn-cs"/>
            </a:endParaRPr>
          </a:p>
        </p:txBody>
      </p:sp>
      <p:cxnSp>
        <p:nvCxnSpPr>
          <p:cNvPr id="22" name="Connector: Elbow 103">
            <a:extLst>
              <a:ext uri="{FF2B5EF4-FFF2-40B4-BE49-F238E27FC236}">
                <a16:creationId xmlns:a16="http://schemas.microsoft.com/office/drawing/2014/main" id="{B3D9D769-7496-4BBC-9E3B-5B5D70CDA34D}"/>
              </a:ext>
              <a:ext uri="{C183D7F6-B498-43B3-948B-1728B52AA6E4}">
                <adec:decorative xmlns:adec="http://schemas.microsoft.com/office/drawing/2017/decorative" val="1"/>
              </a:ext>
            </a:extLst>
          </p:cNvPr>
          <p:cNvCxnSpPr>
            <a:cxnSpLocks/>
            <a:stCxn id="20" idx="3"/>
            <a:endCxn id="21" idx="0"/>
          </p:cNvCxnSpPr>
          <p:nvPr/>
        </p:nvCxnSpPr>
        <p:spPr>
          <a:xfrm>
            <a:off x="3630999" y="6369349"/>
            <a:ext cx="494294" cy="168477"/>
          </a:xfrm>
          <a:prstGeom prst="bentConnector2">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23" name="Connector: Elbow 108">
            <a:extLst>
              <a:ext uri="{FF2B5EF4-FFF2-40B4-BE49-F238E27FC236}">
                <a16:creationId xmlns:a16="http://schemas.microsoft.com/office/drawing/2014/main" id="{61EDA587-8D83-46C4-9650-B3374AAD240F}"/>
              </a:ext>
              <a:ext uri="{C183D7F6-B498-43B3-948B-1728B52AA6E4}">
                <adec:decorative xmlns:adec="http://schemas.microsoft.com/office/drawing/2017/decorative" val="1"/>
              </a:ext>
            </a:extLst>
          </p:cNvPr>
          <p:cNvCxnSpPr>
            <a:cxnSpLocks/>
            <a:stCxn id="24" idx="2"/>
            <a:endCxn id="18" idx="3"/>
          </p:cNvCxnSpPr>
          <p:nvPr/>
        </p:nvCxnSpPr>
        <p:spPr>
          <a:xfrm rot="5400000">
            <a:off x="3839773" y="7329954"/>
            <a:ext cx="253747" cy="317295"/>
          </a:xfrm>
          <a:prstGeom prst="bentConnector2">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24" name="Rectangle 116">
            <a:extLst>
              <a:ext uri="{FF2B5EF4-FFF2-40B4-BE49-F238E27FC236}">
                <a16:creationId xmlns:a16="http://schemas.microsoft.com/office/drawing/2014/main" id="{FCC3DD3A-CD9D-4ABF-9D63-A05D269209B0}"/>
              </a:ext>
              <a:ext uri="{C183D7F6-B498-43B3-948B-1728B52AA6E4}">
                <adec:decorative xmlns:adec="http://schemas.microsoft.com/office/drawing/2017/decorative" val="1"/>
              </a:ext>
            </a:extLst>
          </p:cNvPr>
          <p:cNvSpPr/>
          <p:nvPr/>
        </p:nvSpPr>
        <p:spPr>
          <a:xfrm>
            <a:off x="3863574" y="7095090"/>
            <a:ext cx="523439" cy="266637"/>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24923" tIns="0" rIns="24923"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415" b="0" i="0" u="none" strike="noStrike" kern="1200" cap="none" spc="0" normalizeH="0" baseline="0" noProof="0" dirty="0">
              <a:ln>
                <a:noFill/>
              </a:ln>
              <a:solidFill>
                <a:srgbClr val="000000"/>
              </a:solidFill>
              <a:effectLst/>
              <a:uLnTx/>
              <a:uFillTx/>
              <a:latin typeface="Calibri"/>
              <a:ea typeface="+mn-ea"/>
              <a:cs typeface="+mn-cs"/>
            </a:endParaRPr>
          </a:p>
        </p:txBody>
      </p:sp>
      <p:cxnSp>
        <p:nvCxnSpPr>
          <p:cNvPr id="25" name="Connector: Elbow 126">
            <a:extLst>
              <a:ext uri="{FF2B5EF4-FFF2-40B4-BE49-F238E27FC236}">
                <a16:creationId xmlns:a16="http://schemas.microsoft.com/office/drawing/2014/main" id="{0B39AA67-8E22-45E8-8B3B-57B7C00FD97F}"/>
              </a:ext>
              <a:ext uri="{C183D7F6-B498-43B3-948B-1728B52AA6E4}">
                <adec:decorative xmlns:adec="http://schemas.microsoft.com/office/drawing/2017/decorative" val="1"/>
              </a:ext>
            </a:extLst>
          </p:cNvPr>
          <p:cNvCxnSpPr>
            <a:cxnSpLocks/>
            <a:stCxn id="17" idx="0"/>
            <a:endCxn id="20" idx="1"/>
          </p:cNvCxnSpPr>
          <p:nvPr/>
        </p:nvCxnSpPr>
        <p:spPr>
          <a:xfrm rot="5400000" flipH="1" flipV="1">
            <a:off x="2714604" y="6466198"/>
            <a:ext cx="489804" cy="296107"/>
          </a:xfrm>
          <a:prstGeom prst="bentConnector2">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26" name="Connector: Elbow 127">
            <a:extLst>
              <a:ext uri="{FF2B5EF4-FFF2-40B4-BE49-F238E27FC236}">
                <a16:creationId xmlns:a16="http://schemas.microsoft.com/office/drawing/2014/main" id="{B9101B71-CAE8-4B65-A134-DBED5593F625}"/>
              </a:ext>
              <a:ext uri="{C183D7F6-B498-43B3-948B-1728B52AA6E4}">
                <adec:decorative xmlns:adec="http://schemas.microsoft.com/office/drawing/2017/decorative" val="1"/>
              </a:ext>
            </a:extLst>
          </p:cNvPr>
          <p:cNvCxnSpPr>
            <a:cxnSpLocks/>
            <a:stCxn id="18" idx="1"/>
            <a:endCxn id="17" idx="2"/>
          </p:cNvCxnSpPr>
          <p:nvPr/>
        </p:nvCxnSpPr>
        <p:spPr>
          <a:xfrm rot="10800000">
            <a:off x="2811453" y="7125790"/>
            <a:ext cx="212034" cy="489684"/>
          </a:xfrm>
          <a:prstGeom prst="bentConnector2">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144">
            <a:extLst>
              <a:ext uri="{FF2B5EF4-FFF2-40B4-BE49-F238E27FC236}">
                <a16:creationId xmlns:a16="http://schemas.microsoft.com/office/drawing/2014/main" id="{C074063E-F76B-4264-84BE-83EE0679EECE}"/>
              </a:ext>
              <a:ext uri="{C183D7F6-B498-43B3-948B-1728B52AA6E4}">
                <adec:decorative xmlns:adec="http://schemas.microsoft.com/office/drawing/2017/decorative" val="1"/>
              </a:ext>
            </a:extLst>
          </p:cNvPr>
          <p:cNvCxnSpPr>
            <a:cxnSpLocks/>
            <a:stCxn id="18" idx="2"/>
            <a:endCxn id="19" idx="0"/>
          </p:cNvCxnSpPr>
          <p:nvPr/>
        </p:nvCxnSpPr>
        <p:spPr>
          <a:xfrm>
            <a:off x="3415742" y="7770631"/>
            <a:ext cx="6691" cy="310394"/>
          </a:xfrm>
          <a:prstGeom prst="straightConnector1">
            <a:avLst/>
          </a:prstGeom>
          <a:ln>
            <a:solidFill>
              <a:srgbClr val="CF4646"/>
            </a:solidFill>
            <a:tailEnd type="triangle"/>
          </a:ln>
        </p:spPr>
        <p:style>
          <a:lnRef idx="1">
            <a:schemeClr val="accent1"/>
          </a:lnRef>
          <a:fillRef idx="0">
            <a:schemeClr val="accent1"/>
          </a:fillRef>
          <a:effectRef idx="0">
            <a:schemeClr val="accent1"/>
          </a:effectRef>
          <a:fontRef idx="minor">
            <a:schemeClr val="tx1"/>
          </a:fontRef>
        </p:style>
      </p:cxnSp>
      <p:cxnSp>
        <p:nvCxnSpPr>
          <p:cNvPr id="3" name="Connector: Elbow 39">
            <a:extLst>
              <a:ext uri="{FF2B5EF4-FFF2-40B4-BE49-F238E27FC236}">
                <a16:creationId xmlns:a16="http://schemas.microsoft.com/office/drawing/2014/main" id="{B6B9DAAF-067B-84A3-0938-628C3A004E44}"/>
              </a:ext>
              <a:ext uri="{C183D7F6-B498-43B3-948B-1728B52AA6E4}">
                <adec:decorative xmlns:adec="http://schemas.microsoft.com/office/drawing/2017/decorative" val="1"/>
              </a:ext>
            </a:extLst>
          </p:cNvPr>
          <p:cNvCxnSpPr>
            <a:cxnSpLocks/>
            <a:stCxn id="12" idx="3"/>
            <a:endCxn id="19" idx="3"/>
          </p:cNvCxnSpPr>
          <p:nvPr/>
        </p:nvCxnSpPr>
        <p:spPr>
          <a:xfrm>
            <a:off x="3775041" y="5882617"/>
            <a:ext cx="39648" cy="2346607"/>
          </a:xfrm>
          <a:prstGeom prst="bentConnector3">
            <a:avLst>
              <a:gd name="adj1" fmla="val 2638648"/>
            </a:avLst>
          </a:prstGeom>
          <a:ln>
            <a:solidFill>
              <a:srgbClr val="CF4646"/>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6344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EA06657D-D193-FDF1-905E-9CD5B9CDCA45}"/>
              </a:ext>
              <a:ext uri="{C183D7F6-B498-43B3-948B-1728B52AA6E4}">
                <adec:decorative xmlns:adec="http://schemas.microsoft.com/office/drawing/2017/decorative" val="1"/>
              </a:ext>
            </a:extLst>
          </p:cNvPr>
          <p:cNvSpPr/>
          <p:nvPr/>
        </p:nvSpPr>
        <p:spPr>
          <a:xfrm>
            <a:off x="2601514" y="-13580"/>
            <a:ext cx="4256486" cy="641485"/>
          </a:xfrm>
          <a:prstGeom prst="rect">
            <a:avLst/>
          </a:prstGeom>
          <a:solidFill>
            <a:srgbClr val="A5D7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25" lvl="2">
              <a:spcBef>
                <a:spcPts val="1200"/>
              </a:spcBef>
            </a:pPr>
            <a:endParaRPr lang="sv-SE" sz="1800" dirty="0">
              <a:solidFill>
                <a:schemeClr val="tx1"/>
              </a:solidFill>
            </a:endParaRPr>
          </a:p>
        </p:txBody>
      </p:sp>
      <p:sp>
        <p:nvSpPr>
          <p:cNvPr id="5" name="textruta 1">
            <a:extLst>
              <a:ext uri="{FF2B5EF4-FFF2-40B4-BE49-F238E27FC236}">
                <a16:creationId xmlns:a16="http://schemas.microsoft.com/office/drawing/2014/main" id="{54C6223B-00F7-D4CA-EA64-DA832B18D189}"/>
              </a:ext>
              <a:ext uri="{C183D7F6-B498-43B3-948B-1728B52AA6E4}">
                <adec:decorative xmlns:adec="http://schemas.microsoft.com/office/drawing/2017/decorative" val="0"/>
              </a:ext>
            </a:extLst>
          </p:cNvPr>
          <p:cNvSpPr txBox="1"/>
          <p:nvPr/>
        </p:nvSpPr>
        <p:spPr>
          <a:xfrm>
            <a:off x="2601513" y="116958"/>
            <a:ext cx="4473792" cy="369332"/>
          </a:xfrm>
          <a:prstGeom prst="rect">
            <a:avLst/>
          </a:prstGeom>
          <a:noFill/>
        </p:spPr>
        <p:txBody>
          <a:bodyPr wrap="square" rtlCol="0">
            <a:spAutoFit/>
          </a:bodyPr>
          <a:lstStyle/>
          <a:p>
            <a:r>
              <a:rPr lang="sv-SE" sz="1800" dirty="0">
                <a:solidFill>
                  <a:schemeClr val="tx1"/>
                </a:solidFill>
              </a:rPr>
              <a:t>Del 2. </a:t>
            </a:r>
            <a:r>
              <a:rPr lang="sv-SE" sz="1800" dirty="0"/>
              <a:t>Att tänka på vid utformning</a:t>
            </a:r>
            <a:endParaRPr lang="sv-SE" sz="1800" dirty="0">
              <a:solidFill>
                <a:schemeClr val="tx1"/>
              </a:solidFill>
            </a:endParaRPr>
          </a:p>
        </p:txBody>
      </p:sp>
      <p:sp>
        <p:nvSpPr>
          <p:cNvPr id="2" name="Rubrik 1">
            <a:extLst>
              <a:ext uri="{FF2B5EF4-FFF2-40B4-BE49-F238E27FC236}">
                <a16:creationId xmlns:a16="http://schemas.microsoft.com/office/drawing/2014/main" id="{3E662368-87E4-41F5-B501-F412528C178B}"/>
              </a:ext>
              <a:ext uri="{C183D7F6-B498-43B3-948B-1728B52AA6E4}">
                <adec:decorative xmlns:adec="http://schemas.microsoft.com/office/drawing/2017/decorative" val="0"/>
              </a:ext>
            </a:extLst>
          </p:cNvPr>
          <p:cNvSpPr>
            <a:spLocks noGrp="1"/>
          </p:cNvSpPr>
          <p:nvPr>
            <p:ph type="title"/>
          </p:nvPr>
        </p:nvSpPr>
        <p:spPr/>
        <p:txBody>
          <a:bodyPr/>
          <a:lstStyle/>
          <a:p>
            <a:r>
              <a:rPr lang="sv-SE" dirty="0"/>
              <a:t>Tips och trix vid utformning av flödesscheman</a:t>
            </a:r>
            <a:br>
              <a:rPr lang="sv-SE" dirty="0"/>
            </a:br>
            <a:endParaRPr lang="sv-SE" dirty="0"/>
          </a:p>
        </p:txBody>
      </p:sp>
      <p:pic>
        <p:nvPicPr>
          <p:cNvPr id="30" name="Graphic 5">
            <a:extLst>
              <a:ext uri="{FF2B5EF4-FFF2-40B4-BE49-F238E27FC236}">
                <a16:creationId xmlns:a16="http://schemas.microsoft.com/office/drawing/2014/main" id="{EEC370B0-886E-41DD-8A23-36908F66BF64}"/>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993426" y="5354987"/>
            <a:ext cx="914400" cy="914400"/>
          </a:xfrm>
          <a:prstGeom prst="rect">
            <a:avLst/>
          </a:prstGeom>
        </p:spPr>
      </p:pic>
      <p:sp>
        <p:nvSpPr>
          <p:cNvPr id="31" name="Speech Bubble: Rectangle 11">
            <a:extLst>
              <a:ext uri="{FF2B5EF4-FFF2-40B4-BE49-F238E27FC236}">
                <a16:creationId xmlns:a16="http://schemas.microsoft.com/office/drawing/2014/main" id="{FFDBF8E9-F73C-419F-B60D-F3B6B010A1F1}"/>
              </a:ext>
              <a:ext uri="{C183D7F6-B498-43B3-948B-1728B52AA6E4}">
                <adec:decorative xmlns:adec="http://schemas.microsoft.com/office/drawing/2017/decorative" val="0"/>
              </a:ext>
            </a:extLst>
          </p:cNvPr>
          <p:cNvSpPr/>
          <p:nvPr/>
        </p:nvSpPr>
        <p:spPr>
          <a:xfrm>
            <a:off x="215823" y="2600431"/>
            <a:ext cx="2811781" cy="1567638"/>
          </a:xfrm>
          <a:prstGeom prst="wedgeRectCallout">
            <a:avLst>
              <a:gd name="adj1" fmla="val 35553"/>
              <a:gd name="adj2" fmla="val 76476"/>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Se till att pilarna ”hakar i” åtgärdsblocken genom att </a:t>
            </a:r>
            <a:r>
              <a:rPr lang="sv-SE" sz="1200" b="1" dirty="0">
                <a:solidFill>
                  <a:schemeClr val="tx1"/>
                </a:solidFill>
              </a:rPr>
              <a:t>koppla</a:t>
            </a:r>
            <a:r>
              <a:rPr lang="sv-SE" sz="1200" dirty="0">
                <a:solidFill>
                  <a:schemeClr val="tx1"/>
                </a:solidFill>
              </a:rPr>
              <a:t> </a:t>
            </a:r>
            <a:r>
              <a:rPr lang="sv-SE" sz="1200" b="1" dirty="0">
                <a:solidFill>
                  <a:schemeClr val="tx1"/>
                </a:solidFill>
              </a:rPr>
              <a:t>pilarna</a:t>
            </a:r>
            <a:r>
              <a:rPr lang="sv-SE" sz="1200" dirty="0">
                <a:solidFill>
                  <a:schemeClr val="tx1"/>
                </a:solidFill>
              </a:rPr>
              <a:t> till små punkter som framträder mitt på sidorna av åtgärdsblocken</a:t>
            </a:r>
          </a:p>
          <a:p>
            <a:endParaRPr lang="sv-SE" sz="1200" dirty="0">
              <a:solidFill>
                <a:schemeClr val="tx1"/>
              </a:solidFill>
            </a:endParaRPr>
          </a:p>
          <a:p>
            <a:endParaRPr lang="sv-SE" sz="1200" dirty="0">
              <a:solidFill>
                <a:schemeClr val="tx1"/>
              </a:solidFill>
            </a:endParaRPr>
          </a:p>
        </p:txBody>
      </p:sp>
      <p:sp>
        <p:nvSpPr>
          <p:cNvPr id="45" name="Speech Bubble: Rectangle 44">
            <a:extLst>
              <a:ext uri="{FF2B5EF4-FFF2-40B4-BE49-F238E27FC236}">
                <a16:creationId xmlns:a16="http://schemas.microsoft.com/office/drawing/2014/main" id="{115ABD48-227B-443B-8EF7-CCEC5F1C3507}"/>
              </a:ext>
              <a:ext uri="{C183D7F6-B498-43B3-948B-1728B52AA6E4}">
                <adec:decorative xmlns:adec="http://schemas.microsoft.com/office/drawing/2017/decorative" val="0"/>
              </a:ext>
            </a:extLst>
          </p:cNvPr>
          <p:cNvSpPr/>
          <p:nvPr/>
        </p:nvSpPr>
        <p:spPr>
          <a:xfrm>
            <a:off x="3892846" y="3048087"/>
            <a:ext cx="2565075" cy="1142666"/>
          </a:xfrm>
          <a:prstGeom prst="wedgeRectCallout">
            <a:avLst>
              <a:gd name="adj1" fmla="val -29523"/>
              <a:gd name="adj2" fmla="val 75582"/>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Se till att </a:t>
            </a:r>
            <a:r>
              <a:rPr lang="sv-SE" sz="1200" b="1" dirty="0">
                <a:solidFill>
                  <a:schemeClr val="tx1"/>
                </a:solidFill>
              </a:rPr>
              <a:t>bokstäver i rubriker</a:t>
            </a:r>
            <a:r>
              <a:rPr lang="sv-SE" sz="1200" dirty="0">
                <a:solidFill>
                  <a:schemeClr val="tx1"/>
                </a:solidFill>
              </a:rPr>
              <a:t> stämmer överens och att varje block motsvaras av en ruta i åtgärdsbeskrivningen med samma bokstav</a:t>
            </a:r>
          </a:p>
        </p:txBody>
      </p:sp>
      <p:sp>
        <p:nvSpPr>
          <p:cNvPr id="46" name="Speech Bubble: Rectangle 45">
            <a:extLst>
              <a:ext uri="{FF2B5EF4-FFF2-40B4-BE49-F238E27FC236}">
                <a16:creationId xmlns:a16="http://schemas.microsoft.com/office/drawing/2014/main" id="{EF098D57-CEEA-490B-99AB-AA22232D42D6}"/>
              </a:ext>
              <a:ext uri="{C183D7F6-B498-43B3-948B-1728B52AA6E4}">
                <adec:decorative xmlns:adec="http://schemas.microsoft.com/office/drawing/2017/decorative" val="0"/>
              </a:ext>
            </a:extLst>
          </p:cNvPr>
          <p:cNvSpPr/>
          <p:nvPr/>
        </p:nvSpPr>
        <p:spPr>
          <a:xfrm>
            <a:off x="4374336" y="5301070"/>
            <a:ext cx="2309701" cy="934481"/>
          </a:xfrm>
          <a:prstGeom prst="wedgeRectCallout">
            <a:avLst>
              <a:gd name="adj1" fmla="val -55666"/>
              <a:gd name="adj2" fmla="val 52810"/>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Se till att </a:t>
            </a:r>
            <a:r>
              <a:rPr lang="sv-SE" sz="1200" b="1" dirty="0">
                <a:solidFill>
                  <a:schemeClr val="tx1"/>
                </a:solidFill>
              </a:rPr>
              <a:t>ingång och utgång </a:t>
            </a:r>
            <a:r>
              <a:rPr lang="sv-SE" sz="1200" dirty="0">
                <a:solidFill>
                  <a:schemeClr val="tx1"/>
                </a:solidFill>
              </a:rPr>
              <a:t>i Wordmallen stämmer överens med ingång och utgång i flödesschemat </a:t>
            </a:r>
          </a:p>
        </p:txBody>
      </p:sp>
      <p:sp>
        <p:nvSpPr>
          <p:cNvPr id="43" name="Speech Bubble: Rectangle 28">
            <a:extLst>
              <a:ext uri="{FF2B5EF4-FFF2-40B4-BE49-F238E27FC236}">
                <a16:creationId xmlns:a16="http://schemas.microsoft.com/office/drawing/2014/main" id="{56C2E7FF-BD56-4470-9B02-21FFFA24F3E9}"/>
              </a:ext>
              <a:ext uri="{C183D7F6-B498-43B3-948B-1728B52AA6E4}">
                <adec:decorative xmlns:adec="http://schemas.microsoft.com/office/drawing/2017/decorative" val="0"/>
              </a:ext>
            </a:extLst>
          </p:cNvPr>
          <p:cNvSpPr/>
          <p:nvPr/>
        </p:nvSpPr>
        <p:spPr>
          <a:xfrm>
            <a:off x="4796235" y="6850986"/>
            <a:ext cx="1921942" cy="1688134"/>
          </a:xfrm>
          <a:prstGeom prst="wedgeRectCallout">
            <a:avLst>
              <a:gd name="adj1" fmla="val -58551"/>
              <a:gd name="adj2" fmla="val -6194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Vid vertikala flöden, säkerställ att </a:t>
            </a:r>
            <a:r>
              <a:rPr lang="sv-SE" sz="1200" b="1" dirty="0">
                <a:solidFill>
                  <a:schemeClr val="tx1"/>
                </a:solidFill>
              </a:rPr>
              <a:t>inga ”loopar” </a:t>
            </a:r>
            <a:r>
              <a:rPr lang="sv-SE" sz="1200" dirty="0">
                <a:solidFill>
                  <a:schemeClr val="tx1"/>
                </a:solidFill>
              </a:rPr>
              <a:t>finns i flödesschemat där patienter kan snurra för evigt</a:t>
            </a:r>
          </a:p>
        </p:txBody>
      </p:sp>
      <p:sp>
        <p:nvSpPr>
          <p:cNvPr id="35" name="Speech Bubble: Rectangle 9">
            <a:extLst>
              <a:ext uri="{FF2B5EF4-FFF2-40B4-BE49-F238E27FC236}">
                <a16:creationId xmlns:a16="http://schemas.microsoft.com/office/drawing/2014/main" id="{A72AFCFF-70C2-4C4C-A675-002D26AE8961}"/>
              </a:ext>
              <a:ext uri="{C183D7F6-B498-43B3-948B-1728B52AA6E4}">
                <adec:decorative xmlns:adec="http://schemas.microsoft.com/office/drawing/2017/decorative" val="0"/>
              </a:ext>
            </a:extLst>
          </p:cNvPr>
          <p:cNvSpPr/>
          <p:nvPr/>
        </p:nvSpPr>
        <p:spPr>
          <a:xfrm>
            <a:off x="2662766" y="7217622"/>
            <a:ext cx="1875621" cy="914401"/>
          </a:xfrm>
          <a:prstGeom prst="wedgeRectCallout">
            <a:avLst>
              <a:gd name="adj1" fmla="val 6206"/>
              <a:gd name="adj2" fmla="val -90141"/>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1" dirty="0">
                <a:solidFill>
                  <a:schemeClr val="tx1"/>
                </a:solidFill>
                <a:effectLst/>
                <a:ea typeface="Times New Roman" panose="02020603050405020304" pitchFamily="18" charset="0"/>
                <a:cs typeface="Arial" panose="020B0604020202020204" pitchFamily="34" charset="0"/>
              </a:rPr>
              <a:t>Undvik</a:t>
            </a:r>
            <a:r>
              <a:rPr lang="sv-SE" sz="1200" dirty="0">
                <a:solidFill>
                  <a:schemeClr val="tx1"/>
                </a:solidFill>
                <a:effectLst/>
                <a:ea typeface="Times New Roman" panose="02020603050405020304" pitchFamily="18" charset="0"/>
                <a:cs typeface="Arial" panose="020B0604020202020204" pitchFamily="34" charset="0"/>
              </a:rPr>
              <a:t> att skapa onödigt </a:t>
            </a:r>
            <a:r>
              <a:rPr lang="sv-SE" sz="1200" b="1" dirty="0">
                <a:solidFill>
                  <a:schemeClr val="tx1"/>
                </a:solidFill>
                <a:effectLst/>
                <a:ea typeface="Times New Roman" panose="02020603050405020304" pitchFamily="18" charset="0"/>
                <a:cs typeface="Arial" panose="020B0604020202020204" pitchFamily="34" charset="0"/>
              </a:rPr>
              <a:t>komplexa</a:t>
            </a:r>
            <a:r>
              <a:rPr lang="sv-SE" sz="1200" dirty="0">
                <a:solidFill>
                  <a:schemeClr val="tx1"/>
                </a:solidFill>
                <a:effectLst/>
                <a:ea typeface="Times New Roman" panose="02020603050405020304" pitchFamily="18" charset="0"/>
                <a:cs typeface="Arial" panose="020B0604020202020204" pitchFamily="34" charset="0"/>
              </a:rPr>
              <a:t> </a:t>
            </a:r>
            <a:r>
              <a:rPr lang="sv-SE" sz="1200" b="1" dirty="0">
                <a:solidFill>
                  <a:schemeClr val="tx1"/>
                </a:solidFill>
                <a:effectLst/>
                <a:ea typeface="Times New Roman" panose="02020603050405020304" pitchFamily="18" charset="0"/>
                <a:cs typeface="Arial" panose="020B0604020202020204" pitchFamily="34" charset="0"/>
              </a:rPr>
              <a:t>flödesscheman</a:t>
            </a:r>
            <a:r>
              <a:rPr lang="sv-SE" sz="1200" dirty="0">
                <a:solidFill>
                  <a:schemeClr val="tx1"/>
                </a:solidFill>
                <a:effectLst/>
                <a:ea typeface="Times New Roman" panose="02020603050405020304" pitchFamily="18" charset="0"/>
                <a:cs typeface="Arial" panose="020B0604020202020204" pitchFamily="34" charset="0"/>
              </a:rPr>
              <a:t>. </a:t>
            </a:r>
            <a:endParaRPr lang="sv-SE" sz="1200" dirty="0">
              <a:solidFill>
                <a:schemeClr val="tx1"/>
              </a:solidFill>
              <a:effectLst/>
              <a:ea typeface="Calibri" panose="020F0502020204030204" pitchFamily="34" charset="0"/>
              <a:cs typeface="Arial" panose="020B0604020202020204" pitchFamily="34" charset="0"/>
            </a:endParaRPr>
          </a:p>
        </p:txBody>
      </p:sp>
      <p:sp>
        <p:nvSpPr>
          <p:cNvPr id="47" name="Speech Bubble: Rectangle 8">
            <a:extLst>
              <a:ext uri="{FF2B5EF4-FFF2-40B4-BE49-F238E27FC236}">
                <a16:creationId xmlns:a16="http://schemas.microsoft.com/office/drawing/2014/main" id="{B350DA1E-C62B-48C2-A05C-D5C49B0A886E}"/>
              </a:ext>
              <a:ext uri="{C183D7F6-B498-43B3-948B-1728B52AA6E4}">
                <adec:decorative xmlns:adec="http://schemas.microsoft.com/office/drawing/2017/decorative" val="0"/>
              </a:ext>
            </a:extLst>
          </p:cNvPr>
          <p:cNvSpPr/>
          <p:nvPr/>
        </p:nvSpPr>
        <p:spPr>
          <a:xfrm>
            <a:off x="3565963" y="9500646"/>
            <a:ext cx="2365579" cy="1319225"/>
          </a:xfrm>
          <a:prstGeom prst="wedgeRectCallout">
            <a:avLst>
              <a:gd name="adj1" fmla="val 1878"/>
              <a:gd name="adj2" fmla="val -100010"/>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effectLst/>
                <a:ea typeface="Times New Roman" panose="02020603050405020304" pitchFamily="18" charset="0"/>
                <a:cs typeface="Arial" panose="020B0604020202020204" pitchFamily="34" charset="0"/>
              </a:rPr>
              <a:t>Flödesschemat kan ha </a:t>
            </a:r>
            <a:r>
              <a:rPr lang="sv-SE" sz="1200" b="1" dirty="0">
                <a:solidFill>
                  <a:schemeClr val="tx1"/>
                </a:solidFill>
                <a:effectLst/>
                <a:ea typeface="Times New Roman" panose="02020603050405020304" pitchFamily="18" charset="0"/>
                <a:cs typeface="Arial" panose="020B0604020202020204" pitchFamily="34" charset="0"/>
              </a:rPr>
              <a:t>flera utgångar </a:t>
            </a:r>
            <a:r>
              <a:rPr lang="sv-SE" sz="1200" dirty="0">
                <a:solidFill>
                  <a:schemeClr val="tx1"/>
                </a:solidFill>
                <a:effectLst/>
                <a:ea typeface="Times New Roman" panose="02020603050405020304" pitchFamily="18" charset="0"/>
                <a:cs typeface="Arial" panose="020B0604020202020204" pitchFamily="34" charset="0"/>
              </a:rPr>
              <a:t>och vissa kan ligga tidigt (t.ex. efter en initial bedömning). Utgången ska i så fall föregås av ett beslut (beslutsromb)</a:t>
            </a:r>
            <a:endParaRPr lang="sv-SE" sz="1200" dirty="0">
              <a:solidFill>
                <a:schemeClr val="tx1"/>
              </a:solidFill>
            </a:endParaRPr>
          </a:p>
        </p:txBody>
      </p:sp>
      <p:sp>
        <p:nvSpPr>
          <p:cNvPr id="33" name="Speech Bubble: Rectangle 12">
            <a:extLst>
              <a:ext uri="{FF2B5EF4-FFF2-40B4-BE49-F238E27FC236}">
                <a16:creationId xmlns:a16="http://schemas.microsoft.com/office/drawing/2014/main" id="{5C8CE083-C56E-4C30-BD93-2C18BCA47922}"/>
              </a:ext>
            </a:extLst>
          </p:cNvPr>
          <p:cNvSpPr/>
          <p:nvPr/>
        </p:nvSpPr>
        <p:spPr>
          <a:xfrm>
            <a:off x="287586" y="8254006"/>
            <a:ext cx="2066532" cy="1505464"/>
          </a:xfrm>
          <a:prstGeom prst="wedgeRectCallout">
            <a:avLst>
              <a:gd name="adj1" fmla="val 45740"/>
              <a:gd name="adj2" fmla="val -69985"/>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När ni ska koppla samman åtgärdsblock som inte ligger i linje med varandra, använd </a:t>
            </a:r>
            <a:r>
              <a:rPr lang="sv-SE" sz="1200" b="1" dirty="0">
                <a:solidFill>
                  <a:schemeClr val="tx1"/>
                </a:solidFill>
              </a:rPr>
              <a:t>brutna pilar </a:t>
            </a:r>
          </a:p>
        </p:txBody>
      </p:sp>
      <p:sp>
        <p:nvSpPr>
          <p:cNvPr id="44" name="Speech Bubble: Rectangle 41">
            <a:extLst>
              <a:ext uri="{FF2B5EF4-FFF2-40B4-BE49-F238E27FC236}">
                <a16:creationId xmlns:a16="http://schemas.microsoft.com/office/drawing/2014/main" id="{82C5F3C7-33B0-4ABD-A1FD-941172F5840C}"/>
              </a:ext>
              <a:ext uri="{C183D7F6-B498-43B3-948B-1728B52AA6E4}">
                <adec:decorative xmlns:adec="http://schemas.microsoft.com/office/drawing/2017/decorative" val="0"/>
              </a:ext>
            </a:extLst>
          </p:cNvPr>
          <p:cNvSpPr/>
          <p:nvPr/>
        </p:nvSpPr>
        <p:spPr>
          <a:xfrm>
            <a:off x="140084" y="6464995"/>
            <a:ext cx="2214033" cy="1029847"/>
          </a:xfrm>
          <a:prstGeom prst="wedgeRectCallout">
            <a:avLst>
              <a:gd name="adj1" fmla="val 56214"/>
              <a:gd name="adj2" fmla="val -65345"/>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b="1" dirty="0">
                <a:solidFill>
                  <a:schemeClr val="tx1"/>
                </a:solidFill>
              </a:rPr>
              <a:t>Undvik för mycket text</a:t>
            </a:r>
            <a:r>
              <a:rPr lang="sv-SE" sz="1200" dirty="0">
                <a:solidFill>
                  <a:schemeClr val="tx1"/>
                </a:solidFill>
              </a:rPr>
              <a:t> i flödesschemat, hänvisa istället till åtgärdsbeskrivningen eller till löptext</a:t>
            </a:r>
          </a:p>
        </p:txBody>
      </p:sp>
      <p:sp>
        <p:nvSpPr>
          <p:cNvPr id="40" name="Speech Bubble: Rectangle 10">
            <a:extLst>
              <a:ext uri="{FF2B5EF4-FFF2-40B4-BE49-F238E27FC236}">
                <a16:creationId xmlns:a16="http://schemas.microsoft.com/office/drawing/2014/main" id="{04E6BED3-C01E-421B-A0FD-39AE5F76653A}"/>
              </a:ext>
            </a:extLst>
          </p:cNvPr>
          <p:cNvSpPr/>
          <p:nvPr/>
        </p:nvSpPr>
        <p:spPr>
          <a:xfrm>
            <a:off x="190423" y="4933541"/>
            <a:ext cx="2021867" cy="776729"/>
          </a:xfrm>
          <a:prstGeom prst="wedgeRectCallout">
            <a:avLst>
              <a:gd name="adj1" fmla="val 64585"/>
              <a:gd name="adj2" fmla="val 14272"/>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b="1" dirty="0">
                <a:solidFill>
                  <a:schemeClr val="tx1"/>
                </a:solidFill>
              </a:rPr>
              <a:t>Undvik</a:t>
            </a:r>
            <a:r>
              <a:rPr lang="sv-SE" sz="1200" dirty="0">
                <a:solidFill>
                  <a:schemeClr val="tx1"/>
                </a:solidFill>
              </a:rPr>
              <a:t> i möjligaste mån att </a:t>
            </a:r>
            <a:r>
              <a:rPr lang="sv-SE" sz="1200" b="1" dirty="0">
                <a:solidFill>
                  <a:schemeClr val="tx1"/>
                </a:solidFill>
              </a:rPr>
              <a:t>pilar korsar </a:t>
            </a:r>
            <a:r>
              <a:rPr lang="sv-SE" sz="1200" dirty="0">
                <a:solidFill>
                  <a:schemeClr val="tx1"/>
                </a:solidFill>
              </a:rPr>
              <a:t>varandra</a:t>
            </a:r>
          </a:p>
        </p:txBody>
      </p:sp>
      <p:cxnSp>
        <p:nvCxnSpPr>
          <p:cNvPr id="34" name="Connector: Elbow 14">
            <a:extLst>
              <a:ext uri="{FF2B5EF4-FFF2-40B4-BE49-F238E27FC236}">
                <a16:creationId xmlns:a16="http://schemas.microsoft.com/office/drawing/2014/main" id="{8D73BEB0-919C-4F16-8944-9E6BBD6C23CA}"/>
              </a:ext>
              <a:ext uri="{C183D7F6-B498-43B3-948B-1728B52AA6E4}">
                <adec:decorative xmlns:adec="http://schemas.microsoft.com/office/drawing/2017/decorative" val="1"/>
              </a:ext>
            </a:extLst>
          </p:cNvPr>
          <p:cNvCxnSpPr/>
          <p:nvPr/>
        </p:nvCxnSpPr>
        <p:spPr>
          <a:xfrm flipV="1">
            <a:off x="1452695" y="9443764"/>
            <a:ext cx="684974" cy="222443"/>
          </a:xfrm>
          <a:prstGeom prst="bentConnector3">
            <a:avLst>
              <a:gd name="adj1" fmla="val 47922"/>
            </a:avLst>
          </a:prstGeom>
          <a:solidFill>
            <a:schemeClr val="bg1">
              <a:lumMod val="95000"/>
            </a:schemeClr>
          </a:solidFill>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grpSp>
        <p:nvGrpSpPr>
          <p:cNvPr id="4" name="Grupp 3">
            <a:extLst>
              <a:ext uri="{FF2B5EF4-FFF2-40B4-BE49-F238E27FC236}">
                <a16:creationId xmlns:a16="http://schemas.microsoft.com/office/drawing/2014/main" id="{67849D9F-91BC-7776-1E9C-FA4F3B18F69E}"/>
              </a:ext>
              <a:ext uri="{C183D7F6-B498-43B3-948B-1728B52AA6E4}">
                <adec:decorative xmlns:adec="http://schemas.microsoft.com/office/drawing/2017/decorative" val="1"/>
              </a:ext>
            </a:extLst>
          </p:cNvPr>
          <p:cNvGrpSpPr/>
          <p:nvPr/>
        </p:nvGrpSpPr>
        <p:grpSpPr>
          <a:xfrm>
            <a:off x="1623021" y="5295457"/>
            <a:ext cx="344964" cy="337106"/>
            <a:chOff x="1623021" y="5295457"/>
            <a:chExt cx="344964" cy="337106"/>
          </a:xfrm>
        </p:grpSpPr>
        <p:cxnSp>
          <p:nvCxnSpPr>
            <p:cNvPr id="41" name="Straight Arrow Connector 16">
              <a:extLst>
                <a:ext uri="{FF2B5EF4-FFF2-40B4-BE49-F238E27FC236}">
                  <a16:creationId xmlns:a16="http://schemas.microsoft.com/office/drawing/2014/main" id="{FD18D859-E3CC-4744-9F56-16BDA1412200}"/>
                </a:ext>
                <a:ext uri="{C183D7F6-B498-43B3-948B-1728B52AA6E4}">
                  <adec:decorative xmlns:adec="http://schemas.microsoft.com/office/drawing/2017/decorative" val="1"/>
                </a:ext>
              </a:extLst>
            </p:cNvPr>
            <p:cNvCxnSpPr>
              <a:cxnSpLocks/>
            </p:cNvCxnSpPr>
            <p:nvPr/>
          </p:nvCxnSpPr>
          <p:spPr>
            <a:xfrm>
              <a:off x="1784279" y="5295457"/>
              <a:ext cx="0" cy="337106"/>
            </a:xfrm>
            <a:prstGeom prst="straightConnector1">
              <a:avLst/>
            </a:prstGeom>
            <a:solidFill>
              <a:schemeClr val="bg1">
                <a:lumMod val="95000"/>
              </a:schemeClr>
            </a:solidFill>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18">
              <a:extLst>
                <a:ext uri="{FF2B5EF4-FFF2-40B4-BE49-F238E27FC236}">
                  <a16:creationId xmlns:a16="http://schemas.microsoft.com/office/drawing/2014/main" id="{CE873AB8-31AC-40CC-B529-E0E511EAF1EC}"/>
                </a:ext>
                <a:ext uri="{C183D7F6-B498-43B3-948B-1728B52AA6E4}">
                  <adec:decorative xmlns:adec="http://schemas.microsoft.com/office/drawing/2017/decorative" val="1"/>
                </a:ext>
              </a:extLst>
            </p:cNvPr>
            <p:cNvCxnSpPr>
              <a:cxnSpLocks/>
            </p:cNvCxnSpPr>
            <p:nvPr/>
          </p:nvCxnSpPr>
          <p:spPr>
            <a:xfrm flipV="1">
              <a:off x="1623021" y="5461446"/>
              <a:ext cx="344964" cy="1"/>
            </a:xfrm>
            <a:prstGeom prst="straightConnector1">
              <a:avLst/>
            </a:prstGeom>
            <a:solidFill>
              <a:schemeClr val="bg1">
                <a:lumMod val="95000"/>
              </a:schemeClr>
            </a:solidFill>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Connector 27">
              <a:extLst>
                <a:ext uri="{FF2B5EF4-FFF2-40B4-BE49-F238E27FC236}">
                  <a16:creationId xmlns:a16="http://schemas.microsoft.com/office/drawing/2014/main" id="{12C8830E-F0B0-43EB-A5F2-69E3C3AC32FA}"/>
                </a:ext>
                <a:ext uri="{C183D7F6-B498-43B3-948B-1728B52AA6E4}">
                  <adec:decorative xmlns:adec="http://schemas.microsoft.com/office/drawing/2017/decorative" val="1"/>
                </a:ext>
              </a:extLst>
            </p:cNvPr>
            <p:cNvCxnSpPr>
              <a:cxnSpLocks/>
            </p:cNvCxnSpPr>
            <p:nvPr/>
          </p:nvCxnSpPr>
          <p:spPr>
            <a:xfrm>
              <a:off x="1644496" y="5326306"/>
              <a:ext cx="281484" cy="264809"/>
            </a:xfrm>
            <a:prstGeom prst="line">
              <a:avLst/>
            </a:prstGeom>
            <a:solidFill>
              <a:schemeClr val="bg1">
                <a:lumMod val="95000"/>
              </a:schemeClr>
            </a:solidFill>
            <a:ln w="12700">
              <a:solidFill>
                <a:srgbClr val="FF0000"/>
              </a:solidFill>
            </a:ln>
          </p:spPr>
          <p:style>
            <a:lnRef idx="1">
              <a:schemeClr val="accent6"/>
            </a:lnRef>
            <a:fillRef idx="0">
              <a:schemeClr val="accent6"/>
            </a:fillRef>
            <a:effectRef idx="0">
              <a:schemeClr val="accent6"/>
            </a:effectRef>
            <a:fontRef idx="minor">
              <a:schemeClr val="tx1"/>
            </a:fontRef>
          </p:style>
        </p:cxnSp>
        <p:cxnSp>
          <p:nvCxnSpPr>
            <p:cNvPr id="39" name="Straight Connector 29">
              <a:extLst>
                <a:ext uri="{FF2B5EF4-FFF2-40B4-BE49-F238E27FC236}">
                  <a16:creationId xmlns:a16="http://schemas.microsoft.com/office/drawing/2014/main" id="{0C405BEF-E6AC-43DA-986A-B201837F8969}"/>
                </a:ext>
                <a:ext uri="{C183D7F6-B498-43B3-948B-1728B52AA6E4}">
                  <adec:decorative xmlns:adec="http://schemas.microsoft.com/office/drawing/2017/decorative" val="1"/>
                </a:ext>
              </a:extLst>
            </p:cNvPr>
            <p:cNvCxnSpPr>
              <a:cxnSpLocks/>
            </p:cNvCxnSpPr>
            <p:nvPr/>
          </p:nvCxnSpPr>
          <p:spPr>
            <a:xfrm flipV="1">
              <a:off x="1673630" y="5326306"/>
              <a:ext cx="226983" cy="266956"/>
            </a:xfrm>
            <a:prstGeom prst="line">
              <a:avLst/>
            </a:prstGeom>
            <a:solidFill>
              <a:schemeClr val="bg1">
                <a:lumMod val="95000"/>
              </a:schemeClr>
            </a:solidFill>
            <a:ln w="12700">
              <a:solidFill>
                <a:srgbClr val="FF0000"/>
              </a:solidFill>
            </a:ln>
          </p:spPr>
          <p:style>
            <a:lnRef idx="1">
              <a:schemeClr val="accent6"/>
            </a:lnRef>
            <a:fillRef idx="0">
              <a:schemeClr val="accent6"/>
            </a:fillRef>
            <a:effectRef idx="0">
              <a:schemeClr val="accent6"/>
            </a:effectRef>
            <a:fontRef idx="minor">
              <a:schemeClr val="tx1"/>
            </a:fontRef>
          </p:style>
        </p:cxnSp>
      </p:grpSp>
      <p:pic>
        <p:nvPicPr>
          <p:cNvPr id="48" name="Bildobjekt 47">
            <a:extLst>
              <a:ext uri="{FF2B5EF4-FFF2-40B4-BE49-F238E27FC236}">
                <a16:creationId xmlns:a16="http://schemas.microsoft.com/office/drawing/2014/main" id="{A78CB51A-CC94-41A8-8D1B-3B0D1E931F61}"/>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1599490" y="3428184"/>
            <a:ext cx="1211368" cy="586302"/>
          </a:xfrm>
          <a:prstGeom prst="rect">
            <a:avLst/>
          </a:prstGeom>
        </p:spPr>
      </p:pic>
    </p:spTree>
    <p:extLst>
      <p:ext uri="{BB962C8B-B14F-4D97-AF65-F5344CB8AC3E}">
        <p14:creationId xmlns:p14="http://schemas.microsoft.com/office/powerpoint/2010/main" val="3588936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184072EA-64A1-0AD4-7944-A6308C4A3FFF}"/>
              </a:ext>
              <a:ext uri="{C183D7F6-B498-43B3-948B-1728B52AA6E4}">
                <adec:decorative xmlns:adec="http://schemas.microsoft.com/office/drawing/2017/decorative" val="1"/>
              </a:ext>
            </a:extLst>
          </p:cNvPr>
          <p:cNvSpPr/>
          <p:nvPr/>
        </p:nvSpPr>
        <p:spPr>
          <a:xfrm>
            <a:off x="2319164" y="0"/>
            <a:ext cx="4538836" cy="641485"/>
          </a:xfrm>
          <a:prstGeom prst="rect">
            <a:avLst/>
          </a:prstGeom>
          <a:solidFill>
            <a:srgbClr val="BF9B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25" lvl="2">
              <a:spcBef>
                <a:spcPts val="1200"/>
              </a:spcBef>
            </a:pPr>
            <a:endParaRPr lang="sv-SE" sz="1800" dirty="0">
              <a:solidFill>
                <a:schemeClr val="tx1"/>
              </a:solidFill>
            </a:endParaRPr>
          </a:p>
        </p:txBody>
      </p:sp>
      <p:sp>
        <p:nvSpPr>
          <p:cNvPr id="4" name="textruta 8">
            <a:extLst>
              <a:ext uri="{FF2B5EF4-FFF2-40B4-BE49-F238E27FC236}">
                <a16:creationId xmlns:a16="http://schemas.microsoft.com/office/drawing/2014/main" id="{B0D20D32-8BE3-4995-C731-66E5211DDD17}"/>
              </a:ext>
            </a:extLst>
          </p:cNvPr>
          <p:cNvSpPr txBox="1"/>
          <p:nvPr/>
        </p:nvSpPr>
        <p:spPr>
          <a:xfrm>
            <a:off x="1826444" y="133693"/>
            <a:ext cx="5282793" cy="369332"/>
          </a:xfrm>
          <a:prstGeom prst="rect">
            <a:avLst/>
          </a:prstGeom>
          <a:noFill/>
        </p:spPr>
        <p:txBody>
          <a:bodyPr wrap="square" rtlCol="0">
            <a:spAutoFit/>
          </a:bodyPr>
          <a:lstStyle/>
          <a:p>
            <a:pPr marL="457125" lvl="2">
              <a:spcBef>
                <a:spcPts val="1200"/>
              </a:spcBef>
            </a:pPr>
            <a:r>
              <a:rPr lang="sv-SE" sz="1800" dirty="0">
                <a:solidFill>
                  <a:schemeClr val="tx1"/>
                </a:solidFill>
              </a:rPr>
              <a:t>Del 3. Symboler och färgval i flödesscheman</a:t>
            </a:r>
          </a:p>
        </p:txBody>
      </p:sp>
      <p:sp>
        <p:nvSpPr>
          <p:cNvPr id="2" name="Rubrik 1">
            <a:extLst>
              <a:ext uri="{FF2B5EF4-FFF2-40B4-BE49-F238E27FC236}">
                <a16:creationId xmlns:a16="http://schemas.microsoft.com/office/drawing/2014/main" id="{3B46CE8C-391B-45FF-A254-37E65AEB8A25}"/>
              </a:ext>
            </a:extLst>
          </p:cNvPr>
          <p:cNvSpPr>
            <a:spLocks noGrp="1"/>
          </p:cNvSpPr>
          <p:nvPr>
            <p:ph type="title"/>
          </p:nvPr>
        </p:nvSpPr>
        <p:spPr/>
        <p:txBody>
          <a:bodyPr/>
          <a:lstStyle/>
          <a:p>
            <a:r>
              <a:rPr lang="sv-SE" dirty="0"/>
              <a:t>Grundläggande symboler i flödesscheman</a:t>
            </a:r>
          </a:p>
        </p:txBody>
      </p:sp>
      <p:sp>
        <p:nvSpPr>
          <p:cNvPr id="17" name="TextBox 26">
            <a:extLst>
              <a:ext uri="{FF2B5EF4-FFF2-40B4-BE49-F238E27FC236}">
                <a16:creationId xmlns:a16="http://schemas.microsoft.com/office/drawing/2014/main" id="{DE835DEF-C793-43E8-BEA3-B845E6D3A187}"/>
              </a:ext>
              <a:ext uri="{C183D7F6-B498-43B3-948B-1728B52AA6E4}">
                <adec:decorative xmlns:adec="http://schemas.microsoft.com/office/drawing/2017/decorative" val="0"/>
              </a:ext>
            </a:extLst>
          </p:cNvPr>
          <p:cNvSpPr txBox="1"/>
          <p:nvPr/>
        </p:nvSpPr>
        <p:spPr>
          <a:xfrm>
            <a:off x="276055" y="2657755"/>
            <a:ext cx="6228011" cy="830997"/>
          </a:xfrm>
          <a:prstGeom prst="rect">
            <a:avLst/>
          </a:prstGeom>
          <a:noFill/>
          <a:ln>
            <a:solidFill>
              <a:schemeClr val="bg1">
                <a:lumMod val="50000"/>
              </a:schemeClr>
            </a:solidFill>
          </a:ln>
        </p:spPr>
        <p:txBody>
          <a:bodyPr wrap="square" rtlCol="0">
            <a:spAutoFit/>
          </a:bodyPr>
          <a:lstStyle/>
          <a:p>
            <a:r>
              <a:rPr lang="sv-SE" sz="1200" i="1" dirty="0"/>
              <a:t>Symbolerna nedan används för att markera de åtgärder som beskrivs i åtgärdsbeskrivningen. Varje åtgärd sammanfattas i en kärnfull rubrik. Denna rubrik bör vara identisk med motsvarande rubrik i åtgärdsbeskrivningen, men kan vid behov förkortas i flödesschemat. Rubriken ska vara skriven i fetstil. Åtgärdssymbolerna binds samman med pilar.</a:t>
            </a:r>
          </a:p>
        </p:txBody>
      </p:sp>
      <p:sp>
        <p:nvSpPr>
          <p:cNvPr id="10" name="TextBox 21">
            <a:extLst>
              <a:ext uri="{FF2B5EF4-FFF2-40B4-BE49-F238E27FC236}">
                <a16:creationId xmlns:a16="http://schemas.microsoft.com/office/drawing/2014/main" id="{71D3D3B7-2AC6-4CDD-B2A0-13CEB4CF6AD6}"/>
              </a:ext>
              <a:ext uri="{C183D7F6-B498-43B3-948B-1728B52AA6E4}">
                <adec:decorative xmlns:adec="http://schemas.microsoft.com/office/drawing/2017/decorative" val="0"/>
              </a:ext>
            </a:extLst>
          </p:cNvPr>
          <p:cNvSpPr txBox="1"/>
          <p:nvPr/>
        </p:nvSpPr>
        <p:spPr>
          <a:xfrm>
            <a:off x="2884596" y="3705788"/>
            <a:ext cx="3605212" cy="1938992"/>
          </a:xfrm>
          <a:prstGeom prst="rect">
            <a:avLst/>
          </a:prstGeom>
          <a:noFill/>
        </p:spPr>
        <p:txBody>
          <a:bodyPr wrap="square" rtlCol="0">
            <a:spAutoFit/>
          </a:bodyPr>
          <a:lstStyle/>
          <a:p>
            <a:r>
              <a:rPr lang="sv-SE" sz="1200" b="1" dirty="0"/>
              <a:t>Utredning, behandling, uppföljning, dialog etc.</a:t>
            </a:r>
          </a:p>
          <a:p>
            <a:pPr marL="285750" indent="-285750">
              <a:buFont typeface="Arial" panose="020B0604020202020204" pitchFamily="34" charset="0"/>
              <a:buChar char="•"/>
            </a:pPr>
            <a:r>
              <a:rPr lang="sv-SE" sz="1200" dirty="0"/>
              <a:t>Bör i de flesta fall bara innehålla en rubrik. Vid behov kan korta underpunkter användas för att sammanfatta ingående åtgärder. Underpunkterna ska inte vara fetmarkerade.</a:t>
            </a:r>
          </a:p>
          <a:p>
            <a:pPr marL="285750" indent="-285750">
              <a:buFont typeface="Arial" panose="020B0604020202020204" pitchFamily="34" charset="0"/>
              <a:buChar char="•"/>
            </a:pPr>
            <a:r>
              <a:rPr lang="sv-SE" sz="1200" dirty="0"/>
              <a:t>Om särskild patientinformation/dialog är aktuell, eller vid dokumentation/kommunikation med andra aktörer, exempelvis inför en behandling eller vid utgång ur vårdförloppet kan detta beskrivas i en separat åtgärdsruta</a:t>
            </a:r>
          </a:p>
        </p:txBody>
      </p:sp>
      <p:sp>
        <p:nvSpPr>
          <p:cNvPr id="14" name="TextBox 22">
            <a:extLst>
              <a:ext uri="{FF2B5EF4-FFF2-40B4-BE49-F238E27FC236}">
                <a16:creationId xmlns:a16="http://schemas.microsoft.com/office/drawing/2014/main" id="{95F49F17-49F4-47E6-AFF6-113D2F967FEC}"/>
              </a:ext>
              <a:ext uri="{C183D7F6-B498-43B3-948B-1728B52AA6E4}">
                <adec:decorative xmlns:adec="http://schemas.microsoft.com/office/drawing/2017/decorative" val="0"/>
              </a:ext>
            </a:extLst>
          </p:cNvPr>
          <p:cNvSpPr txBox="1"/>
          <p:nvPr/>
        </p:nvSpPr>
        <p:spPr>
          <a:xfrm>
            <a:off x="2884596" y="5914153"/>
            <a:ext cx="3605421" cy="1384995"/>
          </a:xfrm>
          <a:prstGeom prst="rect">
            <a:avLst/>
          </a:prstGeom>
          <a:noFill/>
        </p:spPr>
        <p:txBody>
          <a:bodyPr wrap="square" rtlCol="0">
            <a:spAutoFit/>
          </a:bodyPr>
          <a:lstStyle/>
          <a:p>
            <a:r>
              <a:rPr lang="sv-SE" sz="1200" b="1" dirty="0"/>
              <a:t>Beslut</a:t>
            </a:r>
            <a:endParaRPr lang="sv-SE" sz="1200" b="1" strike="sngStrike" dirty="0"/>
          </a:p>
          <a:p>
            <a:pPr marL="285750" indent="-285750">
              <a:buFont typeface="Arial" panose="020B0604020202020204" pitchFamily="34" charset="0"/>
              <a:buChar char="•"/>
            </a:pPr>
            <a:r>
              <a:rPr lang="sv-SE" sz="1200" dirty="0"/>
              <a:t>Markerar de platser i flödesschemat där beslutsfattande krävs, exempelvis kring val av behandling utifrån symtomens svårighetsgrad</a:t>
            </a:r>
          </a:p>
          <a:p>
            <a:pPr marL="285750" indent="-285750">
              <a:buFont typeface="Arial" panose="020B0604020202020204" pitchFamily="34" charset="0"/>
              <a:buChar char="•"/>
            </a:pPr>
            <a:r>
              <a:rPr lang="sv-SE" sz="1200" dirty="0"/>
              <a:t>Där flödet </a:t>
            </a:r>
            <a:r>
              <a:rPr lang="sv-SE" sz="1200" i="1" dirty="0"/>
              <a:t>delar sig </a:t>
            </a:r>
            <a:r>
              <a:rPr lang="sv-SE" sz="1200" dirty="0"/>
              <a:t>krävs alltid ett beslut </a:t>
            </a:r>
          </a:p>
          <a:p>
            <a:pPr marL="285750" indent="-285750">
              <a:buFont typeface="Arial" panose="020B0604020202020204" pitchFamily="34" charset="0"/>
              <a:buChar char="•"/>
            </a:pPr>
            <a:r>
              <a:rPr lang="sv-SE" sz="1200" dirty="0"/>
              <a:t>I flödesschemat skrivs beslutet som en fråga, exempelvis ”Krävs vidare behandling?”</a:t>
            </a:r>
          </a:p>
        </p:txBody>
      </p:sp>
      <p:sp>
        <p:nvSpPr>
          <p:cNvPr id="16" name="TextBox 25">
            <a:extLst>
              <a:ext uri="{FF2B5EF4-FFF2-40B4-BE49-F238E27FC236}">
                <a16:creationId xmlns:a16="http://schemas.microsoft.com/office/drawing/2014/main" id="{307D623E-8EB1-422E-9B68-9D4688AC8237}"/>
              </a:ext>
              <a:ext uri="{C183D7F6-B498-43B3-948B-1728B52AA6E4}">
                <adec:decorative xmlns:adec="http://schemas.microsoft.com/office/drawing/2017/decorative" val="0"/>
              </a:ext>
            </a:extLst>
          </p:cNvPr>
          <p:cNvSpPr txBox="1"/>
          <p:nvPr/>
        </p:nvSpPr>
        <p:spPr>
          <a:xfrm>
            <a:off x="2884596" y="7432023"/>
            <a:ext cx="3605213" cy="584775"/>
          </a:xfrm>
          <a:prstGeom prst="rect">
            <a:avLst/>
          </a:prstGeom>
          <a:noFill/>
        </p:spPr>
        <p:txBody>
          <a:bodyPr wrap="square" rtlCol="0">
            <a:noAutofit/>
          </a:bodyPr>
          <a:lstStyle/>
          <a:p>
            <a:r>
              <a:rPr lang="sv-SE" sz="1200" b="1" dirty="0" err="1"/>
              <a:t>Patientaktiviteter</a:t>
            </a:r>
            <a:endParaRPr lang="sv-SE" sz="1200" b="1" dirty="0"/>
          </a:p>
          <a:p>
            <a:pPr marL="285750" indent="-285750">
              <a:buFont typeface="Arial" panose="020B0604020202020204" pitchFamily="34" charset="0"/>
              <a:buChar char="•"/>
            </a:pPr>
            <a:r>
              <a:rPr lang="sv-SE" sz="1200" dirty="0"/>
              <a:t>Markerar aktiviteter som utförs eller initieras av patienten. </a:t>
            </a:r>
          </a:p>
          <a:p>
            <a:pPr marL="285750" indent="-285750">
              <a:buFont typeface="Arial" panose="020B0604020202020204" pitchFamily="34" charset="0"/>
              <a:buChar char="•"/>
            </a:pPr>
            <a:r>
              <a:rPr lang="sv-SE" sz="1200" dirty="0"/>
              <a:t>Dessa aktiviteter är främst avsedda att användas för kroniska tillstånd där det är viktigt att patienten självständigt utför vissa aktiviteter exempelvis mellan årsuppföljningar. </a:t>
            </a:r>
          </a:p>
          <a:p>
            <a:pPr marL="285750" indent="-285750">
              <a:buFont typeface="Arial" panose="020B0604020202020204" pitchFamily="34" charset="0"/>
              <a:buChar char="•"/>
            </a:pPr>
            <a:r>
              <a:rPr lang="sv-SE" sz="1200" dirty="0"/>
              <a:t>Aktiviteter som genomförs av patienten parallellt med vårdens åtgärder ska återges i fältet för ”patientens åtgärder” i Wordmallen och behöver inte lyftas ut separat i flödesschemat</a:t>
            </a:r>
          </a:p>
        </p:txBody>
      </p:sp>
      <p:sp>
        <p:nvSpPr>
          <p:cNvPr id="15" name="TextBox 24">
            <a:extLst>
              <a:ext uri="{FF2B5EF4-FFF2-40B4-BE49-F238E27FC236}">
                <a16:creationId xmlns:a16="http://schemas.microsoft.com/office/drawing/2014/main" id="{BE7FE3E0-E9BC-40A7-89FB-FB49BA9D0045}"/>
              </a:ext>
              <a:ext uri="{C183D7F6-B498-43B3-948B-1728B52AA6E4}">
                <adec:decorative xmlns:adec="http://schemas.microsoft.com/office/drawing/2017/decorative" val="0"/>
              </a:ext>
            </a:extLst>
          </p:cNvPr>
          <p:cNvSpPr txBox="1"/>
          <p:nvPr/>
        </p:nvSpPr>
        <p:spPr>
          <a:xfrm>
            <a:off x="2884596" y="9567047"/>
            <a:ext cx="3605212" cy="584775"/>
          </a:xfrm>
          <a:prstGeom prst="rect">
            <a:avLst/>
          </a:prstGeom>
          <a:noFill/>
        </p:spPr>
        <p:txBody>
          <a:bodyPr wrap="square" rtlCol="0">
            <a:noAutofit/>
          </a:bodyPr>
          <a:lstStyle/>
          <a:p>
            <a:r>
              <a:rPr lang="sv-SE" sz="1200" b="1" dirty="0"/>
              <a:t>Ingång: </a:t>
            </a:r>
            <a:r>
              <a:rPr lang="sv-SE" sz="1200" dirty="0"/>
              <a:t>Markerar en eller flera ingångar i vårdförloppet. </a:t>
            </a:r>
          </a:p>
        </p:txBody>
      </p:sp>
      <p:sp>
        <p:nvSpPr>
          <p:cNvPr id="19" name="TextBox 23">
            <a:extLst>
              <a:ext uri="{FF2B5EF4-FFF2-40B4-BE49-F238E27FC236}">
                <a16:creationId xmlns:a16="http://schemas.microsoft.com/office/drawing/2014/main" id="{BA73019D-197C-47E8-9B5D-BA4509E8854B}"/>
              </a:ext>
              <a:ext uri="{C183D7F6-B498-43B3-948B-1728B52AA6E4}">
                <adec:decorative xmlns:adec="http://schemas.microsoft.com/office/drawing/2017/decorative" val="0"/>
              </a:ext>
            </a:extLst>
          </p:cNvPr>
          <p:cNvSpPr txBox="1"/>
          <p:nvPr/>
        </p:nvSpPr>
        <p:spPr>
          <a:xfrm>
            <a:off x="2884596" y="10202622"/>
            <a:ext cx="3461089" cy="1882717"/>
          </a:xfrm>
          <a:prstGeom prst="rect">
            <a:avLst/>
          </a:prstGeom>
          <a:noFill/>
        </p:spPr>
        <p:txBody>
          <a:bodyPr wrap="square" rtlCol="0">
            <a:noAutofit/>
          </a:bodyPr>
          <a:lstStyle/>
          <a:p>
            <a:r>
              <a:rPr lang="sv-SE" sz="1200" b="1" dirty="0"/>
              <a:t>Utgång: </a:t>
            </a:r>
            <a:r>
              <a:rPr lang="sv-SE" sz="1200" dirty="0"/>
              <a:t>Markerar utgången ur vårdförloppet. </a:t>
            </a:r>
          </a:p>
          <a:p>
            <a:pPr marL="171450" indent="-171450">
              <a:buFont typeface="Arial" panose="020B0604020202020204" pitchFamily="34" charset="0"/>
              <a:buChar char="•"/>
            </a:pPr>
            <a:r>
              <a:rPr lang="sv-SE" sz="1200" dirty="0"/>
              <a:t>Den generiska texten i utgångsrutan förtydligar att patienten kan fortsätta vårdas även efter utgång ur vårdförloppet. </a:t>
            </a:r>
          </a:p>
          <a:p>
            <a:pPr marL="171450" indent="-171450">
              <a:buFont typeface="Arial" panose="020B0604020202020204" pitchFamily="34" charset="0"/>
              <a:buChar char="•"/>
            </a:pPr>
            <a:r>
              <a:rPr lang="sv-SE" sz="1200" dirty="0"/>
              <a:t>För att minska komplexiteten i flödesschemat ska utgångsrutorna inte innehålla någon beskrivning av situationen då utgång sker. Flera åtgärder eller beslut kan leda till samma utgång – se exempelvis exemplen på sida 4 och 5 i denna mall.</a:t>
            </a:r>
          </a:p>
        </p:txBody>
      </p:sp>
      <p:sp>
        <p:nvSpPr>
          <p:cNvPr id="8" name="Flowchart: Decision 10">
            <a:extLst>
              <a:ext uri="{FF2B5EF4-FFF2-40B4-BE49-F238E27FC236}">
                <a16:creationId xmlns:a16="http://schemas.microsoft.com/office/drawing/2014/main" id="{766DBB2F-FAAC-4D86-8DA5-F244FF6D4623}"/>
              </a:ext>
              <a:ext uri="{C183D7F6-B498-43B3-948B-1728B52AA6E4}">
                <adec:decorative xmlns:adec="http://schemas.microsoft.com/office/drawing/2017/decorative" val="1"/>
              </a:ext>
            </a:extLst>
          </p:cNvPr>
          <p:cNvSpPr/>
          <p:nvPr/>
        </p:nvSpPr>
        <p:spPr>
          <a:xfrm>
            <a:off x="662209" y="5921478"/>
            <a:ext cx="1465160" cy="944044"/>
          </a:xfrm>
          <a:prstGeom prst="flowChartDecision">
            <a:avLst/>
          </a:prstGeom>
          <a:solidFill>
            <a:schemeClr val="bg1"/>
          </a:solidFill>
          <a:ln w="1905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1" dirty="0">
                <a:solidFill>
                  <a:schemeClr val="tx1"/>
                </a:solidFill>
              </a:rPr>
              <a:t>(B) [Beslut]</a:t>
            </a:r>
          </a:p>
        </p:txBody>
      </p:sp>
      <p:sp>
        <p:nvSpPr>
          <p:cNvPr id="9" name="Flowchart: Terminator 12">
            <a:extLst>
              <a:ext uri="{FF2B5EF4-FFF2-40B4-BE49-F238E27FC236}">
                <a16:creationId xmlns:a16="http://schemas.microsoft.com/office/drawing/2014/main" id="{8B5AECBF-45FB-47BF-BDAB-BFAE85556158}"/>
              </a:ext>
              <a:ext uri="{C183D7F6-B498-43B3-948B-1728B52AA6E4}">
                <adec:decorative xmlns:adec="http://schemas.microsoft.com/office/drawing/2017/decorative" val="1"/>
              </a:ext>
            </a:extLst>
          </p:cNvPr>
          <p:cNvSpPr/>
          <p:nvPr/>
        </p:nvSpPr>
        <p:spPr>
          <a:xfrm>
            <a:off x="390839" y="9511302"/>
            <a:ext cx="2007901" cy="630241"/>
          </a:xfrm>
          <a:prstGeom prst="flowChartTerminator">
            <a:avLst/>
          </a:prstGeom>
          <a:solidFill>
            <a:schemeClr val="bg1"/>
          </a:solidFill>
          <a:ln w="1905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1" dirty="0">
                <a:solidFill>
                  <a:schemeClr val="tx2"/>
                </a:solidFill>
              </a:rPr>
              <a:t>Ingång: </a:t>
            </a:r>
            <a:r>
              <a:rPr lang="sv-SE" sz="1200" dirty="0">
                <a:solidFill>
                  <a:schemeClr val="tx2"/>
                </a:solidFill>
              </a:rPr>
              <a:t>[Kort beskrivning av när en patient går in i vårdförloppet]</a:t>
            </a:r>
            <a:endParaRPr lang="sv-SE" sz="1200" dirty="0">
              <a:solidFill>
                <a:schemeClr val="tx1"/>
              </a:solidFill>
            </a:endParaRPr>
          </a:p>
        </p:txBody>
      </p:sp>
      <p:sp>
        <p:nvSpPr>
          <p:cNvPr id="11" name="Isosceles Triangle 4">
            <a:extLst>
              <a:ext uri="{FF2B5EF4-FFF2-40B4-BE49-F238E27FC236}">
                <a16:creationId xmlns:a16="http://schemas.microsoft.com/office/drawing/2014/main" id="{8F2776BA-0C46-43AC-8BE8-CB99D4F9C339}"/>
              </a:ext>
              <a:ext uri="{C183D7F6-B498-43B3-948B-1728B52AA6E4}">
                <adec:decorative xmlns:adec="http://schemas.microsoft.com/office/drawing/2017/decorative" val="1"/>
              </a:ext>
            </a:extLst>
          </p:cNvPr>
          <p:cNvSpPr/>
          <p:nvPr/>
        </p:nvSpPr>
        <p:spPr>
          <a:xfrm>
            <a:off x="343395" y="7544171"/>
            <a:ext cx="2102788" cy="1009676"/>
          </a:xfrm>
          <a:prstGeom prst="triangle">
            <a:avLst/>
          </a:prstGeom>
          <a:solidFill>
            <a:schemeClr val="bg1"/>
          </a:solidFill>
          <a:ln w="19050">
            <a:solidFill>
              <a:srgbClr val="377D7A"/>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sv-SE" sz="1200" b="1">
              <a:solidFill>
                <a:schemeClr val="tx1"/>
              </a:solidFill>
            </a:endParaRPr>
          </a:p>
        </p:txBody>
      </p:sp>
      <p:sp>
        <p:nvSpPr>
          <p:cNvPr id="12" name="TextBox 5">
            <a:extLst>
              <a:ext uri="{FF2B5EF4-FFF2-40B4-BE49-F238E27FC236}">
                <a16:creationId xmlns:a16="http://schemas.microsoft.com/office/drawing/2014/main" id="{4CA395C5-49B2-4227-9370-5F2A819B50A8}"/>
              </a:ext>
              <a:ext uri="{C183D7F6-B498-43B3-948B-1728B52AA6E4}">
                <adec:decorative xmlns:adec="http://schemas.microsoft.com/office/drawing/2017/decorative" val="1"/>
              </a:ext>
            </a:extLst>
          </p:cNvPr>
          <p:cNvSpPr txBox="1"/>
          <p:nvPr/>
        </p:nvSpPr>
        <p:spPr>
          <a:xfrm>
            <a:off x="623264" y="8167222"/>
            <a:ext cx="1543050" cy="276999"/>
          </a:xfrm>
          <a:prstGeom prst="rect">
            <a:avLst/>
          </a:prstGeom>
          <a:noFill/>
        </p:spPr>
        <p:txBody>
          <a:bodyPr wrap="square" rtlCol="0">
            <a:spAutoFit/>
          </a:bodyPr>
          <a:lstStyle/>
          <a:p>
            <a:pPr algn="ctr"/>
            <a:r>
              <a:rPr lang="sv-SE" sz="1200" b="1" dirty="0"/>
              <a:t> (E) [</a:t>
            </a:r>
            <a:r>
              <a:rPr lang="sv-SE" sz="1200" b="1" dirty="0" err="1"/>
              <a:t>Patientaktivitet</a:t>
            </a:r>
            <a:r>
              <a:rPr lang="sv-SE" sz="1200" b="1" dirty="0"/>
              <a:t>]</a:t>
            </a:r>
          </a:p>
        </p:txBody>
      </p:sp>
      <p:sp>
        <p:nvSpPr>
          <p:cNvPr id="13" name="Rectangle 20">
            <a:extLst>
              <a:ext uri="{FF2B5EF4-FFF2-40B4-BE49-F238E27FC236}">
                <a16:creationId xmlns:a16="http://schemas.microsoft.com/office/drawing/2014/main" id="{4A4D19F8-79A6-4CE9-9F37-23C4A7BB427F}"/>
              </a:ext>
              <a:ext uri="{C183D7F6-B498-43B3-948B-1728B52AA6E4}">
                <adec:decorative xmlns:adec="http://schemas.microsoft.com/office/drawing/2017/decorative" val="1"/>
              </a:ext>
            </a:extLst>
          </p:cNvPr>
          <p:cNvSpPr/>
          <p:nvPr/>
        </p:nvSpPr>
        <p:spPr>
          <a:xfrm>
            <a:off x="315797" y="3744281"/>
            <a:ext cx="2157984" cy="868851"/>
          </a:xfrm>
          <a:prstGeom prst="rect">
            <a:avLst/>
          </a:prstGeom>
          <a:solidFill>
            <a:schemeClr val="bg1"/>
          </a:solidFill>
          <a:ln w="1905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sv-SE" sz="1200" b="1" dirty="0">
                <a:solidFill>
                  <a:schemeClr val="tx1"/>
                </a:solidFill>
              </a:rPr>
              <a:t>(A) [Huvudsaklig åtgärd]</a:t>
            </a:r>
          </a:p>
          <a:p>
            <a:pPr marL="171450" indent="-171450">
              <a:buFont typeface="Arial" panose="020B0604020202020204" pitchFamily="34" charset="0"/>
              <a:buChar char="•"/>
            </a:pPr>
            <a:r>
              <a:rPr lang="sv-SE" sz="1200" dirty="0">
                <a:solidFill>
                  <a:schemeClr val="tx1"/>
                </a:solidFill>
              </a:rPr>
              <a:t>Åtgärd 1</a:t>
            </a:r>
          </a:p>
          <a:p>
            <a:pPr marL="171450" indent="-171450">
              <a:buFont typeface="Arial" panose="020B0604020202020204" pitchFamily="34" charset="0"/>
              <a:buChar char="•"/>
            </a:pPr>
            <a:r>
              <a:rPr lang="sv-SE" sz="1200" dirty="0">
                <a:solidFill>
                  <a:schemeClr val="tx1"/>
                </a:solidFill>
              </a:rPr>
              <a:t>Åtgärd 2</a:t>
            </a:r>
          </a:p>
        </p:txBody>
      </p:sp>
      <p:sp>
        <p:nvSpPr>
          <p:cNvPr id="18" name="Flowchart: Terminator 19">
            <a:extLst>
              <a:ext uri="{FF2B5EF4-FFF2-40B4-BE49-F238E27FC236}">
                <a16:creationId xmlns:a16="http://schemas.microsoft.com/office/drawing/2014/main" id="{6EE2BC74-5ABC-48B7-A81A-7119765EA233}"/>
              </a:ext>
              <a:ext uri="{C183D7F6-B498-43B3-948B-1728B52AA6E4}">
                <adec:decorative xmlns:adec="http://schemas.microsoft.com/office/drawing/2017/decorative" val="1"/>
              </a:ext>
            </a:extLst>
          </p:cNvPr>
          <p:cNvSpPr/>
          <p:nvPr/>
        </p:nvSpPr>
        <p:spPr>
          <a:xfrm>
            <a:off x="390839" y="10324862"/>
            <a:ext cx="2007901" cy="630241"/>
          </a:xfrm>
          <a:prstGeom prst="flowChartTerminator">
            <a:avLst/>
          </a:prstGeom>
          <a:solidFill>
            <a:schemeClr val="bg1"/>
          </a:solidFill>
          <a:ln w="19050">
            <a:solidFill>
              <a:srgbClr val="CF46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1" dirty="0">
                <a:solidFill>
                  <a:schemeClr val="tx2"/>
                </a:solidFill>
              </a:rPr>
              <a:t>Utgång: </a:t>
            </a:r>
            <a:r>
              <a:rPr lang="sv-SE" sz="1200" dirty="0">
                <a:solidFill>
                  <a:schemeClr val="tx2"/>
                </a:solidFill>
              </a:rPr>
              <a:t>Beskrivning av åtgärder i vårdförlopp avslutas</a:t>
            </a:r>
          </a:p>
        </p:txBody>
      </p:sp>
    </p:spTree>
    <p:extLst>
      <p:ext uri="{BB962C8B-B14F-4D97-AF65-F5344CB8AC3E}">
        <p14:creationId xmlns:p14="http://schemas.microsoft.com/office/powerpoint/2010/main" val="1732804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46750C01-1527-5934-740E-FD72B5340ABF}"/>
              </a:ext>
              <a:ext uri="{C183D7F6-B498-43B3-948B-1728B52AA6E4}">
                <adec:decorative xmlns:adec="http://schemas.microsoft.com/office/drawing/2017/decorative" val="1"/>
              </a:ext>
            </a:extLst>
          </p:cNvPr>
          <p:cNvSpPr/>
          <p:nvPr/>
        </p:nvSpPr>
        <p:spPr>
          <a:xfrm>
            <a:off x="2319164" y="0"/>
            <a:ext cx="4538836" cy="641485"/>
          </a:xfrm>
          <a:prstGeom prst="rect">
            <a:avLst/>
          </a:prstGeom>
          <a:solidFill>
            <a:srgbClr val="BF9B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25" lvl="2">
              <a:spcBef>
                <a:spcPts val="1200"/>
              </a:spcBef>
            </a:pPr>
            <a:endParaRPr lang="sv-SE" sz="1800" dirty="0">
              <a:solidFill>
                <a:schemeClr val="tx1"/>
              </a:solidFill>
            </a:endParaRPr>
          </a:p>
        </p:txBody>
      </p:sp>
      <p:sp>
        <p:nvSpPr>
          <p:cNvPr id="5" name="textruta 8">
            <a:extLst>
              <a:ext uri="{FF2B5EF4-FFF2-40B4-BE49-F238E27FC236}">
                <a16:creationId xmlns:a16="http://schemas.microsoft.com/office/drawing/2014/main" id="{43E0A8EE-3CD8-1357-C3B7-54D2D194BEDD}"/>
              </a:ext>
              <a:ext uri="{C183D7F6-B498-43B3-948B-1728B52AA6E4}">
                <adec:decorative xmlns:adec="http://schemas.microsoft.com/office/drawing/2017/decorative" val="0"/>
              </a:ext>
            </a:extLst>
          </p:cNvPr>
          <p:cNvSpPr txBox="1"/>
          <p:nvPr/>
        </p:nvSpPr>
        <p:spPr>
          <a:xfrm>
            <a:off x="1826444" y="133693"/>
            <a:ext cx="5282793" cy="369332"/>
          </a:xfrm>
          <a:prstGeom prst="rect">
            <a:avLst/>
          </a:prstGeom>
          <a:noFill/>
        </p:spPr>
        <p:txBody>
          <a:bodyPr wrap="square" rtlCol="0">
            <a:spAutoFit/>
          </a:bodyPr>
          <a:lstStyle/>
          <a:p>
            <a:pPr marL="457125" lvl="2">
              <a:spcBef>
                <a:spcPts val="1200"/>
              </a:spcBef>
            </a:pPr>
            <a:r>
              <a:rPr lang="sv-SE" sz="1800" dirty="0">
                <a:solidFill>
                  <a:schemeClr val="tx1"/>
                </a:solidFill>
              </a:rPr>
              <a:t>Del 3. Symboler och färgval i flödesscheman</a:t>
            </a:r>
          </a:p>
        </p:txBody>
      </p:sp>
      <p:sp>
        <p:nvSpPr>
          <p:cNvPr id="2" name="Rubrik 1">
            <a:extLst>
              <a:ext uri="{FF2B5EF4-FFF2-40B4-BE49-F238E27FC236}">
                <a16:creationId xmlns:a16="http://schemas.microsoft.com/office/drawing/2014/main" id="{CE2879E2-4478-4C95-BA7B-9D98410F8951}"/>
              </a:ext>
              <a:ext uri="{C183D7F6-B498-43B3-948B-1728B52AA6E4}">
                <adec:decorative xmlns:adec="http://schemas.microsoft.com/office/drawing/2017/decorative" val="0"/>
              </a:ext>
            </a:extLst>
          </p:cNvPr>
          <p:cNvSpPr>
            <a:spLocks noGrp="1"/>
          </p:cNvSpPr>
          <p:nvPr>
            <p:ph type="title"/>
          </p:nvPr>
        </p:nvSpPr>
        <p:spPr/>
        <p:txBody>
          <a:bodyPr/>
          <a:lstStyle/>
          <a:p>
            <a:r>
              <a:rPr lang="sv-SE" dirty="0"/>
              <a:t>Kompletterande symboler i flödesscheman</a:t>
            </a:r>
          </a:p>
        </p:txBody>
      </p:sp>
      <p:sp>
        <p:nvSpPr>
          <p:cNvPr id="11" name="TextBox 26">
            <a:extLst>
              <a:ext uri="{FF2B5EF4-FFF2-40B4-BE49-F238E27FC236}">
                <a16:creationId xmlns:a16="http://schemas.microsoft.com/office/drawing/2014/main" id="{C3C69E44-DFB7-41E7-851E-72858A931384}"/>
              </a:ext>
              <a:ext uri="{C183D7F6-B498-43B3-948B-1728B52AA6E4}">
                <adec:decorative xmlns:adec="http://schemas.microsoft.com/office/drawing/2017/decorative" val="0"/>
              </a:ext>
            </a:extLst>
          </p:cNvPr>
          <p:cNvSpPr txBox="1"/>
          <p:nvPr/>
        </p:nvSpPr>
        <p:spPr>
          <a:xfrm>
            <a:off x="289702" y="2666281"/>
            <a:ext cx="6228011" cy="461665"/>
          </a:xfrm>
          <a:prstGeom prst="rect">
            <a:avLst/>
          </a:prstGeom>
          <a:noFill/>
          <a:ln>
            <a:solidFill>
              <a:schemeClr val="bg1">
                <a:lumMod val="50000"/>
              </a:schemeClr>
            </a:solidFill>
          </a:ln>
        </p:spPr>
        <p:txBody>
          <a:bodyPr wrap="square" rtlCol="0">
            <a:spAutoFit/>
          </a:bodyPr>
          <a:lstStyle/>
          <a:p>
            <a:r>
              <a:rPr lang="sv-SE" sz="1200" i="1" dirty="0"/>
              <a:t>I vissa vårdförlopp behöver de grundläggande symbolerna kompletteras med symboler som tydliggör vissa detaljer. Följande symboler kan då användas.</a:t>
            </a:r>
          </a:p>
        </p:txBody>
      </p:sp>
      <p:sp>
        <p:nvSpPr>
          <p:cNvPr id="7" name="TextBox 21">
            <a:extLst>
              <a:ext uri="{FF2B5EF4-FFF2-40B4-BE49-F238E27FC236}">
                <a16:creationId xmlns:a16="http://schemas.microsoft.com/office/drawing/2014/main" id="{C3FD18E1-6B52-4E69-8E91-A7809F99277E}"/>
              </a:ext>
              <a:ext uri="{C183D7F6-B498-43B3-948B-1728B52AA6E4}">
                <adec:decorative xmlns:adec="http://schemas.microsoft.com/office/drawing/2017/decorative" val="0"/>
              </a:ext>
            </a:extLst>
          </p:cNvPr>
          <p:cNvSpPr txBox="1"/>
          <p:nvPr/>
        </p:nvSpPr>
        <p:spPr>
          <a:xfrm>
            <a:off x="2893391" y="3675636"/>
            <a:ext cx="3605212" cy="1015663"/>
          </a:xfrm>
          <a:prstGeom prst="rect">
            <a:avLst/>
          </a:prstGeom>
          <a:noFill/>
        </p:spPr>
        <p:txBody>
          <a:bodyPr wrap="square" rtlCol="0">
            <a:spAutoFit/>
          </a:bodyPr>
          <a:lstStyle/>
          <a:p>
            <a:r>
              <a:rPr lang="sv-SE" sz="1200" b="1" dirty="0"/>
              <a:t>Streckade rutor</a:t>
            </a:r>
          </a:p>
          <a:p>
            <a:pPr marL="285750" indent="-285750">
              <a:buFont typeface="Arial" panose="020B0604020202020204" pitchFamily="34" charset="0"/>
              <a:buChar char="•"/>
            </a:pPr>
            <a:r>
              <a:rPr lang="sv-SE" sz="1200" dirty="0"/>
              <a:t>Används för åtgärder eller aktiviteter som inte alltid utförs på den aktuella platsen i flödesschemat. Det kan exempelvis handla om åtgärder som bara utförs vid en akut försämring. </a:t>
            </a:r>
          </a:p>
        </p:txBody>
      </p:sp>
      <p:sp>
        <p:nvSpPr>
          <p:cNvPr id="8" name="Rectangle 20">
            <a:extLst>
              <a:ext uri="{FF2B5EF4-FFF2-40B4-BE49-F238E27FC236}">
                <a16:creationId xmlns:a16="http://schemas.microsoft.com/office/drawing/2014/main" id="{F0DD188A-E52F-4391-965A-5B3011EBE3FC}"/>
              </a:ext>
              <a:ext uri="{C183D7F6-B498-43B3-948B-1728B52AA6E4}">
                <adec:decorative xmlns:adec="http://schemas.microsoft.com/office/drawing/2017/decorative" val="1"/>
              </a:ext>
            </a:extLst>
          </p:cNvPr>
          <p:cNvSpPr/>
          <p:nvPr/>
        </p:nvSpPr>
        <p:spPr>
          <a:xfrm>
            <a:off x="307531" y="3714129"/>
            <a:ext cx="2157984" cy="868851"/>
          </a:xfrm>
          <a:prstGeom prst="rect">
            <a:avLst/>
          </a:prstGeom>
          <a:solidFill>
            <a:schemeClr val="bg1"/>
          </a:solidFill>
          <a:ln w="19050">
            <a:solidFill>
              <a:srgbClr val="377D7A"/>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sv-SE" sz="1200" b="1" dirty="0">
                <a:solidFill>
                  <a:schemeClr val="tx1"/>
                </a:solidFill>
              </a:rPr>
              <a:t>(A) [Huvudsaklig åtgärd]</a:t>
            </a:r>
          </a:p>
        </p:txBody>
      </p:sp>
      <p:sp>
        <p:nvSpPr>
          <p:cNvPr id="9" name="TextBox 22">
            <a:extLst>
              <a:ext uri="{FF2B5EF4-FFF2-40B4-BE49-F238E27FC236}">
                <a16:creationId xmlns:a16="http://schemas.microsoft.com/office/drawing/2014/main" id="{35125F98-EF08-490E-8741-7DE2A2D21C78}"/>
              </a:ext>
              <a:ext uri="{C183D7F6-B498-43B3-948B-1728B52AA6E4}">
                <adec:decorative xmlns:adec="http://schemas.microsoft.com/office/drawing/2017/decorative" val="0"/>
              </a:ext>
            </a:extLst>
          </p:cNvPr>
          <p:cNvSpPr txBox="1"/>
          <p:nvPr/>
        </p:nvSpPr>
        <p:spPr>
          <a:xfrm>
            <a:off x="2946927" y="5565489"/>
            <a:ext cx="3605421" cy="1015663"/>
          </a:xfrm>
          <a:prstGeom prst="rect">
            <a:avLst/>
          </a:prstGeom>
          <a:noFill/>
        </p:spPr>
        <p:txBody>
          <a:bodyPr wrap="square" rtlCol="0">
            <a:spAutoFit/>
          </a:bodyPr>
          <a:lstStyle/>
          <a:p>
            <a:r>
              <a:rPr lang="sv-SE" sz="1200" b="1" dirty="0"/>
              <a:t>Grå rutor</a:t>
            </a:r>
            <a:endParaRPr lang="sv-SE" sz="1200" b="1" strike="sngStrike" dirty="0"/>
          </a:p>
          <a:p>
            <a:pPr marL="285750" indent="-285750">
              <a:buFont typeface="Arial" panose="020B0604020202020204" pitchFamily="34" charset="0"/>
              <a:buChar char="•"/>
            </a:pPr>
            <a:r>
              <a:rPr lang="sv-SE" sz="1200" dirty="0"/>
              <a:t>Kan användas för att gruppera åtgärder som hör ihop, tex för att förtydliga att vissa åtgärder utförs på en viss vårdnivå, eller åtgärder inom ett visst utrednings- eller behandlingsspår</a:t>
            </a:r>
          </a:p>
        </p:txBody>
      </p:sp>
      <p:sp>
        <p:nvSpPr>
          <p:cNvPr id="10" name="TextBox 25">
            <a:extLst>
              <a:ext uri="{FF2B5EF4-FFF2-40B4-BE49-F238E27FC236}">
                <a16:creationId xmlns:a16="http://schemas.microsoft.com/office/drawing/2014/main" id="{5B50E987-8BE0-4F75-9749-678458AC5B70}"/>
              </a:ext>
              <a:ext uri="{C183D7F6-B498-43B3-948B-1728B52AA6E4}">
                <adec:decorative xmlns:adec="http://schemas.microsoft.com/office/drawing/2017/decorative" val="0"/>
              </a:ext>
            </a:extLst>
          </p:cNvPr>
          <p:cNvSpPr txBox="1"/>
          <p:nvPr/>
        </p:nvSpPr>
        <p:spPr>
          <a:xfrm>
            <a:off x="2893181" y="8184034"/>
            <a:ext cx="3605213" cy="584775"/>
          </a:xfrm>
          <a:prstGeom prst="rect">
            <a:avLst/>
          </a:prstGeom>
          <a:noFill/>
        </p:spPr>
        <p:txBody>
          <a:bodyPr wrap="square" rtlCol="0">
            <a:noAutofit/>
          </a:bodyPr>
          <a:lstStyle/>
          <a:p>
            <a:r>
              <a:rPr lang="sv-SE" sz="1200" b="1" dirty="0"/>
              <a:t>Tidsangivelser (se även del 4 i detta dokument)</a:t>
            </a:r>
          </a:p>
          <a:p>
            <a:pPr marL="285750" indent="-285750">
              <a:buFont typeface="Arial" panose="020B0604020202020204" pitchFamily="34" charset="0"/>
              <a:buChar char="•"/>
            </a:pPr>
            <a:r>
              <a:rPr lang="sv-SE" sz="1200" dirty="0"/>
              <a:t>Kan användas för att förtydliga tidsangivelser i ett flödesschema</a:t>
            </a:r>
          </a:p>
          <a:p>
            <a:pPr marL="285750" indent="-285750">
              <a:buFont typeface="Arial" panose="020B0604020202020204" pitchFamily="34" charset="0"/>
              <a:buChar char="•"/>
            </a:pPr>
            <a:r>
              <a:rPr lang="sv-SE" sz="1200" dirty="0"/>
              <a:t>Används inte i normalfallet</a:t>
            </a:r>
          </a:p>
        </p:txBody>
      </p:sp>
      <p:sp>
        <p:nvSpPr>
          <p:cNvPr id="12" name="Rektangel 22">
            <a:extLst>
              <a:ext uri="{FF2B5EF4-FFF2-40B4-BE49-F238E27FC236}">
                <a16:creationId xmlns:a16="http://schemas.microsoft.com/office/drawing/2014/main" id="{B69EA9DF-2BCD-4DEA-922D-0799393C7CDD}"/>
              </a:ext>
              <a:ext uri="{C183D7F6-B498-43B3-948B-1728B52AA6E4}">
                <adec:decorative xmlns:adec="http://schemas.microsoft.com/office/drawing/2017/decorative" val="1"/>
              </a:ext>
            </a:extLst>
          </p:cNvPr>
          <p:cNvSpPr/>
          <p:nvPr/>
        </p:nvSpPr>
        <p:spPr>
          <a:xfrm>
            <a:off x="347913" y="5565489"/>
            <a:ext cx="1637204" cy="2077683"/>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textruta 139">
            <a:extLst>
              <a:ext uri="{FF2B5EF4-FFF2-40B4-BE49-F238E27FC236}">
                <a16:creationId xmlns:a16="http://schemas.microsoft.com/office/drawing/2014/main" id="{81085D7E-C680-4993-8009-5A6E794259DD}"/>
              </a:ext>
              <a:ext uri="{C183D7F6-B498-43B3-948B-1728B52AA6E4}">
                <adec:decorative xmlns:adec="http://schemas.microsoft.com/office/drawing/2017/decorative" val="1"/>
              </a:ext>
            </a:extLst>
          </p:cNvPr>
          <p:cNvSpPr txBox="1"/>
          <p:nvPr/>
        </p:nvSpPr>
        <p:spPr>
          <a:xfrm>
            <a:off x="307531" y="5567974"/>
            <a:ext cx="1047235" cy="230832"/>
          </a:xfrm>
          <a:prstGeom prst="rect">
            <a:avLst/>
          </a:prstGeom>
          <a:noFill/>
        </p:spPr>
        <p:txBody>
          <a:bodyPr wrap="square" rtlCol="0">
            <a:spAutoFit/>
          </a:bodyPr>
          <a:lstStyle/>
          <a:p>
            <a:r>
              <a:rPr lang="sv-SE" sz="900" i="1" dirty="0"/>
              <a:t>Behandling</a:t>
            </a:r>
          </a:p>
        </p:txBody>
      </p:sp>
      <p:sp>
        <p:nvSpPr>
          <p:cNvPr id="14" name="Rectangle 35">
            <a:extLst>
              <a:ext uri="{FF2B5EF4-FFF2-40B4-BE49-F238E27FC236}">
                <a16:creationId xmlns:a16="http://schemas.microsoft.com/office/drawing/2014/main" id="{A88B539C-5F0C-46A1-B108-37CD290E606D}"/>
              </a:ext>
              <a:ext uri="{C183D7F6-B498-43B3-948B-1728B52AA6E4}">
                <adec:decorative xmlns:adec="http://schemas.microsoft.com/office/drawing/2017/decorative" val="1"/>
              </a:ext>
            </a:extLst>
          </p:cNvPr>
          <p:cNvSpPr/>
          <p:nvPr/>
        </p:nvSpPr>
        <p:spPr>
          <a:xfrm>
            <a:off x="753016" y="5921601"/>
            <a:ext cx="814010" cy="258467"/>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24923"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800" b="1" i="0" u="none" strike="noStrike" kern="1200" cap="none" spc="0" normalizeH="0" baseline="0" noProof="0" dirty="0">
                <a:ln>
                  <a:noFill/>
                </a:ln>
                <a:solidFill>
                  <a:srgbClr val="000000"/>
                </a:solidFill>
                <a:effectLst/>
                <a:uLnTx/>
                <a:uFillTx/>
                <a:latin typeface="Calibri"/>
                <a:ea typeface="+mn-ea"/>
                <a:cs typeface="+mn-cs"/>
              </a:rPr>
              <a:t>Åtgärd</a:t>
            </a:r>
          </a:p>
        </p:txBody>
      </p:sp>
      <p:sp>
        <p:nvSpPr>
          <p:cNvPr id="15" name="Flowchart: Decision 36">
            <a:extLst>
              <a:ext uri="{FF2B5EF4-FFF2-40B4-BE49-F238E27FC236}">
                <a16:creationId xmlns:a16="http://schemas.microsoft.com/office/drawing/2014/main" id="{D827AE97-C3BA-474D-8C5B-EA636A61EF86}"/>
              </a:ext>
              <a:ext uri="{C183D7F6-B498-43B3-948B-1728B52AA6E4}">
                <adec:decorative xmlns:adec="http://schemas.microsoft.com/office/drawing/2017/decorative" val="1"/>
              </a:ext>
            </a:extLst>
          </p:cNvPr>
          <p:cNvSpPr/>
          <p:nvPr/>
        </p:nvSpPr>
        <p:spPr>
          <a:xfrm>
            <a:off x="753016" y="6365636"/>
            <a:ext cx="814010" cy="303366"/>
          </a:xfrm>
          <a:prstGeom prst="flowChartDecision">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800" b="1" i="0" u="none" strike="noStrike" kern="1200" cap="none" spc="0" normalizeH="0" baseline="0" noProof="0" dirty="0">
                <a:ln>
                  <a:noFill/>
                </a:ln>
                <a:solidFill>
                  <a:srgbClr val="000000"/>
                </a:solidFill>
                <a:effectLst/>
                <a:uLnTx/>
                <a:uFillTx/>
                <a:latin typeface="Calibri"/>
                <a:ea typeface="+mn-ea"/>
                <a:cs typeface="+mn-cs"/>
              </a:rPr>
              <a:t>Beslut</a:t>
            </a:r>
          </a:p>
        </p:txBody>
      </p:sp>
      <p:cxnSp>
        <p:nvCxnSpPr>
          <p:cNvPr id="16" name="Straight Arrow Connector 37">
            <a:extLst>
              <a:ext uri="{FF2B5EF4-FFF2-40B4-BE49-F238E27FC236}">
                <a16:creationId xmlns:a16="http://schemas.microsoft.com/office/drawing/2014/main" id="{16413045-3D9C-43B6-A15F-27868F71AB45}"/>
              </a:ext>
              <a:ext uri="{C183D7F6-B498-43B3-948B-1728B52AA6E4}">
                <adec:decorative xmlns:adec="http://schemas.microsoft.com/office/drawing/2017/decorative" val="1"/>
              </a:ext>
            </a:extLst>
          </p:cNvPr>
          <p:cNvCxnSpPr>
            <a:cxnSpLocks/>
            <a:stCxn id="14" idx="2"/>
            <a:endCxn id="15" idx="0"/>
          </p:cNvCxnSpPr>
          <p:nvPr/>
        </p:nvCxnSpPr>
        <p:spPr>
          <a:xfrm>
            <a:off x="1160021" y="6180068"/>
            <a:ext cx="0" cy="185568"/>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17" name="Rectangle 35">
            <a:extLst>
              <a:ext uri="{FF2B5EF4-FFF2-40B4-BE49-F238E27FC236}">
                <a16:creationId xmlns:a16="http://schemas.microsoft.com/office/drawing/2014/main" id="{E074B231-5D2D-487E-9957-82175278DD8A}"/>
              </a:ext>
              <a:ext uri="{C183D7F6-B498-43B3-948B-1728B52AA6E4}">
                <adec:decorative xmlns:adec="http://schemas.microsoft.com/office/drawing/2017/decorative" val="1"/>
              </a:ext>
            </a:extLst>
          </p:cNvPr>
          <p:cNvSpPr/>
          <p:nvPr/>
        </p:nvSpPr>
        <p:spPr>
          <a:xfrm>
            <a:off x="753015" y="6782922"/>
            <a:ext cx="814010" cy="258467"/>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24923" bIns="0" rtlCol="0" anchor="ctr"/>
          <a:lstStyle/>
          <a:p>
            <a:pPr algn="ctr" defTabSz="914400">
              <a:defRPr/>
            </a:pPr>
            <a:r>
              <a:rPr kumimoji="0" lang="sv-SE" sz="800" b="1" i="0" u="none" strike="noStrike" kern="1200" cap="none" spc="0" normalizeH="0" baseline="0" noProof="0" dirty="0">
                <a:ln>
                  <a:noFill/>
                </a:ln>
                <a:solidFill>
                  <a:srgbClr val="000000"/>
                </a:solidFill>
                <a:effectLst/>
                <a:uLnTx/>
                <a:uFillTx/>
                <a:latin typeface="Calibri"/>
                <a:ea typeface="+mn-ea"/>
                <a:cs typeface="+mn-cs"/>
              </a:rPr>
              <a:t>Åtgärd</a:t>
            </a:r>
          </a:p>
        </p:txBody>
      </p:sp>
      <p:cxnSp>
        <p:nvCxnSpPr>
          <p:cNvPr id="18" name="Straight Arrow Connector 37">
            <a:extLst>
              <a:ext uri="{FF2B5EF4-FFF2-40B4-BE49-F238E27FC236}">
                <a16:creationId xmlns:a16="http://schemas.microsoft.com/office/drawing/2014/main" id="{142520E7-AAA2-4598-8954-D9855A32F7C9}"/>
              </a:ext>
              <a:ext uri="{C183D7F6-B498-43B3-948B-1728B52AA6E4}">
                <adec:decorative xmlns:adec="http://schemas.microsoft.com/office/drawing/2017/decorative" val="1"/>
              </a:ext>
            </a:extLst>
          </p:cNvPr>
          <p:cNvCxnSpPr>
            <a:cxnSpLocks/>
            <a:stCxn id="17" idx="2"/>
            <a:endCxn id="20" idx="0"/>
          </p:cNvCxnSpPr>
          <p:nvPr/>
        </p:nvCxnSpPr>
        <p:spPr>
          <a:xfrm>
            <a:off x="1160020" y="7041389"/>
            <a:ext cx="0" cy="191814"/>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37">
            <a:extLst>
              <a:ext uri="{FF2B5EF4-FFF2-40B4-BE49-F238E27FC236}">
                <a16:creationId xmlns:a16="http://schemas.microsoft.com/office/drawing/2014/main" id="{981EB966-6EF3-4112-966F-E5D032927210}"/>
              </a:ext>
              <a:ext uri="{C183D7F6-B498-43B3-948B-1728B52AA6E4}">
                <adec:decorative xmlns:adec="http://schemas.microsoft.com/office/drawing/2017/decorative" val="1"/>
              </a:ext>
            </a:extLst>
          </p:cNvPr>
          <p:cNvCxnSpPr>
            <a:cxnSpLocks/>
            <a:stCxn id="15" idx="2"/>
            <a:endCxn id="17" idx="0"/>
          </p:cNvCxnSpPr>
          <p:nvPr/>
        </p:nvCxnSpPr>
        <p:spPr>
          <a:xfrm flipH="1">
            <a:off x="1160020" y="6669002"/>
            <a:ext cx="1" cy="113920"/>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20" name="Rectangle 35">
            <a:extLst>
              <a:ext uri="{FF2B5EF4-FFF2-40B4-BE49-F238E27FC236}">
                <a16:creationId xmlns:a16="http://schemas.microsoft.com/office/drawing/2014/main" id="{C62633EF-AC22-4FBD-B365-050E9040788B}"/>
              </a:ext>
              <a:ext uri="{C183D7F6-B498-43B3-948B-1728B52AA6E4}">
                <adec:decorative xmlns:adec="http://schemas.microsoft.com/office/drawing/2017/decorative" val="1"/>
              </a:ext>
            </a:extLst>
          </p:cNvPr>
          <p:cNvSpPr/>
          <p:nvPr/>
        </p:nvSpPr>
        <p:spPr>
          <a:xfrm>
            <a:off x="753015" y="7233203"/>
            <a:ext cx="814010" cy="258467"/>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24923" bIns="0" rtlCol="0" anchor="ctr"/>
          <a:lstStyle/>
          <a:p>
            <a:pPr algn="ctr" defTabSz="914400">
              <a:defRPr/>
            </a:pPr>
            <a:r>
              <a:rPr kumimoji="0" lang="sv-SE" sz="800" b="1" i="0" u="none" strike="noStrike" kern="1200" cap="none" spc="0" normalizeH="0" baseline="0" noProof="0" dirty="0">
                <a:ln>
                  <a:noFill/>
                </a:ln>
                <a:solidFill>
                  <a:srgbClr val="000000"/>
                </a:solidFill>
                <a:effectLst/>
                <a:uLnTx/>
                <a:uFillTx/>
                <a:latin typeface="Calibri"/>
                <a:ea typeface="+mn-ea"/>
                <a:cs typeface="+mn-cs"/>
              </a:rPr>
              <a:t>Åtgärd</a:t>
            </a:r>
          </a:p>
        </p:txBody>
      </p:sp>
      <p:sp>
        <p:nvSpPr>
          <p:cNvPr id="21" name="Rectangle 35">
            <a:extLst>
              <a:ext uri="{FF2B5EF4-FFF2-40B4-BE49-F238E27FC236}">
                <a16:creationId xmlns:a16="http://schemas.microsoft.com/office/drawing/2014/main" id="{0B73557C-E312-47E4-8358-63AE6939F168}"/>
              </a:ext>
              <a:ext uri="{C183D7F6-B498-43B3-948B-1728B52AA6E4}">
                <adec:decorative xmlns:adec="http://schemas.microsoft.com/office/drawing/2017/decorative" val="1"/>
              </a:ext>
            </a:extLst>
          </p:cNvPr>
          <p:cNvSpPr/>
          <p:nvPr/>
        </p:nvSpPr>
        <p:spPr>
          <a:xfrm>
            <a:off x="1030865" y="8056067"/>
            <a:ext cx="814010" cy="258467"/>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24923"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800" b="1" i="0" u="none" strike="noStrike" kern="1200" cap="none" spc="0" normalizeH="0" baseline="0" noProof="0" dirty="0">
                <a:ln>
                  <a:noFill/>
                </a:ln>
                <a:solidFill>
                  <a:srgbClr val="000000"/>
                </a:solidFill>
                <a:effectLst/>
                <a:uLnTx/>
                <a:uFillTx/>
                <a:latin typeface="Calibri"/>
                <a:ea typeface="+mn-ea"/>
                <a:cs typeface="+mn-cs"/>
              </a:rPr>
              <a:t>Åtgärd</a:t>
            </a:r>
          </a:p>
        </p:txBody>
      </p:sp>
      <p:cxnSp>
        <p:nvCxnSpPr>
          <p:cNvPr id="23" name="Straight Arrow Connector 37">
            <a:extLst>
              <a:ext uri="{FF2B5EF4-FFF2-40B4-BE49-F238E27FC236}">
                <a16:creationId xmlns:a16="http://schemas.microsoft.com/office/drawing/2014/main" id="{E1CDE2A4-468E-4C6D-AD97-FFACB0A7F749}"/>
              </a:ext>
              <a:ext uri="{C183D7F6-B498-43B3-948B-1728B52AA6E4}">
                <adec:decorative xmlns:adec="http://schemas.microsoft.com/office/drawing/2017/decorative" val="1"/>
              </a:ext>
            </a:extLst>
          </p:cNvPr>
          <p:cNvCxnSpPr>
            <a:cxnSpLocks/>
            <a:stCxn id="21" idx="2"/>
            <a:endCxn id="6" idx="0"/>
          </p:cNvCxnSpPr>
          <p:nvPr/>
        </p:nvCxnSpPr>
        <p:spPr>
          <a:xfrm flipH="1">
            <a:off x="1437869" y="8314534"/>
            <a:ext cx="1" cy="151270"/>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24" name="Rectangle 35">
            <a:extLst>
              <a:ext uri="{FF2B5EF4-FFF2-40B4-BE49-F238E27FC236}">
                <a16:creationId xmlns:a16="http://schemas.microsoft.com/office/drawing/2014/main" id="{60808317-525B-4759-9974-437577C0CCF7}"/>
              </a:ext>
              <a:ext uri="{C183D7F6-B498-43B3-948B-1728B52AA6E4}">
                <adec:decorative xmlns:adec="http://schemas.microsoft.com/office/drawing/2017/decorative" val="1"/>
              </a:ext>
            </a:extLst>
          </p:cNvPr>
          <p:cNvSpPr/>
          <p:nvPr/>
        </p:nvSpPr>
        <p:spPr>
          <a:xfrm>
            <a:off x="1030864" y="8917388"/>
            <a:ext cx="814010" cy="258467"/>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24923" bIns="0" rtlCol="0" anchor="ctr"/>
          <a:lstStyle/>
          <a:p>
            <a:pPr algn="ctr" defTabSz="914400">
              <a:defRPr/>
            </a:pPr>
            <a:r>
              <a:rPr kumimoji="0" lang="sv-SE" sz="800" b="1" i="0" u="none" strike="noStrike" kern="1200" cap="none" spc="0" normalizeH="0" baseline="0" noProof="0" dirty="0">
                <a:ln>
                  <a:noFill/>
                </a:ln>
                <a:solidFill>
                  <a:srgbClr val="000000"/>
                </a:solidFill>
                <a:effectLst/>
                <a:uLnTx/>
                <a:uFillTx/>
                <a:latin typeface="Calibri"/>
                <a:ea typeface="+mn-ea"/>
                <a:cs typeface="+mn-cs"/>
              </a:rPr>
              <a:t>Åtgärd</a:t>
            </a:r>
          </a:p>
        </p:txBody>
      </p:sp>
      <p:cxnSp>
        <p:nvCxnSpPr>
          <p:cNvPr id="25" name="Straight Arrow Connector 37">
            <a:extLst>
              <a:ext uri="{FF2B5EF4-FFF2-40B4-BE49-F238E27FC236}">
                <a16:creationId xmlns:a16="http://schemas.microsoft.com/office/drawing/2014/main" id="{D8C88812-0027-4F17-B97C-E6170EB3AB98}"/>
              </a:ext>
              <a:ext uri="{C183D7F6-B498-43B3-948B-1728B52AA6E4}">
                <adec:decorative xmlns:adec="http://schemas.microsoft.com/office/drawing/2017/decorative" val="1"/>
              </a:ext>
            </a:extLst>
          </p:cNvPr>
          <p:cNvCxnSpPr>
            <a:cxnSpLocks/>
            <a:stCxn id="6" idx="2"/>
            <a:endCxn id="24" idx="0"/>
          </p:cNvCxnSpPr>
          <p:nvPr/>
        </p:nvCxnSpPr>
        <p:spPr>
          <a:xfrm>
            <a:off x="1437869" y="8724271"/>
            <a:ext cx="0" cy="193117"/>
          </a:xfrm>
          <a:prstGeom prst="straightConnector1">
            <a:avLst/>
          </a:prstGeom>
          <a:ln>
            <a:solidFill>
              <a:srgbClr val="377D7A"/>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43">
            <a:extLst>
              <a:ext uri="{FF2B5EF4-FFF2-40B4-BE49-F238E27FC236}">
                <a16:creationId xmlns:a16="http://schemas.microsoft.com/office/drawing/2014/main" id="{F5F74666-7D96-440E-B9BE-40C9582C5A64}"/>
              </a:ext>
              <a:ext uri="{C183D7F6-B498-43B3-948B-1728B52AA6E4}">
                <adec:decorative xmlns:adec="http://schemas.microsoft.com/office/drawing/2017/decorative" val="1"/>
              </a:ext>
            </a:extLst>
          </p:cNvPr>
          <p:cNvCxnSpPr>
            <a:cxnSpLocks/>
          </p:cNvCxnSpPr>
          <p:nvPr/>
        </p:nvCxnSpPr>
        <p:spPr>
          <a:xfrm>
            <a:off x="563098" y="8051032"/>
            <a:ext cx="0" cy="11248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69">
            <a:extLst>
              <a:ext uri="{FF2B5EF4-FFF2-40B4-BE49-F238E27FC236}">
                <a16:creationId xmlns:a16="http://schemas.microsoft.com/office/drawing/2014/main" id="{74E8C7AC-14CE-45F6-A666-9450B5E9A0DB}"/>
              </a:ext>
              <a:ext uri="{C183D7F6-B498-43B3-948B-1728B52AA6E4}">
                <adec:decorative xmlns:adec="http://schemas.microsoft.com/office/drawing/2017/decorative" val="1"/>
              </a:ext>
            </a:extLst>
          </p:cNvPr>
          <p:cNvSpPr txBox="1"/>
          <p:nvPr/>
        </p:nvSpPr>
        <p:spPr>
          <a:xfrm rot="16200000">
            <a:off x="88867" y="8336356"/>
            <a:ext cx="913014" cy="307777"/>
          </a:xfrm>
          <a:prstGeom prst="rect">
            <a:avLst/>
          </a:prstGeom>
          <a:noFill/>
        </p:spPr>
        <p:txBody>
          <a:bodyPr wrap="square" rtlCol="0">
            <a:spAutoFit/>
          </a:bodyPr>
          <a:lstStyle/>
          <a:p>
            <a:r>
              <a:rPr lang="sv-SE" sz="700" i="1" dirty="0"/>
              <a:t>Inom 3 månader</a:t>
            </a:r>
          </a:p>
          <a:p>
            <a:endParaRPr lang="sv-SE" sz="700" i="1" dirty="0"/>
          </a:p>
        </p:txBody>
      </p:sp>
      <p:cxnSp>
        <p:nvCxnSpPr>
          <p:cNvPr id="28" name="Rak koppling 2">
            <a:extLst>
              <a:ext uri="{FF2B5EF4-FFF2-40B4-BE49-F238E27FC236}">
                <a16:creationId xmlns:a16="http://schemas.microsoft.com/office/drawing/2014/main" id="{380F2F32-0CDC-4985-AEF0-0166C41C82E2}"/>
              </a:ext>
              <a:ext uri="{C183D7F6-B498-43B3-948B-1728B52AA6E4}">
                <adec:decorative xmlns:adec="http://schemas.microsoft.com/office/drawing/2017/decorative" val="1"/>
              </a:ext>
            </a:extLst>
          </p:cNvPr>
          <p:cNvCxnSpPr>
            <a:cxnSpLocks/>
          </p:cNvCxnSpPr>
          <p:nvPr/>
        </p:nvCxnSpPr>
        <p:spPr>
          <a:xfrm>
            <a:off x="554662" y="8054431"/>
            <a:ext cx="476202" cy="879"/>
          </a:xfrm>
          <a:prstGeom prst="line">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9" name="Rak koppling 88">
            <a:extLst>
              <a:ext uri="{FF2B5EF4-FFF2-40B4-BE49-F238E27FC236}">
                <a16:creationId xmlns:a16="http://schemas.microsoft.com/office/drawing/2014/main" id="{8914CBD6-0264-4C8B-991D-4096B6B15724}"/>
              </a:ext>
              <a:ext uri="{C183D7F6-B498-43B3-948B-1728B52AA6E4}">
                <adec:decorative xmlns:adec="http://schemas.microsoft.com/office/drawing/2017/decorative" val="1"/>
              </a:ext>
            </a:extLst>
          </p:cNvPr>
          <p:cNvCxnSpPr>
            <a:cxnSpLocks/>
          </p:cNvCxnSpPr>
          <p:nvPr/>
        </p:nvCxnSpPr>
        <p:spPr>
          <a:xfrm>
            <a:off x="563098" y="9175855"/>
            <a:ext cx="467766" cy="0"/>
          </a:xfrm>
          <a:prstGeom prst="line">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 name="Connector: Elbow 7">
            <a:extLst>
              <a:ext uri="{FF2B5EF4-FFF2-40B4-BE49-F238E27FC236}">
                <a16:creationId xmlns:a16="http://schemas.microsoft.com/office/drawing/2014/main" id="{445AF084-438B-2DA7-3821-74862876C978}"/>
              </a:ext>
              <a:ext uri="{C183D7F6-B498-43B3-948B-1728B52AA6E4}">
                <adec:decorative xmlns:adec="http://schemas.microsoft.com/office/drawing/2017/decorative" val="1"/>
              </a:ext>
            </a:extLst>
          </p:cNvPr>
          <p:cNvCxnSpPr>
            <a:cxnSpLocks/>
            <a:stCxn id="15" idx="1"/>
            <a:endCxn id="20" idx="1"/>
          </p:cNvCxnSpPr>
          <p:nvPr/>
        </p:nvCxnSpPr>
        <p:spPr>
          <a:xfrm rot="10800000" flipV="1">
            <a:off x="753016" y="6517319"/>
            <a:ext cx="1" cy="845118"/>
          </a:xfrm>
          <a:prstGeom prst="bentConnector3">
            <a:avLst>
              <a:gd name="adj1" fmla="val 22860100000"/>
            </a:avLst>
          </a:prstGeom>
          <a:ln w="9525">
            <a:solidFill>
              <a:srgbClr val="377D7A"/>
            </a:solidFill>
            <a:tailEnd type="triangle"/>
          </a:ln>
        </p:spPr>
        <p:style>
          <a:lnRef idx="1">
            <a:schemeClr val="accent1"/>
          </a:lnRef>
          <a:fillRef idx="0">
            <a:schemeClr val="accent1"/>
          </a:fillRef>
          <a:effectRef idx="0">
            <a:schemeClr val="accent1"/>
          </a:effectRef>
          <a:fontRef idx="minor">
            <a:schemeClr val="tx1"/>
          </a:fontRef>
        </p:style>
      </p:cxnSp>
      <p:sp>
        <p:nvSpPr>
          <p:cNvPr id="6" name="Rectangle 35">
            <a:extLst>
              <a:ext uri="{FF2B5EF4-FFF2-40B4-BE49-F238E27FC236}">
                <a16:creationId xmlns:a16="http://schemas.microsoft.com/office/drawing/2014/main" id="{B4F36B8A-57F8-C85D-630B-94ECDAC5F811}"/>
              </a:ext>
              <a:ext uri="{C183D7F6-B498-43B3-948B-1728B52AA6E4}">
                <adec:decorative xmlns:adec="http://schemas.microsoft.com/office/drawing/2017/decorative" val="1"/>
              </a:ext>
            </a:extLst>
          </p:cNvPr>
          <p:cNvSpPr/>
          <p:nvPr/>
        </p:nvSpPr>
        <p:spPr>
          <a:xfrm>
            <a:off x="1030864" y="8465804"/>
            <a:ext cx="814010" cy="258467"/>
          </a:xfrm>
          <a:prstGeom prst="rect">
            <a:avLst/>
          </a:prstGeom>
          <a:solidFill>
            <a:schemeClr val="bg1"/>
          </a:solidFill>
          <a:ln w="1270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0" tIns="0" rIns="24923"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800" b="1" i="0" u="none" strike="noStrike" kern="1200" cap="none" spc="0" normalizeH="0" baseline="0" noProof="0" dirty="0">
                <a:ln>
                  <a:noFill/>
                </a:ln>
                <a:solidFill>
                  <a:srgbClr val="000000"/>
                </a:solidFill>
                <a:effectLst/>
                <a:uLnTx/>
                <a:uFillTx/>
                <a:latin typeface="Calibri"/>
                <a:ea typeface="+mn-ea"/>
                <a:cs typeface="+mn-cs"/>
              </a:rPr>
              <a:t>Åtgärd</a:t>
            </a:r>
          </a:p>
        </p:txBody>
      </p:sp>
    </p:spTree>
    <p:extLst>
      <p:ext uri="{BB962C8B-B14F-4D97-AF65-F5344CB8AC3E}">
        <p14:creationId xmlns:p14="http://schemas.microsoft.com/office/powerpoint/2010/main" val="1013017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92836A52-AABC-AA5F-3025-27827EC9327D}"/>
              </a:ext>
              <a:ext uri="{C183D7F6-B498-43B3-948B-1728B52AA6E4}">
                <adec:decorative xmlns:adec="http://schemas.microsoft.com/office/drawing/2017/decorative" val="1"/>
              </a:ext>
            </a:extLst>
          </p:cNvPr>
          <p:cNvSpPr/>
          <p:nvPr/>
        </p:nvSpPr>
        <p:spPr>
          <a:xfrm>
            <a:off x="2319164" y="0"/>
            <a:ext cx="4538836" cy="641485"/>
          </a:xfrm>
          <a:prstGeom prst="rect">
            <a:avLst/>
          </a:prstGeom>
          <a:solidFill>
            <a:srgbClr val="BF9B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25" lvl="2">
              <a:spcBef>
                <a:spcPts val="1200"/>
              </a:spcBef>
            </a:pPr>
            <a:endParaRPr lang="sv-SE" sz="1800" dirty="0">
              <a:solidFill>
                <a:schemeClr val="tx1"/>
              </a:solidFill>
            </a:endParaRPr>
          </a:p>
        </p:txBody>
      </p:sp>
      <p:sp>
        <p:nvSpPr>
          <p:cNvPr id="4" name="textruta 8">
            <a:extLst>
              <a:ext uri="{FF2B5EF4-FFF2-40B4-BE49-F238E27FC236}">
                <a16:creationId xmlns:a16="http://schemas.microsoft.com/office/drawing/2014/main" id="{C1403E47-AB48-5980-92B7-3AD24D3888F3}"/>
              </a:ext>
              <a:ext uri="{C183D7F6-B498-43B3-948B-1728B52AA6E4}">
                <adec:decorative xmlns:adec="http://schemas.microsoft.com/office/drawing/2017/decorative" val="0"/>
              </a:ext>
            </a:extLst>
          </p:cNvPr>
          <p:cNvSpPr txBox="1"/>
          <p:nvPr/>
        </p:nvSpPr>
        <p:spPr>
          <a:xfrm>
            <a:off x="1826444" y="133693"/>
            <a:ext cx="5282793" cy="369332"/>
          </a:xfrm>
          <a:prstGeom prst="rect">
            <a:avLst/>
          </a:prstGeom>
          <a:noFill/>
        </p:spPr>
        <p:txBody>
          <a:bodyPr wrap="square" rtlCol="0">
            <a:spAutoFit/>
          </a:bodyPr>
          <a:lstStyle/>
          <a:p>
            <a:pPr marL="457125" lvl="2">
              <a:spcBef>
                <a:spcPts val="1200"/>
              </a:spcBef>
            </a:pPr>
            <a:r>
              <a:rPr lang="sv-SE" sz="1800" dirty="0">
                <a:solidFill>
                  <a:schemeClr val="tx1"/>
                </a:solidFill>
              </a:rPr>
              <a:t>Del 3. Symboler och färgval i flödesscheman</a:t>
            </a:r>
          </a:p>
        </p:txBody>
      </p:sp>
      <p:sp>
        <p:nvSpPr>
          <p:cNvPr id="2" name="Rubrik 1">
            <a:extLst>
              <a:ext uri="{FF2B5EF4-FFF2-40B4-BE49-F238E27FC236}">
                <a16:creationId xmlns:a16="http://schemas.microsoft.com/office/drawing/2014/main" id="{41CC0976-9191-4FF9-BB60-F1A4943B32CF}"/>
              </a:ext>
              <a:ext uri="{C183D7F6-B498-43B3-948B-1728B52AA6E4}">
                <adec:decorative xmlns:adec="http://schemas.microsoft.com/office/drawing/2017/decorative" val="0"/>
              </a:ext>
            </a:extLst>
          </p:cNvPr>
          <p:cNvSpPr>
            <a:spLocks noGrp="1"/>
          </p:cNvSpPr>
          <p:nvPr>
            <p:ph type="title"/>
          </p:nvPr>
        </p:nvSpPr>
        <p:spPr/>
        <p:txBody>
          <a:bodyPr/>
          <a:lstStyle/>
          <a:p>
            <a:r>
              <a:rPr lang="sv-SE" dirty="0"/>
              <a:t>Färgval i flödesscheman (1/3)</a:t>
            </a:r>
          </a:p>
        </p:txBody>
      </p:sp>
      <p:sp>
        <p:nvSpPr>
          <p:cNvPr id="10" name="TextBox 26">
            <a:extLst>
              <a:ext uri="{FF2B5EF4-FFF2-40B4-BE49-F238E27FC236}">
                <a16:creationId xmlns:a16="http://schemas.microsoft.com/office/drawing/2014/main" id="{5A981597-1FC5-4CCD-BB82-D54128C4DAB0}"/>
              </a:ext>
              <a:ext uri="{C183D7F6-B498-43B3-948B-1728B52AA6E4}">
                <adec:decorative xmlns:adec="http://schemas.microsoft.com/office/drawing/2017/decorative" val="0"/>
              </a:ext>
            </a:extLst>
          </p:cNvPr>
          <p:cNvSpPr txBox="1"/>
          <p:nvPr/>
        </p:nvSpPr>
        <p:spPr>
          <a:xfrm>
            <a:off x="157608" y="2506299"/>
            <a:ext cx="6228011" cy="830997"/>
          </a:xfrm>
          <a:prstGeom prst="rect">
            <a:avLst/>
          </a:prstGeom>
          <a:noFill/>
          <a:ln>
            <a:solidFill>
              <a:schemeClr val="bg1">
                <a:lumMod val="50000"/>
              </a:schemeClr>
            </a:solidFill>
          </a:ln>
        </p:spPr>
        <p:txBody>
          <a:bodyPr wrap="square" rtlCol="0">
            <a:spAutoFit/>
          </a:bodyPr>
          <a:lstStyle/>
          <a:p>
            <a:r>
              <a:rPr lang="sv-SE" sz="1200" i="1" dirty="0"/>
              <a:t>Olika färger används i flödesschemat men för att säkerställa att vårdförloppsdokumentet är tillgänglighetsanpassat får inte färger vara informationsbärande. För att säkerställa tillräcklig kontrastverkan är det viktigt att de angivna färgerna används. Nedan specificeras vilka färger som bör användas och när.</a:t>
            </a:r>
          </a:p>
        </p:txBody>
      </p:sp>
      <p:sp>
        <p:nvSpPr>
          <p:cNvPr id="7" name="Rektangel 6">
            <a:extLst>
              <a:ext uri="{FF2B5EF4-FFF2-40B4-BE49-F238E27FC236}">
                <a16:creationId xmlns:a16="http://schemas.microsoft.com/office/drawing/2014/main" id="{FF03A58E-939D-4851-A876-1D8865E0A928}"/>
              </a:ext>
              <a:ext uri="{C183D7F6-B498-43B3-948B-1728B52AA6E4}">
                <adec:decorative xmlns:adec="http://schemas.microsoft.com/office/drawing/2017/decorative" val="1"/>
              </a:ext>
            </a:extLst>
          </p:cNvPr>
          <p:cNvSpPr/>
          <p:nvPr/>
        </p:nvSpPr>
        <p:spPr>
          <a:xfrm>
            <a:off x="157608" y="3685143"/>
            <a:ext cx="6541416" cy="217670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TextBox 21">
            <a:extLst>
              <a:ext uri="{FF2B5EF4-FFF2-40B4-BE49-F238E27FC236}">
                <a16:creationId xmlns:a16="http://schemas.microsoft.com/office/drawing/2014/main" id="{28DB6EA2-EAAB-40A9-8DD1-EEF8123C3B70}"/>
              </a:ext>
              <a:ext uri="{C183D7F6-B498-43B3-948B-1728B52AA6E4}">
                <adec:decorative xmlns:adec="http://schemas.microsoft.com/office/drawing/2017/decorative" val="0"/>
              </a:ext>
            </a:extLst>
          </p:cNvPr>
          <p:cNvSpPr txBox="1"/>
          <p:nvPr/>
        </p:nvSpPr>
        <p:spPr>
          <a:xfrm>
            <a:off x="3271613" y="3847312"/>
            <a:ext cx="3299326" cy="1754326"/>
          </a:xfrm>
          <a:prstGeom prst="rect">
            <a:avLst/>
          </a:prstGeom>
          <a:noFill/>
        </p:spPr>
        <p:txBody>
          <a:bodyPr wrap="square" rtlCol="0">
            <a:spAutoFit/>
          </a:bodyPr>
          <a:lstStyle/>
          <a:p>
            <a:r>
              <a:rPr lang="sv-SE" sz="1200" dirty="0"/>
              <a:t>Alla åtgärdsrutor och de pilar som förbinder åtgärdsrutorna har en kontur i kunskapsstyrningens grundfärg som finns i temafärgerna för mallen. För att säkerställa att ni använder rätt nyans på den blågröna färgen högerklickar ni på rutan-&gt; välj </a:t>
            </a:r>
            <a:r>
              <a:rPr lang="sv-SE" sz="1200" i="1" dirty="0"/>
              <a:t>kontur-</a:t>
            </a:r>
            <a:r>
              <a:rPr lang="sv-SE" sz="1200" dirty="0"/>
              <a:t>&gt; </a:t>
            </a:r>
            <a:r>
              <a:rPr lang="sv-SE" sz="1200" i="1" dirty="0"/>
              <a:t>fler konturfärger</a:t>
            </a:r>
            <a:r>
              <a:rPr lang="sv-SE" sz="1200" dirty="0"/>
              <a:t>, välj sedan fliken </a:t>
            </a:r>
            <a:r>
              <a:rPr lang="sv-SE" sz="1200" i="1" dirty="0"/>
              <a:t>valfri</a:t>
            </a:r>
            <a:r>
              <a:rPr lang="sv-SE" sz="1200" dirty="0"/>
              <a:t>. Ni får då upp rutan nedan, för att säkerställa att det är rätt färg bör färgkoden (RGB) se ut som i bilden nedan. </a:t>
            </a:r>
          </a:p>
        </p:txBody>
      </p:sp>
      <p:sp>
        <p:nvSpPr>
          <p:cNvPr id="9" name="Rectangle 20">
            <a:extLst>
              <a:ext uri="{FF2B5EF4-FFF2-40B4-BE49-F238E27FC236}">
                <a16:creationId xmlns:a16="http://schemas.microsoft.com/office/drawing/2014/main" id="{F2AD4603-98AC-4383-91FF-7BD994ACD8E7}"/>
              </a:ext>
              <a:ext uri="{C183D7F6-B498-43B3-948B-1728B52AA6E4}">
                <adec:decorative xmlns:adec="http://schemas.microsoft.com/office/drawing/2017/decorative" val="1"/>
              </a:ext>
            </a:extLst>
          </p:cNvPr>
          <p:cNvSpPr/>
          <p:nvPr/>
        </p:nvSpPr>
        <p:spPr>
          <a:xfrm>
            <a:off x="388803" y="3907593"/>
            <a:ext cx="2157984" cy="868851"/>
          </a:xfrm>
          <a:prstGeom prst="rect">
            <a:avLst/>
          </a:prstGeom>
          <a:solidFill>
            <a:schemeClr val="bg1"/>
          </a:solidFill>
          <a:ln w="19050">
            <a:solidFill>
              <a:srgbClr val="377D7A"/>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sv-SE" sz="1200" b="1" dirty="0">
                <a:solidFill>
                  <a:schemeClr val="tx1"/>
                </a:solidFill>
              </a:rPr>
              <a:t>(A) [Huvudsaklig åtgärd]</a:t>
            </a:r>
          </a:p>
          <a:p>
            <a:pPr marL="171450" indent="-171450">
              <a:buFont typeface="Arial" panose="020B0604020202020204" pitchFamily="34" charset="0"/>
              <a:buChar char="•"/>
            </a:pPr>
            <a:r>
              <a:rPr lang="sv-SE" sz="1200" dirty="0">
                <a:solidFill>
                  <a:schemeClr val="tx1"/>
                </a:solidFill>
              </a:rPr>
              <a:t>Åtgärd 1</a:t>
            </a:r>
          </a:p>
          <a:p>
            <a:pPr marL="171450" indent="-171450">
              <a:buFont typeface="Arial" panose="020B0604020202020204" pitchFamily="34" charset="0"/>
              <a:buChar char="•"/>
            </a:pPr>
            <a:r>
              <a:rPr lang="sv-SE" sz="1200" dirty="0">
                <a:solidFill>
                  <a:schemeClr val="tx1"/>
                </a:solidFill>
              </a:rPr>
              <a:t>Åtgärd 2</a:t>
            </a:r>
          </a:p>
        </p:txBody>
      </p:sp>
      <p:pic>
        <p:nvPicPr>
          <p:cNvPr id="11" name="Bildobjekt 10">
            <a:extLst>
              <a:ext uri="{FF2B5EF4-FFF2-40B4-BE49-F238E27FC236}">
                <a16:creationId xmlns:a16="http://schemas.microsoft.com/office/drawing/2014/main" id="{9D855D9D-2A88-4A91-8675-84B2CF834AE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271613" y="6220008"/>
            <a:ext cx="2861803" cy="3512549"/>
          </a:xfrm>
          <a:prstGeom prst="rect">
            <a:avLst/>
          </a:prstGeom>
          <a:effectLst>
            <a:outerShdw blurRad="50800" dist="38100" dir="2700000" algn="tl" rotWithShape="0">
              <a:prstClr val="black">
                <a:alpha val="40000"/>
              </a:prstClr>
            </a:outerShdw>
          </a:effectLst>
        </p:spPr>
      </p:pic>
      <p:sp>
        <p:nvSpPr>
          <p:cNvPr id="12" name="TextBox 21">
            <a:extLst>
              <a:ext uri="{FF2B5EF4-FFF2-40B4-BE49-F238E27FC236}">
                <a16:creationId xmlns:a16="http://schemas.microsoft.com/office/drawing/2014/main" id="{9E0D9854-13FA-4FB3-9BF6-7C41D07692EF}"/>
              </a:ext>
              <a:ext uri="{C183D7F6-B498-43B3-948B-1728B52AA6E4}">
                <adec:decorative xmlns:adec="http://schemas.microsoft.com/office/drawing/2017/decorative" val="0"/>
              </a:ext>
            </a:extLst>
          </p:cNvPr>
          <p:cNvSpPr txBox="1"/>
          <p:nvPr/>
        </p:nvSpPr>
        <p:spPr>
          <a:xfrm>
            <a:off x="388803" y="6283037"/>
            <a:ext cx="2433170" cy="1015663"/>
          </a:xfrm>
          <a:prstGeom prst="rect">
            <a:avLst/>
          </a:prstGeom>
          <a:noFill/>
        </p:spPr>
        <p:txBody>
          <a:bodyPr wrap="square" rtlCol="0">
            <a:spAutoFit/>
          </a:bodyPr>
          <a:lstStyle/>
          <a:p>
            <a:r>
              <a:rPr lang="sv-SE" sz="1200" b="1" dirty="0"/>
              <a:t>Texten</a:t>
            </a:r>
            <a:r>
              <a:rPr lang="sv-SE" sz="1200" dirty="0"/>
              <a:t> i blocken beskrivs i svart textfärg förutom ingång och utgång. Färgkodningen syns på bilden till höger och kan väljas under </a:t>
            </a:r>
            <a:r>
              <a:rPr lang="sv-SE" sz="1200" i="1" dirty="0"/>
              <a:t>fler färger-&gt; valfri</a:t>
            </a:r>
            <a:endParaRPr lang="sv-SE" sz="1200" dirty="0"/>
          </a:p>
        </p:txBody>
      </p:sp>
    </p:spTree>
    <p:extLst>
      <p:ext uri="{BB962C8B-B14F-4D97-AF65-F5344CB8AC3E}">
        <p14:creationId xmlns:p14="http://schemas.microsoft.com/office/powerpoint/2010/main" val="358165107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_SLIDE_TYPE" val="6"/>
</p:tagLst>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l stående format  -  Skrivskyddad" id="{A26BBB52-B877-4DAF-AAEA-32E771A87FF3}" vid="{0AADAD2F-08A0-4B49-8007-93EC3FD5E7F9}"/>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2F9BC0E9AFA4354BBE1EEBDDB1053A5D" ma:contentTypeVersion="13" ma:contentTypeDescription="Skapa ett nytt dokument." ma:contentTypeScope="" ma:versionID="d30688df6179ef632419d06b501b0357">
  <xsd:schema xmlns:xsd="http://www.w3.org/2001/XMLSchema" xmlns:xs="http://www.w3.org/2001/XMLSchema" xmlns:p="http://schemas.microsoft.com/office/2006/metadata/properties" xmlns:ns2="e791a0fc-a1cb-487e-bdf6-fcaa0f0d8573" xmlns:ns3="a94f3733-0817-4be4-a227-3ff3f0c54ed2" targetNamespace="http://schemas.microsoft.com/office/2006/metadata/properties" ma:root="true" ma:fieldsID="5853748afc6daf295d63de1599108469" ns2:_="" ns3:_="">
    <xsd:import namespace="e791a0fc-a1cb-487e-bdf6-fcaa0f0d8573"/>
    <xsd:import namespace="a94f3733-0817-4be4-a227-3ff3f0c54ed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2:MediaServiceOCR" minOccurs="0"/>
                <xsd:element ref="ns2:MediaServiceGenerationTime" minOccurs="0"/>
                <xsd:element ref="ns2:MediaServiceEventHashCode" minOccurs="0"/>
                <xsd:element ref="ns2:MediaServiceDateTaken" minOccurs="0"/>
                <xsd:element ref="ns2:MediaServiceSearchPropertie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91a0fc-a1cb-487e-bdf6-fcaa0f0d85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Bildmarkeringar" ma:readOnly="false" ma:fieldId="{5cf76f15-5ced-4ddc-b409-7134ff3c332f}" ma:taxonomyMulti="true" ma:sspId="d24b8daa-ea0d-4019-ac30-410f7b645d3d"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94f3733-0817-4be4-a227-3ff3f0c54ed2" elementFormDefault="qualified">
    <xsd:import namespace="http://schemas.microsoft.com/office/2006/documentManagement/types"/>
    <xsd:import namespace="http://schemas.microsoft.com/office/infopath/2007/PartnerControls"/>
    <xsd:element name="SharedWithUsers" ma:index="10"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791a0fc-a1cb-487e-bdf6-fcaa0f0d857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C42F7E4-57A4-4C8B-9CA8-558555F3389B}"/>
</file>

<file path=customXml/itemProps2.xml><?xml version="1.0" encoding="utf-8"?>
<ds:datastoreItem xmlns:ds="http://schemas.openxmlformats.org/officeDocument/2006/customXml" ds:itemID="{B980C6CC-86F3-4DB9-8EED-E7291239E977}"/>
</file>

<file path=customXml/itemProps3.xml><?xml version="1.0" encoding="utf-8"?>
<ds:datastoreItem xmlns:ds="http://schemas.openxmlformats.org/officeDocument/2006/customXml" ds:itemID="{2BF5EAE7-4B38-412A-901F-78C2D15FC7F8}"/>
</file>

<file path=docProps/app.xml><?xml version="1.0" encoding="utf-8"?>
<Properties xmlns="http://schemas.openxmlformats.org/officeDocument/2006/extended-properties" xmlns:vt="http://schemas.openxmlformats.org/officeDocument/2006/docPropsVTypes">
  <Template>Mall stående format KS systemet - kopia</Template>
  <TotalTime>24</TotalTime>
  <Words>3142</Words>
  <Application>Microsoft Office PowerPoint</Application>
  <PresentationFormat>Bredbild</PresentationFormat>
  <Paragraphs>398</Paragraphs>
  <Slides>21</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21</vt:i4>
      </vt:variant>
    </vt:vector>
  </HeadingPairs>
  <TitlesOfParts>
    <vt:vector size="24" baseType="lpstr">
      <vt:lpstr>Arial</vt:lpstr>
      <vt:lpstr>Calibri</vt:lpstr>
      <vt:lpstr>Office-tema</vt:lpstr>
      <vt:lpstr>Mall och skrivinstruktion för flödesschema i personcentrerade och sammanhållna vårdförlopp</vt:lpstr>
      <vt:lpstr>Om mall och skrivinstruktion för flödesscheman</vt:lpstr>
      <vt:lpstr>Flödesschemat ger en grafisk översikt av de åtgärder som ingår i vårdförloppet </vt:lpstr>
      <vt:lpstr>Ett vårdförlopp innefattar ofta flera delar av en vårdkedja (1/2)</vt:lpstr>
      <vt:lpstr>Ett vårdförlopp innefattar ofta flera delar av en vårdkedja (2/2)</vt:lpstr>
      <vt:lpstr>Tips och trix vid utformning av flödesscheman </vt:lpstr>
      <vt:lpstr>Grundläggande symboler i flödesscheman</vt:lpstr>
      <vt:lpstr>Kompletterande symboler i flödesscheman</vt:lpstr>
      <vt:lpstr>Färgval i flödesscheman (1/3)</vt:lpstr>
      <vt:lpstr>Färgval i flödesscheman (2/3)</vt:lpstr>
      <vt:lpstr>Färgval i flödesscheman (3/3)</vt:lpstr>
      <vt:lpstr>Utseende på pilar som kopplar ihop åtgärderna (1/2)</vt:lpstr>
      <vt:lpstr>Utseende på pilar som kopplar ihop åtgärderna (2/2)</vt:lpstr>
      <vt:lpstr>Flödesscheman innehåller vanligtvis inga tidsangivelser men det finns vårdförlopp som inkluderar det</vt:lpstr>
      <vt:lpstr>Exempel och ytterligare information</vt:lpstr>
      <vt:lpstr>Exempel på linjärt flödesschema utan tidsangivelser – generiskt exempel </vt:lpstr>
      <vt:lpstr>Exempel på linjärt flödesschema med tidsangivelser – generiskt exempel </vt:lpstr>
      <vt:lpstr>Vid kroniska tillstånd kan cirkulära flödesscheman användas</vt:lpstr>
      <vt:lpstr>Exempel på cirkulärt flödesschema - lågaktiv RA</vt:lpstr>
      <vt:lpstr>Vårdförlopp Epilepsi (version som gick på öppen remiss)</vt:lpstr>
      <vt:lpstr>Vårdförlopp Diabetes med hög risk för fotsår (modifierad version av det flödesschema som gick på öppen remiss)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Rutin och mall för flödesschema i personcentrerade och sammanhållna vårdförlopp</dc:title>
  <dc:creator/>
  <cp:lastModifiedBy>Mikaela Wahlstedt</cp:lastModifiedBy>
  <cp:revision>10</cp:revision>
  <dcterms:created xsi:type="dcterms:W3CDTF">2023-11-22T13:04:25Z</dcterms:created>
  <dcterms:modified xsi:type="dcterms:W3CDTF">2023-11-27T10:38:31Z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0x0101002F9BC0E9AFA4354BBE1EEBDDB1053A5D</vt:lpwstr>
  </property>
</Properties>
</file>