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authors.xml" ContentType="application/vnd.ms-powerpoint.authors+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ppt/tags/tag1.xml" ContentType="application/vnd.openxmlformats-officedocument.presentationml.tag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9" r:id="rId3"/>
    <p:sldId id="260" r:id="rId4"/>
    <p:sldId id="261" r:id="rId5"/>
    <p:sldId id="264" r:id="rId6"/>
    <p:sldId id="263" r:id="rId7"/>
  </p:sldIdLst>
  <p:sldSz cx="7559675" cy="10691813"/>
  <p:notesSz cx="6858000" cy="9144000"/>
  <p:defaultTextStyle>
    <a:defPPr>
      <a:defRPr lang="en-US"/>
    </a:defPPr>
    <a:lvl1pPr marL="0" algn="l" defTabSz="293294" rtl="0" eaLnBrk="1" latinLnBrk="0" hangingPunct="1">
      <a:defRPr sz="1155" kern="1200">
        <a:solidFill>
          <a:schemeClr val="tx1"/>
        </a:solidFill>
        <a:latin typeface="+mn-lt"/>
        <a:ea typeface="+mn-ea"/>
        <a:cs typeface="+mn-cs"/>
      </a:defRPr>
    </a:lvl1pPr>
    <a:lvl2pPr marL="293294" algn="l" defTabSz="293294" rtl="0" eaLnBrk="1" latinLnBrk="0" hangingPunct="1">
      <a:defRPr sz="1155" kern="1200">
        <a:solidFill>
          <a:schemeClr val="tx1"/>
        </a:solidFill>
        <a:latin typeface="+mn-lt"/>
        <a:ea typeface="+mn-ea"/>
        <a:cs typeface="+mn-cs"/>
      </a:defRPr>
    </a:lvl2pPr>
    <a:lvl3pPr marL="586588" algn="l" defTabSz="293294" rtl="0" eaLnBrk="1" latinLnBrk="0" hangingPunct="1">
      <a:defRPr sz="1155" kern="1200">
        <a:solidFill>
          <a:schemeClr val="tx1"/>
        </a:solidFill>
        <a:latin typeface="+mn-lt"/>
        <a:ea typeface="+mn-ea"/>
        <a:cs typeface="+mn-cs"/>
      </a:defRPr>
    </a:lvl3pPr>
    <a:lvl4pPr marL="879881" algn="l" defTabSz="293294" rtl="0" eaLnBrk="1" latinLnBrk="0" hangingPunct="1">
      <a:defRPr sz="1155" kern="1200">
        <a:solidFill>
          <a:schemeClr val="tx1"/>
        </a:solidFill>
        <a:latin typeface="+mn-lt"/>
        <a:ea typeface="+mn-ea"/>
        <a:cs typeface="+mn-cs"/>
      </a:defRPr>
    </a:lvl4pPr>
    <a:lvl5pPr marL="1173175" algn="l" defTabSz="293294" rtl="0" eaLnBrk="1" latinLnBrk="0" hangingPunct="1">
      <a:defRPr sz="1155" kern="1200">
        <a:solidFill>
          <a:schemeClr val="tx1"/>
        </a:solidFill>
        <a:latin typeface="+mn-lt"/>
        <a:ea typeface="+mn-ea"/>
        <a:cs typeface="+mn-cs"/>
      </a:defRPr>
    </a:lvl5pPr>
    <a:lvl6pPr marL="1466469" algn="l" defTabSz="293294" rtl="0" eaLnBrk="1" latinLnBrk="0" hangingPunct="1">
      <a:defRPr sz="1155" kern="1200">
        <a:solidFill>
          <a:schemeClr val="tx1"/>
        </a:solidFill>
        <a:latin typeface="+mn-lt"/>
        <a:ea typeface="+mn-ea"/>
        <a:cs typeface="+mn-cs"/>
      </a:defRPr>
    </a:lvl6pPr>
    <a:lvl7pPr marL="1759763" algn="l" defTabSz="293294" rtl="0" eaLnBrk="1" latinLnBrk="0" hangingPunct="1">
      <a:defRPr sz="1155" kern="1200">
        <a:solidFill>
          <a:schemeClr val="tx1"/>
        </a:solidFill>
        <a:latin typeface="+mn-lt"/>
        <a:ea typeface="+mn-ea"/>
        <a:cs typeface="+mn-cs"/>
      </a:defRPr>
    </a:lvl7pPr>
    <a:lvl8pPr marL="2053057" algn="l" defTabSz="293294" rtl="0" eaLnBrk="1" latinLnBrk="0" hangingPunct="1">
      <a:defRPr sz="1155" kern="1200">
        <a:solidFill>
          <a:schemeClr val="tx1"/>
        </a:solidFill>
        <a:latin typeface="+mn-lt"/>
        <a:ea typeface="+mn-ea"/>
        <a:cs typeface="+mn-cs"/>
      </a:defRPr>
    </a:lvl8pPr>
    <a:lvl9pPr marL="2346350" algn="l" defTabSz="293294" rtl="0" eaLnBrk="1" latinLnBrk="0" hangingPunct="1">
      <a:defRPr sz="115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027944D-DCB0-AD71-D982-77BD9B06D372}" name="Holmström Christina" initials="HC" userId="S::christina.holmstrom@skr.se::64e08942-2188-4b7b-a5ac-f9a34283d89f" providerId="AD"/>
  <p188:author id="{9AAEE86C-BBAC-5626-F8E1-4D731DAB3FCD}" name="Dalne Cajsa" initials="DC" userId="S::cajsa.dalne@skr.se::ccf21f41-ae57-4d7a-ba51-0866b1744dc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8C14"/>
    <a:srgbClr val="377F7A"/>
    <a:srgbClr val="BE5A2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84" autoAdjust="0"/>
    <p:restoredTop sz="94712" autoAdjust="0"/>
  </p:normalViewPr>
  <p:slideViewPr>
    <p:cSldViewPr snapToGrid="0">
      <p:cViewPr>
        <p:scale>
          <a:sx n="60" d="100"/>
          <a:sy n="60" d="100"/>
        </p:scale>
        <p:origin x="1836" y="-32"/>
      </p:cViewPr>
      <p:guideLst/>
    </p:cSldViewPr>
  </p:slideViewPr>
  <p:outlineViewPr>
    <p:cViewPr>
      <p:scale>
        <a:sx n="33" d="100"/>
        <a:sy n="33" d="100"/>
      </p:scale>
      <p:origin x="0" y="-37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A14C49-9FD4-4313-B974-17475C9C602B}" type="datetimeFigureOut">
              <a:rPr lang="sv-SE" smtClean="0"/>
              <a:t>2023-11-29</a:t>
            </a:fld>
            <a:endParaRPr lang="sv-SE"/>
          </a:p>
        </p:txBody>
      </p:sp>
      <p:sp>
        <p:nvSpPr>
          <p:cNvPr id="4" name="Platshållare för bildobjekt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C8D421-247F-4C90-B223-13A6239827FA}" type="slidenum">
              <a:rPr lang="sv-SE" smtClean="0"/>
              <a:t>‹#›</a:t>
            </a:fld>
            <a:endParaRPr lang="sv-SE"/>
          </a:p>
        </p:txBody>
      </p:sp>
    </p:spTree>
    <p:extLst>
      <p:ext uri="{BB962C8B-B14F-4D97-AF65-F5344CB8AC3E}">
        <p14:creationId xmlns:p14="http://schemas.microsoft.com/office/powerpoint/2010/main" val="3356915397"/>
      </p:ext>
    </p:extLst>
  </p:cSld>
  <p:clrMap bg1="lt1" tx1="dk1" bg2="lt2" tx2="dk2" accent1="accent1" accent2="accent2" accent3="accent3" accent4="accent4" accent5="accent5" accent6="accent6" hlink="hlink" folHlink="folHlink"/>
  <p:notesStyle>
    <a:lvl1pPr marL="0" algn="l" defTabSz="586588" rtl="0" eaLnBrk="1" latinLnBrk="0" hangingPunct="1">
      <a:defRPr sz="770" kern="1200">
        <a:solidFill>
          <a:schemeClr val="tx1"/>
        </a:solidFill>
        <a:latin typeface="+mn-lt"/>
        <a:ea typeface="+mn-ea"/>
        <a:cs typeface="+mn-cs"/>
      </a:defRPr>
    </a:lvl1pPr>
    <a:lvl2pPr marL="293294" algn="l" defTabSz="586588" rtl="0" eaLnBrk="1" latinLnBrk="0" hangingPunct="1">
      <a:defRPr sz="770" kern="1200">
        <a:solidFill>
          <a:schemeClr val="tx1"/>
        </a:solidFill>
        <a:latin typeface="+mn-lt"/>
        <a:ea typeface="+mn-ea"/>
        <a:cs typeface="+mn-cs"/>
      </a:defRPr>
    </a:lvl2pPr>
    <a:lvl3pPr marL="586588" algn="l" defTabSz="586588" rtl="0" eaLnBrk="1" latinLnBrk="0" hangingPunct="1">
      <a:defRPr sz="770" kern="1200">
        <a:solidFill>
          <a:schemeClr val="tx1"/>
        </a:solidFill>
        <a:latin typeface="+mn-lt"/>
        <a:ea typeface="+mn-ea"/>
        <a:cs typeface="+mn-cs"/>
      </a:defRPr>
    </a:lvl3pPr>
    <a:lvl4pPr marL="879881" algn="l" defTabSz="586588" rtl="0" eaLnBrk="1" latinLnBrk="0" hangingPunct="1">
      <a:defRPr sz="770" kern="1200">
        <a:solidFill>
          <a:schemeClr val="tx1"/>
        </a:solidFill>
        <a:latin typeface="+mn-lt"/>
        <a:ea typeface="+mn-ea"/>
        <a:cs typeface="+mn-cs"/>
      </a:defRPr>
    </a:lvl4pPr>
    <a:lvl5pPr marL="1173175" algn="l" defTabSz="586588" rtl="0" eaLnBrk="1" latinLnBrk="0" hangingPunct="1">
      <a:defRPr sz="770" kern="1200">
        <a:solidFill>
          <a:schemeClr val="tx1"/>
        </a:solidFill>
        <a:latin typeface="+mn-lt"/>
        <a:ea typeface="+mn-ea"/>
        <a:cs typeface="+mn-cs"/>
      </a:defRPr>
    </a:lvl5pPr>
    <a:lvl6pPr marL="1466469" algn="l" defTabSz="586588" rtl="0" eaLnBrk="1" latinLnBrk="0" hangingPunct="1">
      <a:defRPr sz="770" kern="1200">
        <a:solidFill>
          <a:schemeClr val="tx1"/>
        </a:solidFill>
        <a:latin typeface="+mn-lt"/>
        <a:ea typeface="+mn-ea"/>
        <a:cs typeface="+mn-cs"/>
      </a:defRPr>
    </a:lvl6pPr>
    <a:lvl7pPr marL="1759763" algn="l" defTabSz="586588" rtl="0" eaLnBrk="1" latinLnBrk="0" hangingPunct="1">
      <a:defRPr sz="770" kern="1200">
        <a:solidFill>
          <a:schemeClr val="tx1"/>
        </a:solidFill>
        <a:latin typeface="+mn-lt"/>
        <a:ea typeface="+mn-ea"/>
        <a:cs typeface="+mn-cs"/>
      </a:defRPr>
    </a:lvl7pPr>
    <a:lvl8pPr marL="2053057" algn="l" defTabSz="586588" rtl="0" eaLnBrk="1" latinLnBrk="0" hangingPunct="1">
      <a:defRPr sz="770" kern="1200">
        <a:solidFill>
          <a:schemeClr val="tx1"/>
        </a:solidFill>
        <a:latin typeface="+mn-lt"/>
        <a:ea typeface="+mn-ea"/>
        <a:cs typeface="+mn-cs"/>
      </a:defRPr>
    </a:lvl8pPr>
    <a:lvl9pPr marL="2346350" algn="l" defTabSz="586588" rtl="0" eaLnBrk="1" latinLnBrk="0" hangingPunct="1">
      <a:defRPr sz="77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19728" y="657102"/>
            <a:ext cx="6425724" cy="843202"/>
          </a:xfrm>
        </p:spPr>
        <p:txBody>
          <a:bodyPr anchor="b"/>
          <a:lstStyle>
            <a:lvl1pPr algn="l">
              <a:defRPr sz="2093">
                <a:solidFill>
                  <a:srgbClr val="377F7A"/>
                </a:solidFill>
                <a:latin typeface="+mn-lt"/>
              </a:defRPr>
            </a:lvl1pPr>
          </a:lstStyle>
          <a:p>
            <a:r>
              <a:rPr lang="sv-SE" dirty="0"/>
              <a:t>Rubrik</a:t>
            </a:r>
            <a:endParaRPr lang="en-US" dirty="0"/>
          </a:p>
        </p:txBody>
      </p:sp>
      <p:sp>
        <p:nvSpPr>
          <p:cNvPr id="3" name="Subtitle 2"/>
          <p:cNvSpPr>
            <a:spLocks noGrp="1"/>
          </p:cNvSpPr>
          <p:nvPr>
            <p:ph type="subTitle" idx="1" hasCustomPrompt="1"/>
          </p:nvPr>
        </p:nvSpPr>
        <p:spPr>
          <a:xfrm>
            <a:off x="519729" y="1989389"/>
            <a:ext cx="6324116" cy="2581379"/>
          </a:xfrm>
        </p:spPr>
        <p:txBody>
          <a:bodyPr>
            <a:normAutofit/>
          </a:bodyPr>
          <a:lstStyle>
            <a:lvl1pPr marL="0" indent="0" algn="l">
              <a:buNone/>
              <a:defRPr sz="1302"/>
            </a:lvl1pPr>
            <a:lvl2pPr marL="159449" indent="0" algn="ctr">
              <a:buNone/>
              <a:defRPr sz="698"/>
            </a:lvl2pPr>
            <a:lvl3pPr marL="318897" indent="0" algn="ctr">
              <a:buNone/>
              <a:defRPr sz="628"/>
            </a:lvl3pPr>
            <a:lvl4pPr marL="478346" indent="0" algn="ctr">
              <a:buNone/>
              <a:defRPr sz="558"/>
            </a:lvl4pPr>
            <a:lvl5pPr marL="637794" indent="0" algn="ctr">
              <a:buNone/>
              <a:defRPr sz="558"/>
            </a:lvl5pPr>
            <a:lvl6pPr marL="797243" indent="0" algn="ctr">
              <a:buNone/>
              <a:defRPr sz="558"/>
            </a:lvl6pPr>
            <a:lvl7pPr marL="956691" indent="0" algn="ctr">
              <a:buNone/>
              <a:defRPr sz="558"/>
            </a:lvl7pPr>
            <a:lvl8pPr marL="1116140" indent="0" algn="ctr">
              <a:buNone/>
              <a:defRPr sz="558"/>
            </a:lvl8pPr>
            <a:lvl9pPr marL="1275588" indent="0" algn="ctr">
              <a:buNone/>
              <a:defRPr sz="558"/>
            </a:lvl9pPr>
          </a:lstStyle>
          <a:p>
            <a:r>
              <a:rPr lang="sv-SE" dirty="0"/>
              <a:t>Text</a:t>
            </a:r>
            <a:endParaRPr lang="en-US" dirty="0"/>
          </a:p>
        </p:txBody>
      </p:sp>
    </p:spTree>
    <p:extLst>
      <p:ext uri="{BB962C8B-B14F-4D97-AF65-F5344CB8AC3E}">
        <p14:creationId xmlns:p14="http://schemas.microsoft.com/office/powerpoint/2010/main" val="2471795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5" name="Do not remove" hidden="1">
            <a:extLst>
              <a:ext uri="{FF2B5EF4-FFF2-40B4-BE49-F238E27FC236}">
                <a16:creationId xmlns:a16="http://schemas.microsoft.com/office/drawing/2014/main" id="{5E985613-39CE-AB31-142F-FFC5515A7862}"/>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lvl1pPr>
          </a:lstStyle>
          <a:p>
            <a:r>
              <a:rPr lang="sv-SE" dirty="0"/>
              <a:t>Rubrik</a:t>
            </a:r>
            <a:endParaRPr lang="en-US" dirty="0"/>
          </a:p>
        </p:txBody>
      </p:sp>
      <p:sp>
        <p:nvSpPr>
          <p:cNvPr id="3" name="Content Placeholder 2"/>
          <p:cNvSpPr>
            <a:spLocks noGrp="1"/>
          </p:cNvSpPr>
          <p:nvPr>
            <p:ph idx="1" hasCustomPrompt="1"/>
          </p:nvPr>
        </p:nvSpPr>
        <p:spPr/>
        <p:txBody>
          <a:bodyPr/>
          <a:lstStyle>
            <a:lvl1pPr>
              <a:buClr>
                <a:srgbClr val="377F7A"/>
              </a:buClr>
              <a:defRPr/>
            </a:lvl1pPr>
            <a:lvl3pPr>
              <a:buClr>
                <a:srgbClr val="377F7A"/>
              </a:buClr>
              <a:defRPr/>
            </a:lvl3pPr>
            <a:lvl4pPr>
              <a:buClr>
                <a:srgbClr val="377F7A"/>
              </a:buClr>
              <a:defRPr/>
            </a:lvl4pPr>
            <a:lvl5pPr>
              <a:buClr>
                <a:srgbClr val="377F7A"/>
              </a:buClr>
              <a:defRPr/>
            </a:lvl5pPr>
          </a:lstStyle>
          <a:p>
            <a:pPr lvl="0"/>
            <a:r>
              <a:rPr lang="sv-SE" dirty="0"/>
              <a:t>Nivå ett</a:t>
            </a:r>
          </a:p>
          <a:p>
            <a:pPr lvl="2"/>
            <a:r>
              <a:rPr lang="sv-SE" dirty="0"/>
              <a:t>Nivå tre</a:t>
            </a:r>
          </a:p>
          <a:p>
            <a:pPr lvl="3"/>
            <a:r>
              <a:rPr lang="sv-SE" dirty="0"/>
              <a:t>Nivå fyra</a:t>
            </a:r>
          </a:p>
          <a:p>
            <a:pPr lvl="4"/>
            <a:r>
              <a:rPr lang="sv-SE" dirty="0"/>
              <a:t>Nivå fem</a:t>
            </a:r>
            <a:endParaRPr lang="en-US" dirty="0"/>
          </a:p>
        </p:txBody>
      </p:sp>
    </p:spTree>
    <p:extLst>
      <p:ext uri="{BB962C8B-B14F-4D97-AF65-F5344CB8AC3E}">
        <p14:creationId xmlns:p14="http://schemas.microsoft.com/office/powerpoint/2010/main" val="241997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sv-SE" dirty="0"/>
              <a:t>Rubrik</a:t>
            </a:r>
            <a:endParaRPr lang="en-US" dirty="0"/>
          </a:p>
        </p:txBody>
      </p:sp>
      <p:sp>
        <p:nvSpPr>
          <p:cNvPr id="3" name="Content Placeholder 2"/>
          <p:cNvSpPr>
            <a:spLocks noGrp="1"/>
          </p:cNvSpPr>
          <p:nvPr>
            <p:ph sz="half" idx="1"/>
          </p:nvPr>
        </p:nvSpPr>
        <p:spPr>
          <a:xfrm>
            <a:off x="519727" y="1794264"/>
            <a:ext cx="3212862" cy="6783857"/>
          </a:xfrm>
        </p:spPr>
        <p:txBody>
          <a:bodyPr/>
          <a:lstStyle>
            <a:lvl1pPr>
              <a:buClr>
                <a:srgbClr val="377F7A"/>
              </a:buClr>
              <a:defRPr/>
            </a:lvl1pPr>
            <a:lvl2pPr>
              <a:buClr>
                <a:srgbClr val="377F7A"/>
              </a:buClr>
              <a:defRPr/>
            </a:lvl2pPr>
            <a:lvl3pPr>
              <a:buClr>
                <a:srgbClr val="377F7A"/>
              </a:buClr>
              <a:defRPr/>
            </a:lvl3pPr>
            <a:lvl4pPr>
              <a:buClr>
                <a:srgbClr val="377F7A"/>
              </a:buClr>
              <a:defRPr/>
            </a:lvl4pPr>
            <a:lvl5pPr>
              <a:buClr>
                <a:srgbClr val="377F7A"/>
              </a:buCl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3827086" y="1794264"/>
            <a:ext cx="3212862" cy="6783857"/>
          </a:xfrm>
        </p:spPr>
        <p:txBody>
          <a:bodyPr/>
          <a:lstStyle>
            <a:lvl1pPr>
              <a:buClr>
                <a:srgbClr val="377F7A"/>
              </a:buClr>
              <a:defRPr/>
            </a:lvl1pPr>
            <a:lvl2pPr>
              <a:buClr>
                <a:srgbClr val="377F7A"/>
              </a:buClr>
              <a:defRPr/>
            </a:lvl2pPr>
            <a:lvl3pPr>
              <a:buClr>
                <a:srgbClr val="377F7A"/>
              </a:buClr>
              <a:defRPr/>
            </a:lvl3pPr>
            <a:lvl4pPr>
              <a:buClr>
                <a:srgbClr val="377F7A"/>
              </a:buClr>
              <a:defRPr/>
            </a:lvl4pPr>
            <a:lvl5pPr>
              <a:buClr>
                <a:srgbClr val="377F7A"/>
              </a:buCl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Tree>
    <p:extLst>
      <p:ext uri="{BB962C8B-B14F-4D97-AF65-F5344CB8AC3E}">
        <p14:creationId xmlns:p14="http://schemas.microsoft.com/office/powerpoint/2010/main" val="3889917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520713" y="569243"/>
            <a:ext cx="6520220" cy="2066589"/>
          </a:xfrm>
        </p:spPr>
        <p:txBody>
          <a:bodyPr/>
          <a:lstStyle/>
          <a:p>
            <a:r>
              <a:rPr lang="sv-SE"/>
              <a:t>Klicka här för att ändra mall för rubrikformat</a:t>
            </a:r>
            <a:endParaRPr lang="en-US" dirty="0"/>
          </a:p>
        </p:txBody>
      </p:sp>
      <p:sp>
        <p:nvSpPr>
          <p:cNvPr id="3" name="Text Placeholder 2"/>
          <p:cNvSpPr>
            <a:spLocks noGrp="1"/>
          </p:cNvSpPr>
          <p:nvPr>
            <p:ph type="body" idx="1" hasCustomPrompt="1"/>
          </p:nvPr>
        </p:nvSpPr>
        <p:spPr>
          <a:xfrm>
            <a:off x="520714" y="2620980"/>
            <a:ext cx="3198096" cy="1284501"/>
          </a:xfrm>
        </p:spPr>
        <p:txBody>
          <a:bodyPr anchor="b"/>
          <a:lstStyle>
            <a:lvl1pPr marL="0" indent="0">
              <a:buNone/>
              <a:defRPr sz="837" b="1">
                <a:solidFill>
                  <a:srgbClr val="377F7A"/>
                </a:solidFill>
              </a:defRPr>
            </a:lvl1pPr>
            <a:lvl2pPr marL="159449" indent="0">
              <a:buNone/>
              <a:defRPr sz="698" b="1"/>
            </a:lvl2pPr>
            <a:lvl3pPr marL="318897" indent="0">
              <a:buNone/>
              <a:defRPr sz="628" b="1"/>
            </a:lvl3pPr>
            <a:lvl4pPr marL="478346" indent="0">
              <a:buNone/>
              <a:defRPr sz="558" b="1"/>
            </a:lvl4pPr>
            <a:lvl5pPr marL="637794" indent="0">
              <a:buNone/>
              <a:defRPr sz="558" b="1"/>
            </a:lvl5pPr>
            <a:lvl6pPr marL="797243" indent="0">
              <a:buNone/>
              <a:defRPr sz="558" b="1"/>
            </a:lvl6pPr>
            <a:lvl7pPr marL="956691" indent="0">
              <a:buNone/>
              <a:defRPr sz="558" b="1"/>
            </a:lvl7pPr>
            <a:lvl8pPr marL="1116140" indent="0">
              <a:buNone/>
              <a:defRPr sz="558" b="1"/>
            </a:lvl8pPr>
            <a:lvl9pPr marL="1275588" indent="0">
              <a:buNone/>
              <a:defRPr sz="558" b="1"/>
            </a:lvl9pPr>
          </a:lstStyle>
          <a:p>
            <a:pPr lvl="0"/>
            <a:r>
              <a:rPr lang="sv-SE" dirty="0"/>
              <a:t>Rubrik</a:t>
            </a:r>
          </a:p>
        </p:txBody>
      </p:sp>
      <p:sp>
        <p:nvSpPr>
          <p:cNvPr id="4" name="Content Placeholder 3"/>
          <p:cNvSpPr>
            <a:spLocks noGrp="1"/>
          </p:cNvSpPr>
          <p:nvPr>
            <p:ph sz="half" idx="2"/>
          </p:nvPr>
        </p:nvSpPr>
        <p:spPr>
          <a:xfrm>
            <a:off x="520714" y="3905483"/>
            <a:ext cx="3198096" cy="5744376"/>
          </a:xfrm>
        </p:spPr>
        <p:txBody>
          <a:bodyPr/>
          <a:lstStyle>
            <a:lvl1pPr marL="159449" indent="-159449">
              <a:buFont typeface="Arial" panose="020B0604020202020204" pitchFamily="34" charset="0"/>
              <a:buChar char="•"/>
              <a:defRPr/>
            </a:lvl1pPr>
            <a:lvl2pPr marL="292322" indent="-132874">
              <a:buFont typeface="Arial" panose="020B0604020202020204" pitchFamily="34" charset="0"/>
              <a:buChar char="•"/>
              <a:defRPr/>
            </a:lvl2pPr>
            <a:lvl3pPr marL="451771" indent="-132874">
              <a:buFont typeface="Arial" panose="020B0604020202020204" pitchFamily="34" charset="0"/>
              <a:buChar char="•"/>
              <a:defRPr/>
            </a:lvl3pPr>
            <a:lvl4pPr marL="611219" indent="-132874">
              <a:buFont typeface="Arial" panose="020B0604020202020204" pitchFamily="34" charset="0"/>
              <a:buChar char="•"/>
              <a:defRPr/>
            </a:lvl4pPr>
            <a:lvl5pPr marL="770668" indent="-132874">
              <a:buFont typeface="Arial" panose="020B0604020202020204" pitchFamily="34" charset="0"/>
              <a:buChar cha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hasCustomPrompt="1"/>
          </p:nvPr>
        </p:nvSpPr>
        <p:spPr>
          <a:xfrm>
            <a:off x="3827087" y="2620980"/>
            <a:ext cx="3213846" cy="1284501"/>
          </a:xfrm>
        </p:spPr>
        <p:txBody>
          <a:bodyPr anchor="b"/>
          <a:lstStyle>
            <a:lvl1pPr marL="0" indent="0">
              <a:buNone/>
              <a:defRPr sz="837" b="1">
                <a:solidFill>
                  <a:srgbClr val="377F7A"/>
                </a:solidFill>
              </a:defRPr>
            </a:lvl1pPr>
            <a:lvl2pPr marL="159449" indent="0">
              <a:buNone/>
              <a:defRPr sz="698" b="1"/>
            </a:lvl2pPr>
            <a:lvl3pPr marL="318897" indent="0">
              <a:buNone/>
              <a:defRPr sz="628" b="1"/>
            </a:lvl3pPr>
            <a:lvl4pPr marL="478346" indent="0">
              <a:buNone/>
              <a:defRPr sz="558" b="1"/>
            </a:lvl4pPr>
            <a:lvl5pPr marL="637794" indent="0">
              <a:buNone/>
              <a:defRPr sz="558" b="1"/>
            </a:lvl5pPr>
            <a:lvl6pPr marL="797243" indent="0">
              <a:buNone/>
              <a:defRPr sz="558" b="1"/>
            </a:lvl6pPr>
            <a:lvl7pPr marL="956691" indent="0">
              <a:buNone/>
              <a:defRPr sz="558" b="1"/>
            </a:lvl7pPr>
            <a:lvl8pPr marL="1116140" indent="0">
              <a:buNone/>
              <a:defRPr sz="558" b="1"/>
            </a:lvl8pPr>
            <a:lvl9pPr marL="1275588" indent="0">
              <a:buNone/>
              <a:defRPr sz="558" b="1"/>
            </a:lvl9pPr>
          </a:lstStyle>
          <a:p>
            <a:pPr lvl="0"/>
            <a:r>
              <a:rPr lang="sv-SE" dirty="0"/>
              <a:t>Rubrik</a:t>
            </a:r>
          </a:p>
        </p:txBody>
      </p:sp>
      <p:sp>
        <p:nvSpPr>
          <p:cNvPr id="6" name="Content Placeholder 5"/>
          <p:cNvSpPr>
            <a:spLocks noGrp="1"/>
          </p:cNvSpPr>
          <p:nvPr>
            <p:ph sz="quarter" idx="4"/>
          </p:nvPr>
        </p:nvSpPr>
        <p:spPr>
          <a:xfrm>
            <a:off x="3827087" y="3905483"/>
            <a:ext cx="3213846" cy="574437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Tree>
    <p:extLst>
      <p:ext uri="{BB962C8B-B14F-4D97-AF65-F5344CB8AC3E}">
        <p14:creationId xmlns:p14="http://schemas.microsoft.com/office/powerpoint/2010/main" val="1187788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sv-SE" dirty="0"/>
              <a:t>Rubrik</a:t>
            </a:r>
            <a:endParaRPr lang="en-US" dirty="0"/>
          </a:p>
        </p:txBody>
      </p:sp>
    </p:spTree>
    <p:extLst>
      <p:ext uri="{BB962C8B-B14F-4D97-AF65-F5344CB8AC3E}">
        <p14:creationId xmlns:p14="http://schemas.microsoft.com/office/powerpoint/2010/main" val="27793382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4"/>
            <a:ext cx="6520220" cy="745678"/>
          </a:xfrm>
          <a:prstGeom prst="rect">
            <a:avLst/>
          </a:prstGeom>
        </p:spPr>
        <p:txBody>
          <a:bodyPr vert="horz" lIns="91440" tIns="45720" rIns="91440" bIns="45720" rtlCol="0" anchor="ctr">
            <a:normAutofit/>
          </a:bodyPr>
          <a:lstStyle/>
          <a:p>
            <a:r>
              <a:rPr lang="sv-SE" dirty="0"/>
              <a:t>Rubrik</a:t>
            </a:r>
            <a:endParaRPr lang="en-US" dirty="0"/>
          </a:p>
        </p:txBody>
      </p:sp>
      <p:sp>
        <p:nvSpPr>
          <p:cNvPr id="3" name="Text Placeholder 2"/>
          <p:cNvSpPr>
            <a:spLocks noGrp="1"/>
          </p:cNvSpPr>
          <p:nvPr>
            <p:ph type="body" idx="1"/>
          </p:nvPr>
        </p:nvSpPr>
        <p:spPr>
          <a:xfrm>
            <a:off x="476376" y="1781330"/>
            <a:ext cx="6520220" cy="6783857"/>
          </a:xfrm>
          <a:prstGeom prst="rect">
            <a:avLst/>
          </a:prstGeom>
        </p:spPr>
        <p:txBody>
          <a:bodyPr vert="horz" lIns="91440" tIns="45720" rIns="91440" bIns="45720" rtlCol="0">
            <a:normAutofit/>
          </a:bodyPr>
          <a:lstStyle/>
          <a:p>
            <a:pPr lvl="0"/>
            <a:r>
              <a:rPr lang="sv-SE" dirty="0"/>
              <a:t>Nivå ett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7" name="Rektangel 6">
            <a:extLst>
              <a:ext uri="{FF2B5EF4-FFF2-40B4-BE49-F238E27FC236}">
                <a16:creationId xmlns:a16="http://schemas.microsoft.com/office/drawing/2014/main" id="{308A7732-AC7F-4C11-9AD8-3E09B2BA4450}"/>
              </a:ext>
            </a:extLst>
          </p:cNvPr>
          <p:cNvSpPr/>
          <p:nvPr userDrawn="1"/>
        </p:nvSpPr>
        <p:spPr>
          <a:xfrm>
            <a:off x="0" y="10459008"/>
            <a:ext cx="7559675" cy="232806"/>
          </a:xfrm>
          <a:prstGeom prst="rect">
            <a:avLst/>
          </a:prstGeom>
          <a:solidFill>
            <a:srgbClr val="377F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837"/>
          </a:p>
        </p:txBody>
      </p:sp>
      <p:pic>
        <p:nvPicPr>
          <p:cNvPr id="11" name="Bildobjekt 10" descr="En bild som visar text&#10;&#10;Automatiskt genererad beskrivning">
            <a:extLst>
              <a:ext uri="{FF2B5EF4-FFF2-40B4-BE49-F238E27FC236}">
                <a16:creationId xmlns:a16="http://schemas.microsoft.com/office/drawing/2014/main" id="{30BC8D84-D005-472E-B0FB-2A3A13434F86}"/>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5924390" y="9826522"/>
            <a:ext cx="1333613" cy="592096"/>
          </a:xfrm>
          <a:prstGeom prst="rect">
            <a:avLst/>
          </a:prstGeom>
        </p:spPr>
      </p:pic>
    </p:spTree>
    <p:extLst>
      <p:ext uri="{BB962C8B-B14F-4D97-AF65-F5344CB8AC3E}">
        <p14:creationId xmlns:p14="http://schemas.microsoft.com/office/powerpoint/2010/main" val="1485900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Lst>
  <p:hf sldNum="0" hdr="0" dt="0"/>
  <p:txStyles>
    <p:titleStyle>
      <a:lvl1pPr algn="l" defTabSz="318897" rtl="0" eaLnBrk="1" latinLnBrk="0" hangingPunct="1">
        <a:lnSpc>
          <a:spcPct val="90000"/>
        </a:lnSpc>
        <a:spcBef>
          <a:spcPct val="0"/>
        </a:spcBef>
        <a:buNone/>
        <a:defRPr sz="1535" b="1" kern="1200">
          <a:solidFill>
            <a:srgbClr val="377F7A"/>
          </a:solidFill>
          <a:latin typeface="+mn-lt"/>
          <a:ea typeface="+mj-ea"/>
          <a:cs typeface="+mj-cs"/>
        </a:defRPr>
      </a:lvl1pPr>
    </p:titleStyle>
    <p:bodyStyle>
      <a:lvl1pPr marL="79724" indent="-79724" algn="l" defTabSz="318897" rtl="0" eaLnBrk="1" latinLnBrk="0" hangingPunct="1">
        <a:lnSpc>
          <a:spcPct val="90000"/>
        </a:lnSpc>
        <a:spcBef>
          <a:spcPts val="349"/>
        </a:spcBef>
        <a:buFont typeface="Arial" panose="020B0604020202020204" pitchFamily="34" charset="0"/>
        <a:buChar char="•"/>
        <a:defRPr sz="977" kern="1200">
          <a:solidFill>
            <a:schemeClr val="tx1"/>
          </a:solidFill>
          <a:latin typeface="+mn-lt"/>
          <a:ea typeface="+mn-ea"/>
          <a:cs typeface="+mn-cs"/>
        </a:defRPr>
      </a:lvl1pPr>
      <a:lvl2pPr marL="239173" indent="-79724" algn="l" defTabSz="318897" rtl="0" eaLnBrk="1" latinLnBrk="0" hangingPunct="1">
        <a:lnSpc>
          <a:spcPct val="90000"/>
        </a:lnSpc>
        <a:spcBef>
          <a:spcPts val="174"/>
        </a:spcBef>
        <a:buFont typeface="Arial" panose="020B0604020202020204" pitchFamily="34" charset="0"/>
        <a:buChar char="•"/>
        <a:defRPr sz="837" kern="1200">
          <a:solidFill>
            <a:schemeClr val="tx1"/>
          </a:solidFill>
          <a:latin typeface="+mn-lt"/>
          <a:ea typeface="+mn-ea"/>
          <a:cs typeface="+mn-cs"/>
        </a:defRPr>
      </a:lvl2pPr>
      <a:lvl3pPr marL="398621" indent="-79724" algn="l" defTabSz="318897" rtl="0" eaLnBrk="1" latinLnBrk="0" hangingPunct="1">
        <a:lnSpc>
          <a:spcPct val="90000"/>
        </a:lnSpc>
        <a:spcBef>
          <a:spcPts val="174"/>
        </a:spcBef>
        <a:buFont typeface="Arial" panose="020B0604020202020204" pitchFamily="34" charset="0"/>
        <a:buChar char="•"/>
        <a:defRPr sz="698" kern="1200">
          <a:solidFill>
            <a:schemeClr val="tx1"/>
          </a:solidFill>
          <a:latin typeface="+mn-lt"/>
          <a:ea typeface="+mn-ea"/>
          <a:cs typeface="+mn-cs"/>
        </a:defRPr>
      </a:lvl3pPr>
      <a:lvl4pPr marL="558070" indent="-79724" algn="l" defTabSz="318897" rtl="0" eaLnBrk="1" latinLnBrk="0" hangingPunct="1">
        <a:lnSpc>
          <a:spcPct val="90000"/>
        </a:lnSpc>
        <a:spcBef>
          <a:spcPts val="174"/>
        </a:spcBef>
        <a:buFont typeface="Arial" panose="020B0604020202020204" pitchFamily="34" charset="0"/>
        <a:buChar char="•"/>
        <a:defRPr sz="628" kern="1200">
          <a:solidFill>
            <a:schemeClr val="tx1"/>
          </a:solidFill>
          <a:latin typeface="+mn-lt"/>
          <a:ea typeface="+mn-ea"/>
          <a:cs typeface="+mn-cs"/>
        </a:defRPr>
      </a:lvl4pPr>
      <a:lvl5pPr marL="717518" indent="-79724" algn="l" defTabSz="318897" rtl="0" eaLnBrk="1" latinLnBrk="0" hangingPunct="1">
        <a:lnSpc>
          <a:spcPct val="90000"/>
        </a:lnSpc>
        <a:spcBef>
          <a:spcPts val="174"/>
        </a:spcBef>
        <a:buFont typeface="Arial" panose="020B0604020202020204" pitchFamily="34" charset="0"/>
        <a:buChar char="•"/>
        <a:defRPr sz="628" kern="1200">
          <a:solidFill>
            <a:schemeClr val="tx1"/>
          </a:solidFill>
          <a:latin typeface="+mn-lt"/>
          <a:ea typeface="+mn-ea"/>
          <a:cs typeface="+mn-cs"/>
        </a:defRPr>
      </a:lvl5pPr>
      <a:lvl6pPr marL="876967" indent="-79724" algn="l" defTabSz="318897" rtl="0" eaLnBrk="1" latinLnBrk="0" hangingPunct="1">
        <a:lnSpc>
          <a:spcPct val="90000"/>
        </a:lnSpc>
        <a:spcBef>
          <a:spcPts val="174"/>
        </a:spcBef>
        <a:buFont typeface="Arial" panose="020B0604020202020204" pitchFamily="34" charset="0"/>
        <a:buChar char="•"/>
        <a:defRPr sz="628" kern="1200">
          <a:solidFill>
            <a:schemeClr val="tx1"/>
          </a:solidFill>
          <a:latin typeface="+mn-lt"/>
          <a:ea typeface="+mn-ea"/>
          <a:cs typeface="+mn-cs"/>
        </a:defRPr>
      </a:lvl6pPr>
      <a:lvl7pPr marL="1036415" indent="-79724" algn="l" defTabSz="318897" rtl="0" eaLnBrk="1" latinLnBrk="0" hangingPunct="1">
        <a:lnSpc>
          <a:spcPct val="90000"/>
        </a:lnSpc>
        <a:spcBef>
          <a:spcPts val="174"/>
        </a:spcBef>
        <a:buFont typeface="Arial" panose="020B0604020202020204" pitchFamily="34" charset="0"/>
        <a:buChar char="•"/>
        <a:defRPr sz="628" kern="1200">
          <a:solidFill>
            <a:schemeClr val="tx1"/>
          </a:solidFill>
          <a:latin typeface="+mn-lt"/>
          <a:ea typeface="+mn-ea"/>
          <a:cs typeface="+mn-cs"/>
        </a:defRPr>
      </a:lvl7pPr>
      <a:lvl8pPr marL="1195864" indent="-79724" algn="l" defTabSz="318897" rtl="0" eaLnBrk="1" latinLnBrk="0" hangingPunct="1">
        <a:lnSpc>
          <a:spcPct val="90000"/>
        </a:lnSpc>
        <a:spcBef>
          <a:spcPts val="174"/>
        </a:spcBef>
        <a:buFont typeface="Arial" panose="020B0604020202020204" pitchFamily="34" charset="0"/>
        <a:buChar char="•"/>
        <a:defRPr sz="628" kern="1200">
          <a:solidFill>
            <a:schemeClr val="tx1"/>
          </a:solidFill>
          <a:latin typeface="+mn-lt"/>
          <a:ea typeface="+mn-ea"/>
          <a:cs typeface="+mn-cs"/>
        </a:defRPr>
      </a:lvl8pPr>
      <a:lvl9pPr marL="1355312" indent="-79724" algn="l" defTabSz="318897" rtl="0" eaLnBrk="1" latinLnBrk="0" hangingPunct="1">
        <a:lnSpc>
          <a:spcPct val="90000"/>
        </a:lnSpc>
        <a:spcBef>
          <a:spcPts val="174"/>
        </a:spcBef>
        <a:buFont typeface="Arial" panose="020B0604020202020204" pitchFamily="34" charset="0"/>
        <a:buChar char="•"/>
        <a:defRPr sz="628" kern="1200">
          <a:solidFill>
            <a:schemeClr val="tx1"/>
          </a:solidFill>
          <a:latin typeface="+mn-lt"/>
          <a:ea typeface="+mn-ea"/>
          <a:cs typeface="+mn-cs"/>
        </a:defRPr>
      </a:lvl9pPr>
    </p:bodyStyle>
    <p:otherStyle>
      <a:defPPr>
        <a:defRPr lang="en-US"/>
      </a:defPPr>
      <a:lvl1pPr marL="0" algn="l" defTabSz="318897" rtl="0" eaLnBrk="1" latinLnBrk="0" hangingPunct="1">
        <a:defRPr sz="628" kern="1200">
          <a:solidFill>
            <a:schemeClr val="tx1"/>
          </a:solidFill>
          <a:latin typeface="+mn-lt"/>
          <a:ea typeface="+mn-ea"/>
          <a:cs typeface="+mn-cs"/>
        </a:defRPr>
      </a:lvl1pPr>
      <a:lvl2pPr marL="159449" algn="l" defTabSz="318897" rtl="0" eaLnBrk="1" latinLnBrk="0" hangingPunct="1">
        <a:defRPr sz="628" kern="1200">
          <a:solidFill>
            <a:schemeClr val="tx1"/>
          </a:solidFill>
          <a:latin typeface="+mn-lt"/>
          <a:ea typeface="+mn-ea"/>
          <a:cs typeface="+mn-cs"/>
        </a:defRPr>
      </a:lvl2pPr>
      <a:lvl3pPr marL="318897" algn="l" defTabSz="318897" rtl="0" eaLnBrk="1" latinLnBrk="0" hangingPunct="1">
        <a:defRPr sz="628" kern="1200">
          <a:solidFill>
            <a:schemeClr val="tx1"/>
          </a:solidFill>
          <a:latin typeface="+mn-lt"/>
          <a:ea typeface="+mn-ea"/>
          <a:cs typeface="+mn-cs"/>
        </a:defRPr>
      </a:lvl3pPr>
      <a:lvl4pPr marL="478346" algn="l" defTabSz="318897" rtl="0" eaLnBrk="1" latinLnBrk="0" hangingPunct="1">
        <a:defRPr sz="628" kern="1200">
          <a:solidFill>
            <a:schemeClr val="tx1"/>
          </a:solidFill>
          <a:latin typeface="+mn-lt"/>
          <a:ea typeface="+mn-ea"/>
          <a:cs typeface="+mn-cs"/>
        </a:defRPr>
      </a:lvl4pPr>
      <a:lvl5pPr marL="637794" algn="l" defTabSz="318897" rtl="0" eaLnBrk="1" latinLnBrk="0" hangingPunct="1">
        <a:defRPr sz="628" kern="1200">
          <a:solidFill>
            <a:schemeClr val="tx1"/>
          </a:solidFill>
          <a:latin typeface="+mn-lt"/>
          <a:ea typeface="+mn-ea"/>
          <a:cs typeface="+mn-cs"/>
        </a:defRPr>
      </a:lvl5pPr>
      <a:lvl6pPr marL="797243" algn="l" defTabSz="318897" rtl="0" eaLnBrk="1" latinLnBrk="0" hangingPunct="1">
        <a:defRPr sz="628" kern="1200">
          <a:solidFill>
            <a:schemeClr val="tx1"/>
          </a:solidFill>
          <a:latin typeface="+mn-lt"/>
          <a:ea typeface="+mn-ea"/>
          <a:cs typeface="+mn-cs"/>
        </a:defRPr>
      </a:lvl6pPr>
      <a:lvl7pPr marL="956691" algn="l" defTabSz="318897" rtl="0" eaLnBrk="1" latinLnBrk="0" hangingPunct="1">
        <a:defRPr sz="628" kern="1200">
          <a:solidFill>
            <a:schemeClr val="tx1"/>
          </a:solidFill>
          <a:latin typeface="+mn-lt"/>
          <a:ea typeface="+mn-ea"/>
          <a:cs typeface="+mn-cs"/>
        </a:defRPr>
      </a:lvl7pPr>
      <a:lvl8pPr marL="1116140" algn="l" defTabSz="318897" rtl="0" eaLnBrk="1" latinLnBrk="0" hangingPunct="1">
        <a:defRPr sz="628" kern="1200">
          <a:solidFill>
            <a:schemeClr val="tx1"/>
          </a:solidFill>
          <a:latin typeface="+mn-lt"/>
          <a:ea typeface="+mn-ea"/>
          <a:cs typeface="+mn-cs"/>
        </a:defRPr>
      </a:lvl8pPr>
      <a:lvl9pPr marL="1275588" algn="l" defTabSz="318897" rtl="0" eaLnBrk="1" latinLnBrk="0" hangingPunct="1">
        <a:defRPr sz="62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kunskapsstyrning-vard@skr.s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0.svg"/><Relationship Id="rId13" Type="http://schemas.openxmlformats.org/officeDocument/2006/relationships/image" Target="../media/image15.png"/><Relationship Id="rId18" Type="http://schemas.openxmlformats.org/officeDocument/2006/relationships/image" Target="../media/image20.png"/><Relationship Id="rId3" Type="http://schemas.openxmlformats.org/officeDocument/2006/relationships/image" Target="../media/image5.png"/><Relationship Id="rId21" Type="http://schemas.openxmlformats.org/officeDocument/2006/relationships/image" Target="../media/image23.svg"/><Relationship Id="rId7" Type="http://schemas.openxmlformats.org/officeDocument/2006/relationships/image" Target="../media/image9.png"/><Relationship Id="rId12" Type="http://schemas.openxmlformats.org/officeDocument/2006/relationships/image" Target="../media/image14.png"/><Relationship Id="rId17" Type="http://schemas.openxmlformats.org/officeDocument/2006/relationships/image" Target="../media/image19.png"/><Relationship Id="rId2" Type="http://schemas.openxmlformats.org/officeDocument/2006/relationships/image" Target="../media/image4.png"/><Relationship Id="rId16" Type="http://schemas.openxmlformats.org/officeDocument/2006/relationships/image" Target="../media/image18.png"/><Relationship Id="rId20"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svg"/><Relationship Id="rId15" Type="http://schemas.openxmlformats.org/officeDocument/2006/relationships/image" Target="../media/image17.svg"/><Relationship Id="rId10" Type="http://schemas.openxmlformats.org/officeDocument/2006/relationships/image" Target="../media/image12.png"/><Relationship Id="rId19" Type="http://schemas.openxmlformats.org/officeDocument/2006/relationships/image" Target="../media/image21.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svg"/></Relationships>
</file>

<file path=ppt/slides/_rels/slide5.xml.rels><?xml version="1.0" encoding="UTF-8" standalone="yes"?>
<Relationships xmlns="http://schemas.openxmlformats.org/package/2006/relationships"><Relationship Id="rId8" Type="http://schemas.openxmlformats.org/officeDocument/2006/relationships/image" Target="../media/image21.png"/><Relationship Id="rId13" Type="http://schemas.openxmlformats.org/officeDocument/2006/relationships/image" Target="../media/image8.png"/><Relationship Id="rId18" Type="http://schemas.openxmlformats.org/officeDocument/2006/relationships/image" Target="../media/image26.svg"/><Relationship Id="rId3" Type="http://schemas.openxmlformats.org/officeDocument/2006/relationships/image" Target="../media/image5.png"/><Relationship Id="rId7" Type="http://schemas.openxmlformats.org/officeDocument/2006/relationships/image" Target="../media/image14.png"/><Relationship Id="rId12" Type="http://schemas.openxmlformats.org/officeDocument/2006/relationships/image" Target="../media/image7.svg"/><Relationship Id="rId17" Type="http://schemas.openxmlformats.org/officeDocument/2006/relationships/image" Target="../media/image25.png"/><Relationship Id="rId2" Type="http://schemas.openxmlformats.org/officeDocument/2006/relationships/image" Target="../media/image4.png"/><Relationship Id="rId16" Type="http://schemas.openxmlformats.org/officeDocument/2006/relationships/image" Target="../media/image24.png"/><Relationship Id="rId20"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13.png"/><Relationship Id="rId11" Type="http://schemas.openxmlformats.org/officeDocument/2006/relationships/image" Target="../media/image6.png"/><Relationship Id="rId5" Type="http://schemas.openxmlformats.org/officeDocument/2006/relationships/image" Target="../media/image12.png"/><Relationship Id="rId15" Type="http://schemas.openxmlformats.org/officeDocument/2006/relationships/image" Target="../media/image10.svg"/><Relationship Id="rId10" Type="http://schemas.openxmlformats.org/officeDocument/2006/relationships/image" Target="../media/image23.svg"/><Relationship Id="rId19" Type="http://schemas.openxmlformats.org/officeDocument/2006/relationships/image" Target="../media/image20.png"/><Relationship Id="rId4" Type="http://schemas.openxmlformats.org/officeDocument/2006/relationships/image" Target="../media/image11.png"/><Relationship Id="rId9" Type="http://schemas.openxmlformats.org/officeDocument/2006/relationships/image" Target="../media/image22.png"/><Relationship Id="rId14" Type="http://schemas.openxmlformats.org/officeDocument/2006/relationships/image" Target="../media/image9.png"/></Relationships>
</file>

<file path=ppt/slides/_rels/slide6.xml.rels><?xml version="1.0" encoding="UTF-8" standalone="yes"?>
<Relationships xmlns="http://schemas.openxmlformats.org/package/2006/relationships"><Relationship Id="rId8" Type="http://schemas.openxmlformats.org/officeDocument/2006/relationships/image" Target="../media/image25.png"/><Relationship Id="rId13" Type="http://schemas.openxmlformats.org/officeDocument/2006/relationships/image" Target="../media/image31.png"/><Relationship Id="rId18" Type="http://schemas.openxmlformats.org/officeDocument/2006/relationships/image" Target="../media/image36.svg"/><Relationship Id="rId26" Type="http://schemas.openxmlformats.org/officeDocument/2006/relationships/image" Target="../media/image43.svg"/><Relationship Id="rId39" Type="http://schemas.openxmlformats.org/officeDocument/2006/relationships/image" Target="../media/image16.svg"/><Relationship Id="rId3" Type="http://schemas.openxmlformats.org/officeDocument/2006/relationships/image" Target="../media/image11.png"/><Relationship Id="rId21" Type="http://schemas.openxmlformats.org/officeDocument/2006/relationships/image" Target="../media/image38.png"/><Relationship Id="rId34" Type="http://schemas.openxmlformats.org/officeDocument/2006/relationships/image" Target="../media/image5.png"/><Relationship Id="rId42" Type="http://schemas.openxmlformats.org/officeDocument/2006/relationships/image" Target="../media/image20.png"/><Relationship Id="rId7" Type="http://schemas.openxmlformats.org/officeDocument/2006/relationships/image" Target="../media/image28.svg"/><Relationship Id="rId12" Type="http://schemas.openxmlformats.org/officeDocument/2006/relationships/image" Target="../media/image14.png"/><Relationship Id="rId17" Type="http://schemas.openxmlformats.org/officeDocument/2006/relationships/image" Target="../media/image35.png"/><Relationship Id="rId25" Type="http://schemas.openxmlformats.org/officeDocument/2006/relationships/image" Target="../media/image42.png"/><Relationship Id="rId33" Type="http://schemas.openxmlformats.org/officeDocument/2006/relationships/image" Target="../media/image4.png"/><Relationship Id="rId38" Type="http://schemas.openxmlformats.org/officeDocument/2006/relationships/image" Target="../media/image15.png"/><Relationship Id="rId2" Type="http://schemas.openxmlformats.org/officeDocument/2006/relationships/image" Target="../media/image8.png"/><Relationship Id="rId16" Type="http://schemas.openxmlformats.org/officeDocument/2006/relationships/image" Target="../media/image34.svg"/><Relationship Id="rId20" Type="http://schemas.openxmlformats.org/officeDocument/2006/relationships/image" Target="../media/image37.svg"/><Relationship Id="rId29" Type="http://schemas.openxmlformats.org/officeDocument/2006/relationships/image" Target="../media/image46.png"/><Relationship Id="rId41" Type="http://schemas.openxmlformats.org/officeDocument/2006/relationships/image" Target="../media/image17.svg"/><Relationship Id="rId1" Type="http://schemas.openxmlformats.org/officeDocument/2006/relationships/slideLayout" Target="../slideLayouts/slideLayout2.xml"/><Relationship Id="rId6" Type="http://schemas.openxmlformats.org/officeDocument/2006/relationships/image" Target="../media/image27.png"/><Relationship Id="rId11" Type="http://schemas.openxmlformats.org/officeDocument/2006/relationships/image" Target="../media/image30.svg"/><Relationship Id="rId24" Type="http://schemas.openxmlformats.org/officeDocument/2006/relationships/image" Target="../media/image41.svg"/><Relationship Id="rId32" Type="http://schemas.openxmlformats.org/officeDocument/2006/relationships/image" Target="../media/image49.svg"/><Relationship Id="rId37" Type="http://schemas.openxmlformats.org/officeDocument/2006/relationships/image" Target="../media/image13.png"/><Relationship Id="rId40" Type="http://schemas.openxmlformats.org/officeDocument/2006/relationships/image" Target="../media/image6.png"/><Relationship Id="rId45" Type="http://schemas.openxmlformats.org/officeDocument/2006/relationships/image" Target="../media/image21.png"/><Relationship Id="rId5" Type="http://schemas.openxmlformats.org/officeDocument/2006/relationships/image" Target="../media/image24.png"/><Relationship Id="rId15" Type="http://schemas.openxmlformats.org/officeDocument/2006/relationships/image" Target="../media/image33.png"/><Relationship Id="rId23" Type="http://schemas.openxmlformats.org/officeDocument/2006/relationships/image" Target="../media/image40.png"/><Relationship Id="rId28" Type="http://schemas.openxmlformats.org/officeDocument/2006/relationships/image" Target="../media/image45.svg"/><Relationship Id="rId36" Type="http://schemas.openxmlformats.org/officeDocument/2006/relationships/image" Target="../media/image10.svg"/><Relationship Id="rId10" Type="http://schemas.openxmlformats.org/officeDocument/2006/relationships/image" Target="../media/image29.png"/><Relationship Id="rId19" Type="http://schemas.openxmlformats.org/officeDocument/2006/relationships/image" Target="../media/image19.png"/><Relationship Id="rId31" Type="http://schemas.openxmlformats.org/officeDocument/2006/relationships/image" Target="../media/image48.png"/><Relationship Id="rId44"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26.svg"/><Relationship Id="rId14" Type="http://schemas.openxmlformats.org/officeDocument/2006/relationships/image" Target="../media/image32.svg"/><Relationship Id="rId22" Type="http://schemas.openxmlformats.org/officeDocument/2006/relationships/image" Target="../media/image39.svg"/><Relationship Id="rId27" Type="http://schemas.openxmlformats.org/officeDocument/2006/relationships/image" Target="../media/image44.png"/><Relationship Id="rId30" Type="http://schemas.openxmlformats.org/officeDocument/2006/relationships/image" Target="../media/image47.svg"/><Relationship Id="rId35" Type="http://schemas.openxmlformats.org/officeDocument/2006/relationships/image" Target="../media/image9.png"/><Relationship Id="rId43" Type="http://schemas.openxmlformats.org/officeDocument/2006/relationships/image" Target="../media/image5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0192420-57B8-416B-8043-0B7CF7C76D45}"/>
              </a:ext>
            </a:extLst>
          </p:cNvPr>
          <p:cNvSpPr>
            <a:spLocks noGrp="1"/>
          </p:cNvSpPr>
          <p:nvPr>
            <p:ph type="ctrTitle"/>
          </p:nvPr>
        </p:nvSpPr>
        <p:spPr>
          <a:xfrm>
            <a:off x="526268" y="1495301"/>
            <a:ext cx="5720072" cy="3750142"/>
          </a:xfrm>
        </p:spPr>
        <p:txBody>
          <a:bodyPr>
            <a:normAutofit/>
          </a:bodyPr>
          <a:lstStyle/>
          <a:p>
            <a:r>
              <a:rPr lang="sv-SE" sz="4100" dirty="0"/>
              <a:t>Mall och skrivinstruktion för </a:t>
            </a:r>
            <a:r>
              <a:rPr lang="sv-SE" sz="4100" dirty="0">
                <a:ea typeface="+mn-lt"/>
                <a:cs typeface="+mn-lt"/>
              </a:rPr>
              <a:t>patienternas nulägesbeskrivning (patientresa)</a:t>
            </a:r>
            <a:endParaRPr lang="sv-SE" sz="4100" strike="sngStrike" dirty="0">
              <a:solidFill>
                <a:srgbClr val="377F7A"/>
              </a:solidFill>
              <a:latin typeface="+mn-lt"/>
            </a:endParaRPr>
          </a:p>
        </p:txBody>
      </p:sp>
    </p:spTree>
    <p:extLst>
      <p:ext uri="{BB962C8B-B14F-4D97-AF65-F5344CB8AC3E}">
        <p14:creationId xmlns:p14="http://schemas.microsoft.com/office/powerpoint/2010/main" val="917476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AD06E635-8571-4F64-AB2F-E59E98E87B28}"/>
              </a:ext>
            </a:extLst>
          </p:cNvPr>
          <p:cNvSpPr>
            <a:spLocks noGrp="1"/>
          </p:cNvSpPr>
          <p:nvPr>
            <p:ph idx="1"/>
          </p:nvPr>
        </p:nvSpPr>
        <p:spPr>
          <a:xfrm>
            <a:off x="762000" y="743463"/>
            <a:ext cx="5924550" cy="9690178"/>
          </a:xfrm>
        </p:spPr>
        <p:txBody>
          <a:bodyPr>
            <a:noAutofit/>
          </a:bodyPr>
          <a:lstStyle/>
          <a:p>
            <a:pPr marL="0" lvl="1" indent="0">
              <a:lnSpc>
                <a:spcPct val="100000"/>
              </a:lnSpc>
              <a:spcBef>
                <a:spcPts val="1200"/>
              </a:spcBef>
              <a:buNone/>
            </a:pPr>
            <a:r>
              <a:rPr lang="sv-SE" sz="1300" dirty="0"/>
              <a:t>Detta dokument är ett stöd i framtagande av en </a:t>
            </a:r>
            <a:r>
              <a:rPr lang="sv-SE" sz="1300" b="1" dirty="0"/>
              <a:t>nulägesbeskrivning</a:t>
            </a:r>
            <a:r>
              <a:rPr lang="sv-SE" sz="1300" dirty="0"/>
              <a:t>, en grafisk illustration av patienters erfarenheter i vårdförloppet (en </a:t>
            </a:r>
            <a:r>
              <a:rPr lang="sv-SE" sz="1300" dirty="0" err="1"/>
              <a:t>sk</a:t>
            </a:r>
            <a:r>
              <a:rPr lang="sv-SE" sz="1300" dirty="0"/>
              <a:t> patientresa). Nulägesbeskrivningen ska spegla patienternas dagsläge (inte önskat läge) och identifiera utmaningarna som de har i hälso- och sjukvården och i vardagen. I vårdförloppet ska det gå en röd tråd mellan utmaningarna som patienterna beskriver och vårdförloppets mål och indikatorer. </a:t>
            </a:r>
          </a:p>
          <a:p>
            <a:pPr marL="0" lvl="1" indent="0">
              <a:lnSpc>
                <a:spcPct val="100000"/>
              </a:lnSpc>
              <a:spcBef>
                <a:spcPts val="1200"/>
              </a:spcBef>
              <a:buNone/>
            </a:pPr>
            <a:r>
              <a:rPr lang="sv-SE" sz="1300" dirty="0"/>
              <a:t>Alla arbetsgrupper som utarbetar vårdförlopp ska ta fram en nulägesbeskrivning. För övriga arbetsgrupper är det valfritt.</a:t>
            </a:r>
          </a:p>
          <a:p>
            <a:pPr marL="0" lvl="1" indent="0">
              <a:lnSpc>
                <a:spcPct val="100000"/>
              </a:lnSpc>
              <a:spcBef>
                <a:spcPts val="1200"/>
              </a:spcBef>
              <a:buNone/>
            </a:pPr>
            <a:r>
              <a:rPr lang="sv-SE" sz="1300" b="1" dirty="0">
                <a:solidFill>
                  <a:srgbClr val="377F7A"/>
                </a:solidFill>
                <a:ea typeface="+mj-ea"/>
                <a:cs typeface="+mj-cs"/>
              </a:rPr>
              <a:t>Att tänka på under utformning</a:t>
            </a:r>
          </a:p>
          <a:p>
            <a:pPr marL="742873" lvl="1" indent="-285750">
              <a:lnSpc>
                <a:spcPct val="100000"/>
              </a:lnSpc>
            </a:pPr>
            <a:r>
              <a:rPr lang="sv-SE" sz="1300" dirty="0"/>
              <a:t>Utforma nulägesbeskrivningen tillsammans med patient- och närståendeföreträdare. Om ni inte har patientföreträdare i arbetsgruppen, finns andra sätt att ta tillvara patienters erfarenheter. Som stöd kan ”Underlag för att ta tillvara patienters erfarenheter” som finns i Huvudprocessen användas. </a:t>
            </a:r>
          </a:p>
          <a:p>
            <a:pPr marL="742873" lvl="1" indent="-285750">
              <a:lnSpc>
                <a:spcPct val="100000"/>
              </a:lnSpc>
            </a:pPr>
            <a:r>
              <a:rPr lang="sv-SE" sz="1300" dirty="0"/>
              <a:t>Gör beskrivningen enkel och lättöverskådlig. Formulera den ur patientens perspektiv. Använd gärna patientföreträdarnas egna ord. Begränsa antalet utmaningar och lyft fram de mest centrala. </a:t>
            </a:r>
          </a:p>
          <a:p>
            <a:pPr marL="742873" lvl="1" indent="-285750">
              <a:lnSpc>
                <a:spcPct val="100000"/>
              </a:lnSpc>
            </a:pPr>
            <a:r>
              <a:rPr lang="sv-SE" sz="1300" dirty="0"/>
              <a:t>Layouten anpassas utifrån aktuellt hälsotillstånd. I mallen finns två exempel på hur det kan göras. </a:t>
            </a:r>
          </a:p>
          <a:p>
            <a:pPr marL="742873" lvl="1" indent="-285750">
              <a:lnSpc>
                <a:spcPct val="100000"/>
              </a:lnSpc>
            </a:pPr>
            <a:r>
              <a:rPr lang="sv-SE" sz="1300" dirty="0"/>
              <a:t>Stödfunktionen vid SKR kan bistå i arbetet, vid frågor går det bra att höra av sig via </a:t>
            </a:r>
            <a:r>
              <a:rPr lang="sv-SE" sz="1300" dirty="0">
                <a:hlinkClick r:id="rId2">
                  <a:extLst>
                    <a:ext uri="{A12FA001-AC4F-418D-AE19-62706E023703}">
                      <ahyp:hlinkClr xmlns:ahyp="http://schemas.microsoft.com/office/drawing/2018/hyperlinkcolor" val="tx"/>
                    </a:ext>
                  </a:extLst>
                </a:hlinkClick>
              </a:rPr>
              <a:t>kunskapsstyrning-vard@skr.se</a:t>
            </a:r>
            <a:endParaRPr lang="sv-SE" sz="1300" dirty="0"/>
          </a:p>
          <a:p>
            <a:pPr marL="0" lvl="1" indent="0">
              <a:lnSpc>
                <a:spcPct val="100000"/>
              </a:lnSpc>
              <a:spcBef>
                <a:spcPts val="1200"/>
              </a:spcBef>
              <a:buNone/>
            </a:pPr>
            <a:endParaRPr lang="sv-SE" sz="1300" b="1" dirty="0">
              <a:solidFill>
                <a:srgbClr val="377F7A"/>
              </a:solidFill>
              <a:ea typeface="+mj-ea"/>
              <a:cs typeface="+mj-cs"/>
            </a:endParaRPr>
          </a:p>
          <a:p>
            <a:pPr marL="0" indent="0">
              <a:lnSpc>
                <a:spcPct val="100000"/>
              </a:lnSpc>
              <a:buClrTx/>
              <a:buFont typeface="Arial" panose="020B0604020202020204" pitchFamily="34" charset="0"/>
              <a:buNone/>
            </a:pPr>
            <a:r>
              <a:rPr lang="sv-SE" sz="1300" dirty="0"/>
              <a:t>Nulägesbeskrivningen är indelad i fyra kolumner. </a:t>
            </a:r>
          </a:p>
          <a:p>
            <a:pPr marL="742873" lvl="1" indent="-285750">
              <a:lnSpc>
                <a:spcPct val="100000"/>
              </a:lnSpc>
            </a:pPr>
            <a:r>
              <a:rPr lang="sv-SE" sz="1300" dirty="0"/>
              <a:t>Kolumn ett beskriver känslor och erfarenheter som patienterna berättar att de vanligtvis är med om. </a:t>
            </a:r>
          </a:p>
          <a:p>
            <a:pPr marL="742873" lvl="1" indent="-285750">
              <a:lnSpc>
                <a:spcPct val="100000"/>
              </a:lnSpc>
            </a:pPr>
            <a:r>
              <a:rPr lang="sv-SE" sz="1300" dirty="0"/>
              <a:t>Kolumn två beskriver aktiviteter och åtgärder som patienten gör.</a:t>
            </a:r>
          </a:p>
          <a:p>
            <a:pPr marL="742873" lvl="1" indent="-285750">
              <a:lnSpc>
                <a:spcPct val="100000"/>
              </a:lnSpc>
            </a:pPr>
            <a:r>
              <a:rPr lang="sv-SE" sz="1300" dirty="0"/>
              <a:t>Kolumn tre anger kort aktiviteter och åtgärder som hälso- och sjukvården gör. </a:t>
            </a:r>
          </a:p>
          <a:p>
            <a:pPr marL="742873" lvl="1" indent="-285750">
              <a:lnSpc>
                <a:spcPct val="100000"/>
              </a:lnSpc>
            </a:pPr>
            <a:r>
              <a:rPr lang="sv-SE" sz="1300" dirty="0"/>
              <a:t>Kolumn fyra redovisar, utifrån patienternas perspektiv, de huvudsakliga utmaningarna som patienterna berättar om. </a:t>
            </a:r>
          </a:p>
          <a:p>
            <a:pPr marL="0" lvl="1" indent="0">
              <a:lnSpc>
                <a:spcPct val="100000"/>
              </a:lnSpc>
              <a:buNone/>
            </a:pPr>
            <a:endParaRPr lang="sv-SE" sz="1300" dirty="0"/>
          </a:p>
          <a:p>
            <a:pPr marL="0" lvl="1" indent="0">
              <a:lnSpc>
                <a:spcPct val="100000"/>
              </a:lnSpc>
              <a:buNone/>
            </a:pPr>
            <a:r>
              <a:rPr lang="sv-SE" sz="1300" dirty="0"/>
              <a:t>Sammanfattningsvis ska de tre första kolumnerna ge läsaren en bakgrundsförståelse för utmaningarna som lyfts fram i kolumn fyra. </a:t>
            </a:r>
          </a:p>
          <a:p>
            <a:pPr marL="0" indent="0">
              <a:lnSpc>
                <a:spcPct val="100000"/>
              </a:lnSpc>
              <a:buClrTx/>
              <a:buFont typeface="Arial" panose="020B0604020202020204" pitchFamily="34" charset="0"/>
              <a:buNone/>
            </a:pPr>
            <a:endParaRPr lang="sv-SE" sz="1300" b="1" dirty="0">
              <a:solidFill>
                <a:srgbClr val="377F7A"/>
              </a:solidFill>
              <a:latin typeface="Calibri" panose="020F0502020204030204"/>
              <a:ea typeface="+mj-ea"/>
              <a:cs typeface="+mj-cs"/>
            </a:endParaRPr>
          </a:p>
          <a:p>
            <a:pPr marL="0" indent="0">
              <a:lnSpc>
                <a:spcPct val="100000"/>
              </a:lnSpc>
              <a:buClrTx/>
              <a:buFont typeface="Arial" panose="020B0604020202020204" pitchFamily="34" charset="0"/>
              <a:buNone/>
            </a:pPr>
            <a:r>
              <a:rPr lang="sv-SE" sz="1300" b="1" dirty="0">
                <a:solidFill>
                  <a:srgbClr val="377F7A"/>
                </a:solidFill>
                <a:latin typeface="Calibri" panose="020F0502020204030204"/>
                <a:ea typeface="+mj-ea"/>
                <a:cs typeface="+mj-cs"/>
              </a:rPr>
              <a:t>Att lägga in nulägesbeskrivningen i Wordmallen</a:t>
            </a:r>
          </a:p>
          <a:p>
            <a:pPr marL="0" indent="0">
              <a:lnSpc>
                <a:spcPct val="100000"/>
              </a:lnSpc>
              <a:buClrTx/>
              <a:buFont typeface="Arial" panose="020B0604020202020204" pitchFamily="34" charset="0"/>
              <a:buNone/>
            </a:pPr>
            <a:r>
              <a:rPr lang="sv-SE" sz="1300" dirty="0"/>
              <a:t>Tänk på att bilden ska klippas in i så hög upplösning som möjligt. Detta görs genom att:</a:t>
            </a:r>
          </a:p>
          <a:p>
            <a:pPr marL="742873" lvl="1" indent="-285750">
              <a:lnSpc>
                <a:spcPct val="100000"/>
              </a:lnSpc>
            </a:pPr>
            <a:r>
              <a:rPr lang="sv-SE" sz="1300" dirty="0"/>
              <a:t>Markera alla element på PowerPointsidan.</a:t>
            </a:r>
          </a:p>
          <a:p>
            <a:pPr marL="742873" lvl="1" indent="-285750">
              <a:lnSpc>
                <a:spcPct val="100000"/>
              </a:lnSpc>
            </a:pPr>
            <a:r>
              <a:rPr lang="sv-SE" sz="1300" dirty="0"/>
              <a:t>Högerklicka och välj ”kopiera” (eller kortkommando </a:t>
            </a:r>
            <a:r>
              <a:rPr lang="sv-SE" sz="1300" dirty="0" err="1"/>
              <a:t>Ctrl</a:t>
            </a:r>
            <a:r>
              <a:rPr lang="sv-SE" sz="1300" dirty="0"/>
              <a:t> + C).</a:t>
            </a:r>
          </a:p>
          <a:p>
            <a:pPr marL="742873" lvl="1" indent="-285750">
              <a:lnSpc>
                <a:spcPct val="100000"/>
              </a:lnSpc>
            </a:pPr>
            <a:r>
              <a:rPr lang="sv-SE" sz="1300" dirty="0"/>
              <a:t>Gå till Word-dokumentet och högerklicka och välj ”klistra in special” och välj ”klistra in som bild” (B).</a:t>
            </a:r>
          </a:p>
        </p:txBody>
      </p:sp>
      <p:sp>
        <p:nvSpPr>
          <p:cNvPr id="6" name="Rubrik 5">
            <a:extLst>
              <a:ext uri="{FF2B5EF4-FFF2-40B4-BE49-F238E27FC236}">
                <a16:creationId xmlns:a16="http://schemas.microsoft.com/office/drawing/2014/main" id="{0E002A47-113F-B2CE-1488-A16B4B1D9B2B}"/>
              </a:ext>
            </a:extLst>
          </p:cNvPr>
          <p:cNvSpPr>
            <a:spLocks noGrp="1"/>
          </p:cNvSpPr>
          <p:nvPr>
            <p:ph type="title"/>
          </p:nvPr>
        </p:nvSpPr>
        <p:spPr>
          <a:xfrm>
            <a:off x="777766" y="276029"/>
            <a:ext cx="6520220" cy="745678"/>
          </a:xfrm>
        </p:spPr>
        <p:txBody>
          <a:bodyPr/>
          <a:lstStyle/>
          <a:p>
            <a:r>
              <a:rPr lang="sv-SE" sz="1300" b="1" kern="1200" dirty="0">
                <a:solidFill>
                  <a:srgbClr val="377F7A"/>
                </a:solidFill>
                <a:effectLst/>
                <a:latin typeface="Calibri" panose="020F0502020204030204" pitchFamily="34" charset="0"/>
                <a:ea typeface="+mn-ea"/>
                <a:cs typeface="+mn-cs"/>
              </a:rPr>
              <a:t>Introduktion</a:t>
            </a:r>
            <a:endParaRPr lang="sv-SE" dirty="0"/>
          </a:p>
        </p:txBody>
      </p:sp>
    </p:spTree>
    <p:extLst>
      <p:ext uri="{BB962C8B-B14F-4D97-AF65-F5344CB8AC3E}">
        <p14:creationId xmlns:p14="http://schemas.microsoft.com/office/powerpoint/2010/main" val="3693911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1CE155B-131D-41DC-8885-830FFD8949D3}"/>
              </a:ext>
            </a:extLst>
          </p:cNvPr>
          <p:cNvSpPr>
            <a:spLocks noGrp="1"/>
          </p:cNvSpPr>
          <p:nvPr>
            <p:ph type="title"/>
          </p:nvPr>
        </p:nvSpPr>
        <p:spPr/>
        <p:txBody>
          <a:bodyPr>
            <a:normAutofit/>
          </a:bodyPr>
          <a:lstStyle/>
          <a:p>
            <a:r>
              <a:rPr lang="sv-SE" sz="1300" dirty="0">
                <a:ea typeface="+mn-ea"/>
                <a:cs typeface="+mn-cs"/>
              </a:rPr>
              <a:t>Beskrivning av innehåll och placering i mallen samt val av färgkoder</a:t>
            </a:r>
          </a:p>
        </p:txBody>
      </p:sp>
      <p:graphicFrame>
        <p:nvGraphicFramePr>
          <p:cNvPr id="5" name="Tabell 4">
            <a:extLst>
              <a:ext uri="{FF2B5EF4-FFF2-40B4-BE49-F238E27FC236}">
                <a16:creationId xmlns:a16="http://schemas.microsoft.com/office/drawing/2014/main" id="{E1CDD4E5-E5B4-4DCB-BC35-BDC3278D7674}"/>
              </a:ext>
            </a:extLst>
          </p:cNvPr>
          <p:cNvGraphicFramePr>
            <a:graphicFrameLocks noGrp="1"/>
          </p:cNvGraphicFramePr>
          <p:nvPr>
            <p:extLst>
              <p:ext uri="{D42A27DB-BD31-4B8C-83A1-F6EECF244321}">
                <p14:modId xmlns:p14="http://schemas.microsoft.com/office/powerpoint/2010/main" val="2913200528"/>
              </p:ext>
            </p:extLst>
          </p:nvPr>
        </p:nvGraphicFramePr>
        <p:xfrm>
          <a:off x="573415" y="1417872"/>
          <a:ext cx="6225813" cy="4098896"/>
        </p:xfrm>
        <a:graphic>
          <a:graphicData uri="http://schemas.openxmlformats.org/drawingml/2006/table">
            <a:tbl>
              <a:tblPr firstRow="1" firstCol="1" bandRow="1">
                <a:tableStyleId>{5C22544A-7EE6-4342-B048-85BDC9FD1C3A}</a:tableStyleId>
              </a:tblPr>
              <a:tblGrid>
                <a:gridCol w="1534458">
                  <a:extLst>
                    <a:ext uri="{9D8B030D-6E8A-4147-A177-3AD203B41FA5}">
                      <a16:colId xmlns:a16="http://schemas.microsoft.com/office/drawing/2014/main" val="3587737073"/>
                    </a:ext>
                  </a:extLst>
                </a:gridCol>
                <a:gridCol w="3371950">
                  <a:extLst>
                    <a:ext uri="{9D8B030D-6E8A-4147-A177-3AD203B41FA5}">
                      <a16:colId xmlns:a16="http://schemas.microsoft.com/office/drawing/2014/main" val="2988279695"/>
                    </a:ext>
                  </a:extLst>
                </a:gridCol>
                <a:gridCol w="1319405">
                  <a:extLst>
                    <a:ext uri="{9D8B030D-6E8A-4147-A177-3AD203B41FA5}">
                      <a16:colId xmlns:a16="http://schemas.microsoft.com/office/drawing/2014/main" val="1715961798"/>
                    </a:ext>
                  </a:extLst>
                </a:gridCol>
              </a:tblGrid>
              <a:tr h="732533">
                <a:tc>
                  <a:txBody>
                    <a:bodyPr/>
                    <a:lstStyle/>
                    <a:p>
                      <a:pPr>
                        <a:lnSpc>
                          <a:spcPct val="115000"/>
                        </a:lnSpc>
                        <a:spcAft>
                          <a:spcPts val="1000"/>
                        </a:spcAft>
                      </a:pPr>
                      <a:r>
                        <a:rPr lang="sv-SE" sz="1400" b="0" dirty="0">
                          <a:solidFill>
                            <a:schemeClr val="tx1"/>
                          </a:solidFill>
                          <a:effectLst/>
                        </a:rPr>
                        <a:t>Färg och stil på text</a:t>
                      </a:r>
                      <a:endParaRPr lang="sv-SE"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2"/>
                      </a:solidFill>
                      <a:prstDash val="solid"/>
                      <a:round/>
                      <a:headEnd type="none" w="med" len="med"/>
                      <a:tailEnd type="none" w="med" len="med"/>
                    </a:lnR>
                    <a:lnB w="12700" cap="flat" cmpd="sng" algn="ctr">
                      <a:solidFill>
                        <a:schemeClr val="bg2"/>
                      </a:solidFill>
                      <a:prstDash val="solid"/>
                      <a:round/>
                      <a:headEnd type="none" w="med" len="med"/>
                      <a:tailEnd type="none" w="med" len="med"/>
                    </a:lnB>
                    <a:solidFill>
                      <a:schemeClr val="bg1">
                        <a:lumMod val="85000"/>
                      </a:schemeClr>
                    </a:solidFill>
                  </a:tcPr>
                </a:tc>
                <a:tc>
                  <a:txBody>
                    <a:bodyPr/>
                    <a:lstStyle/>
                    <a:p>
                      <a:pPr>
                        <a:lnSpc>
                          <a:spcPct val="115000"/>
                        </a:lnSpc>
                        <a:spcAft>
                          <a:spcPts val="1000"/>
                        </a:spcAft>
                      </a:pPr>
                      <a:r>
                        <a:rPr lang="sv-SE" sz="1400" b="0" dirty="0">
                          <a:solidFill>
                            <a:schemeClr val="tx1"/>
                          </a:solidFill>
                          <a:effectLst/>
                        </a:rPr>
                        <a:t>Innebörd</a:t>
                      </a:r>
                      <a:endParaRPr lang="sv-SE"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2"/>
                      </a:solidFill>
                      <a:prstDash val="solid"/>
                      <a:round/>
                      <a:headEnd type="none" w="med" len="med"/>
                      <a:tailEnd type="none" w="med" len="med"/>
                    </a:lnL>
                    <a:lnB w="12700" cap="flat" cmpd="sng" algn="ctr">
                      <a:solidFill>
                        <a:schemeClr val="bg2"/>
                      </a:solidFill>
                      <a:prstDash val="solid"/>
                      <a:round/>
                      <a:headEnd type="none" w="med" len="med"/>
                      <a:tailEnd type="none" w="med" len="med"/>
                    </a:lnB>
                    <a:solidFill>
                      <a:schemeClr val="bg1">
                        <a:lumMod val="85000"/>
                      </a:schemeClr>
                    </a:solidFill>
                  </a:tcPr>
                </a:tc>
                <a:tc>
                  <a:txBody>
                    <a:bodyPr/>
                    <a:lstStyle/>
                    <a:p>
                      <a:pPr>
                        <a:lnSpc>
                          <a:spcPct val="115000"/>
                        </a:lnSpc>
                        <a:spcAft>
                          <a:spcPts val="1000"/>
                        </a:spcAft>
                      </a:pPr>
                      <a:r>
                        <a:rPr lang="sv-SE" sz="1400" b="0" dirty="0">
                          <a:solidFill>
                            <a:schemeClr val="tx1"/>
                          </a:solidFill>
                          <a:effectLst/>
                        </a:rPr>
                        <a:t>Placering</a:t>
                      </a:r>
                      <a:endParaRPr lang="sv-SE"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bg2"/>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167788582"/>
                  </a:ext>
                </a:extLst>
              </a:tr>
              <a:tr h="1834863">
                <a:tc>
                  <a:txBody>
                    <a:bodyPr/>
                    <a:lstStyle/>
                    <a:p>
                      <a:pPr>
                        <a:lnSpc>
                          <a:spcPct val="115000"/>
                        </a:lnSpc>
                        <a:spcAft>
                          <a:spcPts val="1000"/>
                        </a:spcAft>
                      </a:pPr>
                      <a:r>
                        <a:rPr lang="sv-SE" sz="1400" b="0" dirty="0">
                          <a:solidFill>
                            <a:srgbClr val="BE5A2D"/>
                          </a:solidFill>
                          <a:effectLst/>
                        </a:rPr>
                        <a:t>Orange</a:t>
                      </a:r>
                      <a:r>
                        <a:rPr lang="sv-SE" sz="1400" b="0" dirty="0">
                          <a:solidFill>
                            <a:schemeClr val="tx1"/>
                          </a:solidFill>
                          <a:effectLst/>
                        </a:rPr>
                        <a:t> eller </a:t>
                      </a:r>
                      <a:r>
                        <a:rPr lang="sv-SE" sz="1400" b="0" dirty="0">
                          <a:solidFill>
                            <a:srgbClr val="3C8C14"/>
                          </a:solidFill>
                          <a:effectLst/>
                        </a:rPr>
                        <a:t>grön</a:t>
                      </a:r>
                      <a:r>
                        <a:rPr lang="sv-SE" sz="1400" b="0" dirty="0">
                          <a:solidFill>
                            <a:schemeClr val="tx1"/>
                          </a:solidFill>
                          <a:effectLst/>
                        </a:rPr>
                        <a:t> textfärg </a:t>
                      </a:r>
                      <a:r>
                        <a:rPr lang="sv-SE" sz="1400" b="0" i="0" dirty="0">
                          <a:solidFill>
                            <a:schemeClr val="tx1"/>
                          </a:solidFill>
                          <a:effectLst/>
                        </a:rPr>
                        <a:t>(se förtydligande nedan angående färgkodning)</a:t>
                      </a:r>
                    </a:p>
                    <a:p>
                      <a:pPr>
                        <a:lnSpc>
                          <a:spcPct val="115000"/>
                        </a:lnSpc>
                        <a:spcAft>
                          <a:spcPts val="1000"/>
                        </a:spcAft>
                      </a:pPr>
                      <a:r>
                        <a:rPr lang="sv-SE" sz="1400" dirty="0">
                          <a:solidFill>
                            <a:schemeClr val="tx1"/>
                          </a:solidFill>
                          <a:effectLst/>
                        </a:rPr>
                        <a:t> </a:t>
                      </a:r>
                      <a:endParaRPr lang="sv-SE"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tc>
                  <a:txBody>
                    <a:bodyPr/>
                    <a:lstStyle/>
                    <a:p>
                      <a:pPr>
                        <a:lnSpc>
                          <a:spcPct val="115000"/>
                        </a:lnSpc>
                        <a:spcAft>
                          <a:spcPts val="1000"/>
                        </a:spcAft>
                      </a:pPr>
                      <a:r>
                        <a:rPr lang="sv-SE" sz="1400" dirty="0">
                          <a:effectLst/>
                        </a:rPr>
                        <a:t>Känslor och erfarenheter som patienterna berättar att de vanligtvis är med om </a:t>
                      </a:r>
                    </a:p>
                    <a:p>
                      <a:pPr>
                        <a:lnSpc>
                          <a:spcPct val="115000"/>
                        </a:lnSpc>
                        <a:spcAft>
                          <a:spcPts val="1000"/>
                        </a:spcAft>
                      </a:pPr>
                      <a:r>
                        <a:rPr lang="sv-SE" sz="1400" dirty="0">
                          <a:effectLst/>
                        </a:rPr>
                        <a:t>Orange textfärg = negativa känslor och erfarenheter</a:t>
                      </a:r>
                    </a:p>
                    <a:p>
                      <a:pPr>
                        <a:lnSpc>
                          <a:spcPct val="115000"/>
                        </a:lnSpc>
                        <a:spcAft>
                          <a:spcPts val="1000"/>
                        </a:spcAft>
                      </a:pPr>
                      <a:r>
                        <a:rPr lang="sv-SE" sz="1400" dirty="0">
                          <a:effectLst/>
                        </a:rPr>
                        <a:t>Grön textfärg = positiva känslor och erfarenheter</a:t>
                      </a:r>
                      <a:endParaRPr lang="sv-S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a:lnSpc>
                          <a:spcPct val="115000"/>
                        </a:lnSpc>
                        <a:spcAft>
                          <a:spcPts val="1000"/>
                        </a:spcAft>
                      </a:pPr>
                      <a:r>
                        <a:rPr lang="sv-SE" sz="1400">
                          <a:effectLst/>
                        </a:rPr>
                        <a:t>Kolumn 1</a:t>
                      </a:r>
                      <a:endParaRPr lang="sv-SE"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176971225"/>
                  </a:ext>
                </a:extLst>
              </a:tr>
              <a:tr h="564542">
                <a:tc>
                  <a:txBody>
                    <a:bodyPr/>
                    <a:lstStyle/>
                    <a:p>
                      <a:pPr>
                        <a:lnSpc>
                          <a:spcPct val="115000"/>
                        </a:lnSpc>
                        <a:spcAft>
                          <a:spcPts val="1000"/>
                        </a:spcAft>
                      </a:pPr>
                      <a:r>
                        <a:rPr lang="sv-SE" sz="1400" b="0" i="0" dirty="0">
                          <a:solidFill>
                            <a:schemeClr val="tx1"/>
                          </a:solidFill>
                          <a:effectLst/>
                        </a:rPr>
                        <a:t>Svart</a:t>
                      </a:r>
                      <a:r>
                        <a:rPr lang="sv-SE" sz="1400" b="0" dirty="0">
                          <a:solidFill>
                            <a:schemeClr val="tx1"/>
                          </a:solidFill>
                          <a:effectLst/>
                        </a:rPr>
                        <a:t> textfärg</a:t>
                      </a:r>
                      <a:endParaRPr lang="sv-SE"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a:lnSpc>
                          <a:spcPct val="115000"/>
                        </a:lnSpc>
                        <a:spcAft>
                          <a:spcPts val="1000"/>
                        </a:spcAft>
                      </a:pPr>
                      <a:r>
                        <a:rPr lang="sv-SE" sz="1400" dirty="0">
                          <a:effectLst/>
                        </a:rPr>
                        <a:t>Aktiviteter och åtgärder som </a:t>
                      </a:r>
                      <a:r>
                        <a:rPr lang="sv-SE" sz="1400" dirty="0">
                          <a:solidFill>
                            <a:schemeClr val="tx1"/>
                          </a:solidFill>
                          <a:effectLst/>
                        </a:rPr>
                        <a:t>patienten gör</a:t>
                      </a:r>
                      <a:endParaRPr lang="sv-SE"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a:lnSpc>
                          <a:spcPct val="115000"/>
                        </a:lnSpc>
                        <a:spcAft>
                          <a:spcPts val="1000"/>
                        </a:spcAft>
                      </a:pPr>
                      <a:r>
                        <a:rPr lang="sv-SE" sz="1400" dirty="0">
                          <a:effectLst/>
                        </a:rPr>
                        <a:t>Kolumn 2</a:t>
                      </a:r>
                      <a:endParaRPr lang="sv-S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896511559"/>
                  </a:ext>
                </a:extLst>
              </a:tr>
              <a:tr h="483479">
                <a:tc>
                  <a:txBody>
                    <a:bodyPr/>
                    <a:lstStyle/>
                    <a:p>
                      <a:pPr>
                        <a:lnSpc>
                          <a:spcPct val="115000"/>
                        </a:lnSpc>
                        <a:spcAft>
                          <a:spcPts val="1000"/>
                        </a:spcAft>
                      </a:pPr>
                      <a:r>
                        <a:rPr lang="sv-SE" sz="1400" b="0" dirty="0">
                          <a:solidFill>
                            <a:schemeClr val="tx1"/>
                          </a:solidFill>
                          <a:effectLst/>
                        </a:rPr>
                        <a:t>Svart textfärg</a:t>
                      </a:r>
                      <a:endParaRPr lang="sv-SE"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a:lnSpc>
                          <a:spcPct val="115000"/>
                        </a:lnSpc>
                        <a:spcAft>
                          <a:spcPts val="1000"/>
                        </a:spcAft>
                      </a:pPr>
                      <a:r>
                        <a:rPr lang="sv-SE" sz="1400" dirty="0">
                          <a:effectLst/>
                        </a:rPr>
                        <a:t>Aktiviteter och åtgärder som hälso- och sjukvården gör</a:t>
                      </a:r>
                    </a:p>
                  </a:txBody>
                  <a:tcPr marL="68580" marR="6858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a:lnSpc>
                          <a:spcPct val="115000"/>
                        </a:lnSpc>
                        <a:spcAft>
                          <a:spcPts val="1000"/>
                        </a:spcAft>
                      </a:pPr>
                      <a:r>
                        <a:rPr lang="sv-SE" sz="1400" dirty="0">
                          <a:solidFill>
                            <a:schemeClr val="tx1"/>
                          </a:solidFill>
                          <a:effectLst/>
                        </a:rPr>
                        <a:t>Kolumn 3</a:t>
                      </a:r>
                      <a:endParaRPr lang="sv-SE"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1095299979"/>
                  </a:ext>
                </a:extLst>
              </a:tr>
              <a:tr h="483479">
                <a:tc>
                  <a:txBody>
                    <a:bodyPr/>
                    <a:lstStyle/>
                    <a:p>
                      <a:pPr>
                        <a:lnSpc>
                          <a:spcPct val="115000"/>
                        </a:lnSpc>
                        <a:spcAft>
                          <a:spcPts val="1000"/>
                        </a:spcAft>
                      </a:pPr>
                      <a:r>
                        <a:rPr lang="sv-SE" sz="1400" b="0" dirty="0">
                          <a:solidFill>
                            <a:schemeClr val="tx1"/>
                          </a:solidFill>
                          <a:effectLst/>
                        </a:rPr>
                        <a:t>Svart textfärg </a:t>
                      </a:r>
                      <a:br>
                        <a:rPr lang="sv-SE" sz="1400" b="0" dirty="0">
                          <a:solidFill>
                            <a:schemeClr val="tx1"/>
                          </a:solidFill>
                          <a:effectLst/>
                        </a:rPr>
                      </a:br>
                      <a:r>
                        <a:rPr lang="sv-SE" sz="1400" b="1" dirty="0">
                          <a:solidFill>
                            <a:schemeClr val="tx1"/>
                          </a:solidFill>
                          <a:effectLst/>
                        </a:rPr>
                        <a:t>fet stil</a:t>
                      </a:r>
                      <a:endParaRPr lang="sv-SE"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a:lnSpc>
                          <a:spcPct val="115000"/>
                        </a:lnSpc>
                        <a:spcAft>
                          <a:spcPts val="1000"/>
                        </a:spcAft>
                      </a:pPr>
                      <a:r>
                        <a:rPr lang="sv-SE" sz="1400" dirty="0">
                          <a:solidFill>
                            <a:schemeClr val="tx1"/>
                          </a:solidFill>
                          <a:effectLst/>
                        </a:rPr>
                        <a:t>Huvudsakliga utmaningar ur patienternas perspektiv</a:t>
                      </a:r>
                      <a:endParaRPr lang="sv-SE"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a:lnSpc>
                          <a:spcPct val="115000"/>
                        </a:lnSpc>
                        <a:spcAft>
                          <a:spcPts val="1000"/>
                        </a:spcAft>
                      </a:pPr>
                      <a:r>
                        <a:rPr lang="sv-SE" sz="1400" dirty="0">
                          <a:effectLst/>
                        </a:rPr>
                        <a:t>Kolumn 4</a:t>
                      </a:r>
                      <a:endParaRPr lang="sv-SE"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807853716"/>
                  </a:ext>
                </a:extLst>
              </a:tr>
            </a:tbl>
          </a:graphicData>
        </a:graphic>
      </p:graphicFrame>
      <p:sp>
        <p:nvSpPr>
          <p:cNvPr id="3" name="textruta 2">
            <a:extLst>
              <a:ext uri="{FF2B5EF4-FFF2-40B4-BE49-F238E27FC236}">
                <a16:creationId xmlns:a16="http://schemas.microsoft.com/office/drawing/2014/main" id="{8E2FC43F-DA57-4559-B459-12A73D9FCFEF}"/>
              </a:ext>
            </a:extLst>
          </p:cNvPr>
          <p:cNvSpPr txBox="1"/>
          <p:nvPr/>
        </p:nvSpPr>
        <p:spPr>
          <a:xfrm>
            <a:off x="519728" y="5980875"/>
            <a:ext cx="6720316" cy="1301125"/>
          </a:xfrm>
          <a:prstGeom prst="rect">
            <a:avLst/>
          </a:prstGeom>
          <a:noFill/>
        </p:spPr>
        <p:txBody>
          <a:bodyPr wrap="square" rtlCol="0">
            <a:spAutoFit/>
          </a:bodyPr>
          <a:lstStyle/>
          <a:p>
            <a:r>
              <a:rPr lang="sv-SE" sz="1300" dirty="0"/>
              <a:t>Nedanstående</a:t>
            </a:r>
            <a:r>
              <a:rPr lang="sv-SE" sz="1300" b="1" dirty="0"/>
              <a:t> </a:t>
            </a:r>
            <a:r>
              <a:rPr lang="sv-SE" sz="1300" dirty="0"/>
              <a:t>färgkoder ska användas i den färgade texten i kolumn ett för att uppfylla tillgänglighetskrav. Kodningen hittas enklast genom att gå in på </a:t>
            </a:r>
            <a:r>
              <a:rPr lang="sv-SE" sz="1300" i="1" dirty="0"/>
              <a:t>teckenfärg</a:t>
            </a:r>
            <a:r>
              <a:rPr lang="sv-SE" sz="1300" dirty="0"/>
              <a:t>-&gt; </a:t>
            </a:r>
            <a:r>
              <a:rPr lang="sv-SE" sz="1300" i="1" dirty="0"/>
              <a:t>fler färger</a:t>
            </a:r>
            <a:r>
              <a:rPr lang="sv-SE" sz="1300" dirty="0"/>
              <a:t>-&gt; </a:t>
            </a:r>
            <a:r>
              <a:rPr lang="sv-SE" sz="1300" i="1" dirty="0"/>
              <a:t>valfri.</a:t>
            </a:r>
            <a:endParaRPr lang="sv-SE" sz="1300" dirty="0"/>
          </a:p>
          <a:p>
            <a:endParaRPr lang="sv-SE" sz="1300" dirty="0"/>
          </a:p>
          <a:p>
            <a:pPr marL="171450" indent="-171450">
              <a:buFont typeface="Arial" panose="020B0604020202020204" pitchFamily="34" charset="0"/>
              <a:buChar char="•"/>
            </a:pPr>
            <a:r>
              <a:rPr lang="sv-SE" sz="1400" dirty="0">
                <a:solidFill>
                  <a:srgbClr val="3C8C14"/>
                </a:solidFill>
              </a:rPr>
              <a:t>Grön</a:t>
            </a:r>
            <a:r>
              <a:rPr lang="sv-SE" sz="1300" dirty="0"/>
              <a:t>: 60, 140, 20</a:t>
            </a:r>
          </a:p>
          <a:p>
            <a:pPr marL="171450" indent="-171450">
              <a:buFont typeface="Arial" panose="020B0604020202020204" pitchFamily="34" charset="0"/>
              <a:buChar char="•"/>
            </a:pPr>
            <a:r>
              <a:rPr lang="sv-SE" sz="1400" dirty="0">
                <a:solidFill>
                  <a:srgbClr val="BE5A2D"/>
                </a:solidFill>
              </a:rPr>
              <a:t>Orange</a:t>
            </a:r>
            <a:r>
              <a:rPr lang="sv-SE" sz="1300" dirty="0"/>
              <a:t>: 190, 90, 45</a:t>
            </a:r>
          </a:p>
          <a:p>
            <a:endParaRPr lang="sv-SE" dirty="0"/>
          </a:p>
        </p:txBody>
      </p:sp>
      <p:sp>
        <p:nvSpPr>
          <p:cNvPr id="9" name="Rektangel 8">
            <a:extLst>
              <a:ext uri="{FF2B5EF4-FFF2-40B4-BE49-F238E27FC236}">
                <a16:creationId xmlns:a16="http://schemas.microsoft.com/office/drawing/2014/main" id="{ED2611A2-E587-4F4D-B53B-96D4B01E7166}"/>
              </a:ext>
              <a:ext uri="{C183D7F6-B498-43B3-948B-1728B52AA6E4}">
                <adec:decorative xmlns:adec="http://schemas.microsoft.com/office/drawing/2017/decorative" val="1"/>
              </a:ext>
            </a:extLst>
          </p:cNvPr>
          <p:cNvSpPr/>
          <p:nvPr/>
        </p:nvSpPr>
        <p:spPr>
          <a:xfrm>
            <a:off x="5007389" y="9397447"/>
            <a:ext cx="2552286" cy="10146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 name="Bildobjekt 5">
            <a:extLst>
              <a:ext uri="{FF2B5EF4-FFF2-40B4-BE49-F238E27FC236}">
                <a16:creationId xmlns:a16="http://schemas.microsoft.com/office/drawing/2014/main" id="{495FBA2F-B17E-4277-81A6-0B8B27FB09A1}"/>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4175991" y="7139654"/>
            <a:ext cx="2107541" cy="2727119"/>
          </a:xfrm>
          <a:prstGeom prst="rect">
            <a:avLst/>
          </a:prstGeom>
          <a:solidFill>
            <a:schemeClr val="accent2"/>
          </a:solidFill>
          <a:effectLst>
            <a:outerShdw blurRad="50800" dist="38100" dir="2700000" algn="tl" rotWithShape="0">
              <a:prstClr val="black">
                <a:alpha val="40000"/>
              </a:prstClr>
            </a:outerShdw>
          </a:effectLst>
        </p:spPr>
      </p:pic>
      <p:pic>
        <p:nvPicPr>
          <p:cNvPr id="8" name="Bildobjekt 7">
            <a:extLst>
              <a:ext uri="{FF2B5EF4-FFF2-40B4-BE49-F238E27FC236}">
                <a16:creationId xmlns:a16="http://schemas.microsoft.com/office/drawing/2014/main" id="{54BFBA99-3960-40E9-89DD-8D0AB019F627}"/>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276143" y="7160506"/>
            <a:ext cx="2107541" cy="274424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556234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 name="TextBox 12">
            <a:extLst>
              <a:ext uri="{FF2B5EF4-FFF2-40B4-BE49-F238E27FC236}">
                <a16:creationId xmlns:a16="http://schemas.microsoft.com/office/drawing/2014/main" id="{83E23084-9B09-401E-9FA6-67BF2806B54F}"/>
              </a:ext>
              <a:ext uri="{C183D7F6-B498-43B3-948B-1728B52AA6E4}">
                <adec:decorative xmlns:adec="http://schemas.microsoft.com/office/drawing/2017/decorative" val="0"/>
              </a:ext>
            </a:extLst>
          </p:cNvPr>
          <p:cNvSpPr txBox="1"/>
          <p:nvPr/>
        </p:nvSpPr>
        <p:spPr>
          <a:xfrm>
            <a:off x="-2528158" y="2433201"/>
            <a:ext cx="2183330" cy="2308324"/>
          </a:xfrm>
          <a:prstGeom prst="rect">
            <a:avLst/>
          </a:prstGeom>
          <a:solidFill>
            <a:schemeClr val="bg1">
              <a:lumMod val="75000"/>
            </a:schemeClr>
          </a:solidFill>
          <a:ln>
            <a:solidFill>
              <a:schemeClr val="tx1"/>
            </a:solidFill>
            <a:prstDash val="dash"/>
          </a:ln>
        </p:spPr>
        <p:txBody>
          <a:bodyPr wrap="square" rtlCol="0">
            <a:spAutoFit/>
          </a:bodyPr>
          <a:lstStyle/>
          <a:p>
            <a:r>
              <a:rPr lang="sv-SE" sz="1200" dirty="0"/>
              <a:t>Nulägesbeskrivningen kan delas in i olika faser, se exempel. Faserna behöver inte ange var vården sker (som i exemplet), det centrala är att faserna är relevanta för hälsotillståndet.</a:t>
            </a:r>
          </a:p>
          <a:p>
            <a:endParaRPr lang="sv-SE" sz="1200" dirty="0"/>
          </a:p>
          <a:p>
            <a:r>
              <a:rPr lang="sv-SE" sz="1200" dirty="0"/>
              <a:t>Om det är vanligt att delar av patientgruppen ”hoppar över” eller ”rör sig till ett tidigare steg” kan streckade pilar användas – se förslag. </a:t>
            </a:r>
          </a:p>
        </p:txBody>
      </p:sp>
      <p:cxnSp>
        <p:nvCxnSpPr>
          <p:cNvPr id="102" name="Connector: Curved 290">
            <a:extLst>
              <a:ext uri="{FF2B5EF4-FFF2-40B4-BE49-F238E27FC236}">
                <a16:creationId xmlns:a16="http://schemas.microsoft.com/office/drawing/2014/main" id="{44E54F69-6A5E-0277-7E24-601E975ABBC3}"/>
              </a:ext>
              <a:ext uri="{C183D7F6-B498-43B3-948B-1728B52AA6E4}">
                <adec:decorative xmlns:adec="http://schemas.microsoft.com/office/drawing/2017/decorative" val="1"/>
              </a:ext>
            </a:extLst>
          </p:cNvPr>
          <p:cNvCxnSpPr>
            <a:cxnSpLocks/>
            <a:stCxn id="100" idx="1"/>
            <a:endCxn id="53" idx="3"/>
          </p:cNvCxnSpPr>
          <p:nvPr/>
        </p:nvCxnSpPr>
        <p:spPr>
          <a:xfrm rot="10800000">
            <a:off x="268089" y="6243547"/>
            <a:ext cx="743261" cy="3903619"/>
          </a:xfrm>
          <a:prstGeom prst="curvedConnector3">
            <a:avLst>
              <a:gd name="adj1" fmla="val 130756"/>
            </a:avLst>
          </a:prstGeom>
          <a:ln w="19050">
            <a:solidFill>
              <a:srgbClr val="A2A1A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6" name="Straight Connector 262">
            <a:extLst>
              <a:ext uri="{FF2B5EF4-FFF2-40B4-BE49-F238E27FC236}">
                <a16:creationId xmlns:a16="http://schemas.microsoft.com/office/drawing/2014/main" id="{4582A2C9-51FC-4F2A-BCF0-900F595FB0E0}"/>
              </a:ext>
              <a:ext uri="{C183D7F6-B498-43B3-948B-1728B52AA6E4}">
                <adec:decorative xmlns:adec="http://schemas.microsoft.com/office/drawing/2017/decorative" val="1"/>
              </a:ext>
            </a:extLst>
          </p:cNvPr>
          <p:cNvCxnSpPr>
            <a:cxnSpLocks/>
          </p:cNvCxnSpPr>
          <p:nvPr/>
        </p:nvCxnSpPr>
        <p:spPr>
          <a:xfrm flipH="1">
            <a:off x="1360013" y="6904621"/>
            <a:ext cx="33733" cy="3382675"/>
          </a:xfrm>
          <a:prstGeom prst="line">
            <a:avLst/>
          </a:prstGeom>
          <a:ln w="38100">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85" name="Group 84">
            <a:extLst>
              <a:ext uri="{FF2B5EF4-FFF2-40B4-BE49-F238E27FC236}">
                <a16:creationId xmlns:a16="http://schemas.microsoft.com/office/drawing/2014/main" id="{FFE00154-23B4-E294-2F57-4CCAFEB19FA4}"/>
              </a:ext>
              <a:ext uri="{C183D7F6-B498-43B3-948B-1728B52AA6E4}">
                <adec:decorative xmlns:adec="http://schemas.microsoft.com/office/drawing/2017/decorative" val="1"/>
              </a:ext>
            </a:extLst>
          </p:cNvPr>
          <p:cNvGrpSpPr/>
          <p:nvPr/>
        </p:nvGrpSpPr>
        <p:grpSpPr>
          <a:xfrm>
            <a:off x="-911" y="8182228"/>
            <a:ext cx="4961612" cy="287264"/>
            <a:chOff x="-11004" y="284579"/>
            <a:chExt cx="4961612" cy="287264"/>
          </a:xfrm>
        </p:grpSpPr>
        <p:sp>
          <p:nvSpPr>
            <p:cNvPr id="86" name="Rectangle 260">
              <a:extLst>
                <a:ext uri="{FF2B5EF4-FFF2-40B4-BE49-F238E27FC236}">
                  <a16:creationId xmlns:a16="http://schemas.microsoft.com/office/drawing/2014/main" id="{9FCE5B07-2052-6C2C-2FF1-AD941F01541C}"/>
                </a:ext>
              </a:extLst>
            </p:cNvPr>
            <p:cNvSpPr/>
            <p:nvPr/>
          </p:nvSpPr>
          <p:spPr>
            <a:xfrm>
              <a:off x="-11004" y="290879"/>
              <a:ext cx="4961612" cy="280964"/>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defRPr/>
              </a:pPr>
              <a:r>
                <a:rPr lang="sv-SE" sz="1600" dirty="0">
                  <a:solidFill>
                    <a:schemeClr val="tx1"/>
                  </a:solidFill>
                  <a:latin typeface="Calibri" panose="020F0502020204030204"/>
                </a:rPr>
                <a:t>[FAS 3 t.ex. SPECIALISERAD VÅRD]</a:t>
              </a:r>
            </a:p>
          </p:txBody>
        </p:sp>
        <p:cxnSp>
          <p:nvCxnSpPr>
            <p:cNvPr id="87" name="Straight Connector 3">
              <a:extLst>
                <a:ext uri="{FF2B5EF4-FFF2-40B4-BE49-F238E27FC236}">
                  <a16:creationId xmlns:a16="http://schemas.microsoft.com/office/drawing/2014/main" id="{99ACD5F8-0C42-D56A-5A5D-BA63AF5AB570}"/>
                </a:ext>
              </a:extLst>
            </p:cNvPr>
            <p:cNvCxnSpPr>
              <a:cxnSpLocks/>
            </p:cNvCxnSpPr>
            <p:nvPr/>
          </p:nvCxnSpPr>
          <p:spPr>
            <a:xfrm>
              <a:off x="-10022" y="284579"/>
              <a:ext cx="495964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3">
              <a:extLst>
                <a:ext uri="{FF2B5EF4-FFF2-40B4-BE49-F238E27FC236}">
                  <a16:creationId xmlns:a16="http://schemas.microsoft.com/office/drawing/2014/main" id="{6E4503DD-8903-3600-2DD3-8B6FE704C8C7}"/>
                </a:ext>
              </a:extLst>
            </p:cNvPr>
            <p:cNvCxnSpPr>
              <a:cxnSpLocks/>
            </p:cNvCxnSpPr>
            <p:nvPr/>
          </p:nvCxnSpPr>
          <p:spPr>
            <a:xfrm flipV="1">
              <a:off x="-11004" y="567558"/>
              <a:ext cx="4960800" cy="428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cxnSp>
        <p:nvCxnSpPr>
          <p:cNvPr id="10" name="Connector: Curved 228">
            <a:extLst>
              <a:ext uri="{FF2B5EF4-FFF2-40B4-BE49-F238E27FC236}">
                <a16:creationId xmlns:a16="http://schemas.microsoft.com/office/drawing/2014/main" id="{B9C3875D-CBCC-40A0-A306-2E2C8C2CC1DE}"/>
              </a:ext>
              <a:ext uri="{C183D7F6-B498-43B3-948B-1728B52AA6E4}">
                <adec:decorative xmlns:adec="http://schemas.microsoft.com/office/drawing/2017/decorative" val="1"/>
              </a:ext>
            </a:extLst>
          </p:cNvPr>
          <p:cNvCxnSpPr>
            <a:cxnSpLocks/>
            <a:stCxn id="92" idx="2"/>
            <a:endCxn id="17" idx="1"/>
          </p:cNvCxnSpPr>
          <p:nvPr/>
        </p:nvCxnSpPr>
        <p:spPr>
          <a:xfrm rot="5400000">
            <a:off x="-309186" y="3828191"/>
            <a:ext cx="2688525" cy="108292"/>
          </a:xfrm>
          <a:prstGeom prst="curvedConnector4">
            <a:avLst>
              <a:gd name="adj1" fmla="val 46778"/>
              <a:gd name="adj2" fmla="val 437124"/>
            </a:avLst>
          </a:prstGeom>
          <a:ln w="19050">
            <a:solidFill>
              <a:srgbClr val="A2A1A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3" name="Straight Connector 273">
            <a:extLst>
              <a:ext uri="{FF2B5EF4-FFF2-40B4-BE49-F238E27FC236}">
                <a16:creationId xmlns:a16="http://schemas.microsoft.com/office/drawing/2014/main" id="{13128309-4B77-4E4D-9FE6-AEBD105608D9}"/>
              </a:ext>
              <a:ext uri="{C183D7F6-B498-43B3-948B-1728B52AA6E4}">
                <adec:decorative xmlns:adec="http://schemas.microsoft.com/office/drawing/2017/decorative" val="1"/>
              </a:ext>
            </a:extLst>
          </p:cNvPr>
          <p:cNvCxnSpPr>
            <a:cxnSpLocks/>
          </p:cNvCxnSpPr>
          <p:nvPr/>
        </p:nvCxnSpPr>
        <p:spPr>
          <a:xfrm>
            <a:off x="1391228" y="941585"/>
            <a:ext cx="8494" cy="5889277"/>
          </a:xfrm>
          <a:prstGeom prst="line">
            <a:avLst/>
          </a:prstGeom>
          <a:ln w="381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81" name="Group 80">
            <a:extLst>
              <a:ext uri="{FF2B5EF4-FFF2-40B4-BE49-F238E27FC236}">
                <a16:creationId xmlns:a16="http://schemas.microsoft.com/office/drawing/2014/main" id="{C464682C-BCCB-A408-42BE-753C97A53843}"/>
              </a:ext>
              <a:ext uri="{C183D7F6-B498-43B3-948B-1728B52AA6E4}">
                <adec:decorative xmlns:adec="http://schemas.microsoft.com/office/drawing/2017/decorative" val="1"/>
              </a:ext>
            </a:extLst>
          </p:cNvPr>
          <p:cNvGrpSpPr/>
          <p:nvPr/>
        </p:nvGrpSpPr>
        <p:grpSpPr>
          <a:xfrm>
            <a:off x="0" y="2886584"/>
            <a:ext cx="4961612" cy="287264"/>
            <a:chOff x="-11004" y="284579"/>
            <a:chExt cx="4961612" cy="287264"/>
          </a:xfrm>
        </p:grpSpPr>
        <p:sp>
          <p:nvSpPr>
            <p:cNvPr id="82" name="Rectangle 260">
              <a:extLst>
                <a:ext uri="{FF2B5EF4-FFF2-40B4-BE49-F238E27FC236}">
                  <a16:creationId xmlns:a16="http://schemas.microsoft.com/office/drawing/2014/main" id="{BE2BE056-8706-A5D3-9D21-07C53D2DEDE4}"/>
                </a:ext>
              </a:extLst>
            </p:cNvPr>
            <p:cNvSpPr/>
            <p:nvPr/>
          </p:nvSpPr>
          <p:spPr>
            <a:xfrm>
              <a:off x="-11004" y="290879"/>
              <a:ext cx="4961612" cy="280964"/>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defRPr/>
              </a:pPr>
              <a:r>
                <a:rPr lang="sv-SE" sz="1600" dirty="0">
                  <a:solidFill>
                    <a:schemeClr val="tx1"/>
                  </a:solidFill>
                  <a:latin typeface="Calibri" panose="020F0502020204030204"/>
                </a:rPr>
                <a:t>[FAS 2 t.ex. PRIMÄRVÅRDEN]</a:t>
              </a:r>
            </a:p>
          </p:txBody>
        </p:sp>
        <p:cxnSp>
          <p:nvCxnSpPr>
            <p:cNvPr id="83" name="Straight Connector 3">
              <a:extLst>
                <a:ext uri="{FF2B5EF4-FFF2-40B4-BE49-F238E27FC236}">
                  <a16:creationId xmlns:a16="http://schemas.microsoft.com/office/drawing/2014/main" id="{472F57F2-D075-48C3-5200-2452E126A217}"/>
                </a:ext>
              </a:extLst>
            </p:cNvPr>
            <p:cNvCxnSpPr>
              <a:cxnSpLocks/>
            </p:cNvCxnSpPr>
            <p:nvPr/>
          </p:nvCxnSpPr>
          <p:spPr>
            <a:xfrm>
              <a:off x="-10022" y="284579"/>
              <a:ext cx="495964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3">
              <a:extLst>
                <a:ext uri="{FF2B5EF4-FFF2-40B4-BE49-F238E27FC236}">
                  <a16:creationId xmlns:a16="http://schemas.microsoft.com/office/drawing/2014/main" id="{BD18AFC5-AD50-90C0-EC37-FD251E0317B6}"/>
                </a:ext>
              </a:extLst>
            </p:cNvPr>
            <p:cNvCxnSpPr>
              <a:cxnSpLocks/>
            </p:cNvCxnSpPr>
            <p:nvPr/>
          </p:nvCxnSpPr>
          <p:spPr>
            <a:xfrm flipV="1">
              <a:off x="-11004" y="567558"/>
              <a:ext cx="4960800" cy="428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6" name="Rectangle 223">
            <a:extLst>
              <a:ext uri="{FF2B5EF4-FFF2-40B4-BE49-F238E27FC236}">
                <a16:creationId xmlns:a16="http://schemas.microsoft.com/office/drawing/2014/main" id="{62BDCAD2-C3DB-47CD-9A47-25898CCCEAEE}"/>
              </a:ext>
              <a:ext uri="{C183D7F6-B498-43B3-948B-1728B52AA6E4}">
                <adec:decorative xmlns:adec="http://schemas.microsoft.com/office/drawing/2017/decorative" val="1"/>
              </a:ext>
            </a:extLst>
          </p:cNvPr>
          <p:cNvSpPr/>
          <p:nvPr/>
        </p:nvSpPr>
        <p:spPr>
          <a:xfrm>
            <a:off x="3276113" y="398941"/>
            <a:ext cx="1597289" cy="677108"/>
          </a:xfrm>
          <a:prstGeom prst="rect">
            <a:avLst/>
          </a:prstGeom>
        </p:spPr>
        <p:txBody>
          <a:bodyPr wrap="square">
            <a:spAutoFit/>
          </a:bodyPr>
          <a:lstStyle/>
          <a:p>
            <a:pPr lvl="0"/>
            <a:endParaRPr lang="sv-SE" sz="1600" dirty="0">
              <a:solidFill>
                <a:srgbClr val="000000"/>
              </a:solidFill>
              <a:ea typeface="Calibri"/>
              <a:cs typeface="Calibri"/>
              <a:sym typeface="Calibri"/>
            </a:endParaRPr>
          </a:p>
          <a:p>
            <a:pPr lvl="0"/>
            <a:r>
              <a:rPr lang="sv-SE" sz="1100" dirty="0">
                <a:solidFill>
                  <a:srgbClr val="000000"/>
                </a:solidFill>
                <a:ea typeface="Calibri"/>
                <a:cs typeface="Calibri"/>
                <a:sym typeface="Calibri"/>
              </a:rPr>
              <a:t>[Hälso- och sjukvårdens aktiviteter och åtgärder]</a:t>
            </a:r>
            <a:endParaRPr lang="sv-SE" sz="1100" dirty="0">
              <a:solidFill>
                <a:srgbClr val="000000"/>
              </a:solidFill>
            </a:endParaRPr>
          </a:p>
        </p:txBody>
      </p:sp>
      <p:sp>
        <p:nvSpPr>
          <p:cNvPr id="7" name="Rectangle 224">
            <a:extLst>
              <a:ext uri="{FF2B5EF4-FFF2-40B4-BE49-F238E27FC236}">
                <a16:creationId xmlns:a16="http://schemas.microsoft.com/office/drawing/2014/main" id="{2E7548DD-D0F3-47BB-BC86-BA5136141E7E}"/>
              </a:ext>
              <a:ext uri="{C183D7F6-B498-43B3-948B-1728B52AA6E4}">
                <adec:decorative xmlns:adec="http://schemas.microsoft.com/office/drawing/2017/decorative" val="1"/>
              </a:ext>
            </a:extLst>
          </p:cNvPr>
          <p:cNvSpPr/>
          <p:nvPr/>
        </p:nvSpPr>
        <p:spPr>
          <a:xfrm>
            <a:off x="3320326" y="1375414"/>
            <a:ext cx="1730784" cy="261610"/>
          </a:xfrm>
          <a:prstGeom prst="rect">
            <a:avLst/>
          </a:prstGeom>
        </p:spPr>
        <p:txBody>
          <a:bodyPr wrap="square">
            <a:spAutoFit/>
          </a:bodyPr>
          <a:lstStyle/>
          <a:p>
            <a:pPr algn="just"/>
            <a:endParaRPr lang="sv-SE" sz="1100"/>
          </a:p>
        </p:txBody>
      </p:sp>
      <p:sp>
        <p:nvSpPr>
          <p:cNvPr id="8" name="Rectangle 225">
            <a:extLst>
              <a:ext uri="{FF2B5EF4-FFF2-40B4-BE49-F238E27FC236}">
                <a16:creationId xmlns:a16="http://schemas.microsoft.com/office/drawing/2014/main" id="{39A874B8-AC7C-4E33-BE89-4D9B47F6921E}"/>
              </a:ext>
              <a:ext uri="{C183D7F6-B498-43B3-948B-1728B52AA6E4}">
                <adec:decorative xmlns:adec="http://schemas.microsoft.com/office/drawing/2017/decorative" val="1"/>
              </a:ext>
            </a:extLst>
          </p:cNvPr>
          <p:cNvSpPr/>
          <p:nvPr/>
        </p:nvSpPr>
        <p:spPr>
          <a:xfrm>
            <a:off x="3314097" y="2146487"/>
            <a:ext cx="1733945" cy="261610"/>
          </a:xfrm>
          <a:prstGeom prst="rect">
            <a:avLst/>
          </a:prstGeom>
        </p:spPr>
        <p:txBody>
          <a:bodyPr wrap="square">
            <a:spAutoFit/>
          </a:bodyPr>
          <a:lstStyle/>
          <a:p>
            <a:pPr algn="just"/>
            <a:endParaRPr lang="sv-SE" sz="1100"/>
          </a:p>
        </p:txBody>
      </p:sp>
      <p:sp>
        <p:nvSpPr>
          <p:cNvPr id="9" name="Rectangle 227">
            <a:extLst>
              <a:ext uri="{FF2B5EF4-FFF2-40B4-BE49-F238E27FC236}">
                <a16:creationId xmlns:a16="http://schemas.microsoft.com/office/drawing/2014/main" id="{001561A6-8245-461B-815A-372EA768BA77}"/>
              </a:ext>
              <a:ext uri="{C183D7F6-B498-43B3-948B-1728B52AA6E4}">
                <adec:decorative xmlns:adec="http://schemas.microsoft.com/office/drawing/2017/decorative" val="1"/>
              </a:ext>
            </a:extLst>
          </p:cNvPr>
          <p:cNvSpPr/>
          <p:nvPr/>
        </p:nvSpPr>
        <p:spPr>
          <a:xfrm rot="5400000">
            <a:off x="-3323903" y="3665730"/>
            <a:ext cx="9569407" cy="2921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100"/>
          </a:p>
        </p:txBody>
      </p:sp>
      <p:sp>
        <p:nvSpPr>
          <p:cNvPr id="12" name="format_text_box_11">
            <a:extLst>
              <a:ext uri="{FF2B5EF4-FFF2-40B4-BE49-F238E27FC236}">
                <a16:creationId xmlns:a16="http://schemas.microsoft.com/office/drawing/2014/main" id="{7AD30953-562E-45E8-8084-5B1F6519BAF2}"/>
              </a:ext>
              <a:ext uri="{C183D7F6-B498-43B3-948B-1728B52AA6E4}">
                <adec:decorative xmlns:adec="http://schemas.microsoft.com/office/drawing/2017/decorative" val="1"/>
              </a:ext>
            </a:extLst>
          </p:cNvPr>
          <p:cNvSpPr txBox="1"/>
          <p:nvPr/>
        </p:nvSpPr>
        <p:spPr>
          <a:xfrm flipH="1">
            <a:off x="1443701" y="2322147"/>
            <a:ext cx="1514003" cy="338554"/>
          </a:xfrm>
          <a:prstGeom prst="rect">
            <a:avLst/>
          </a:prstGeom>
          <a:noFill/>
        </p:spPr>
        <p:txBody>
          <a:bodyPr vert="horz" wrap="square" lIns="0" tIns="0" rIns="0" bIns="0" rtlCol="0" anchor="t">
            <a:spAutoFit/>
          </a:bodyPr>
          <a:lstStyle/>
          <a:p>
            <a:pPr defTabSz="514350">
              <a:defRPr/>
            </a:pPr>
            <a:r>
              <a:rPr lang="sv-SE" sz="1100" dirty="0">
                <a:solidFill>
                  <a:srgbClr val="000000"/>
                </a:solidFill>
              </a:rPr>
              <a:t>Kontaktar sjukvårds-rådgivningen</a:t>
            </a:r>
          </a:p>
        </p:txBody>
      </p:sp>
      <p:pic>
        <p:nvPicPr>
          <p:cNvPr id="14" name="Picture 232">
            <a:extLst>
              <a:ext uri="{FF2B5EF4-FFF2-40B4-BE49-F238E27FC236}">
                <a16:creationId xmlns:a16="http://schemas.microsoft.com/office/drawing/2014/main" id="{3E9BBA0B-7D6C-4FB4-A471-FEB01DC8D4DE}"/>
              </a:ext>
              <a:ext uri="{C183D7F6-B498-43B3-948B-1728B52AA6E4}">
                <adec:decorative xmlns:adec="http://schemas.microsoft.com/office/drawing/2017/decorative" val="1"/>
              </a:ext>
            </a:extLst>
          </p:cNvPr>
          <p:cNvPicPr>
            <a:picLocks noChangeAspect="1"/>
          </p:cNvPicPr>
          <p:nvPr/>
        </p:nvPicPr>
        <p:blipFill>
          <a:blip r:embed="rId2"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942646" y="1312794"/>
            <a:ext cx="385937" cy="358165"/>
          </a:xfrm>
          <a:prstGeom prst="rect">
            <a:avLst/>
          </a:prstGeom>
        </p:spPr>
      </p:pic>
      <p:sp>
        <p:nvSpPr>
          <p:cNvPr id="15" name="format_text_box_11">
            <a:extLst>
              <a:ext uri="{FF2B5EF4-FFF2-40B4-BE49-F238E27FC236}">
                <a16:creationId xmlns:a16="http://schemas.microsoft.com/office/drawing/2014/main" id="{C56DBC09-3848-4F2E-8067-78C42EAD2213}"/>
              </a:ext>
              <a:ext uri="{C183D7F6-B498-43B3-948B-1728B52AA6E4}">
                <adec:decorative xmlns:adec="http://schemas.microsoft.com/office/drawing/2017/decorative" val="1"/>
              </a:ext>
            </a:extLst>
          </p:cNvPr>
          <p:cNvSpPr txBox="1"/>
          <p:nvPr/>
        </p:nvSpPr>
        <p:spPr>
          <a:xfrm flipH="1">
            <a:off x="1443701" y="1400303"/>
            <a:ext cx="1514003" cy="169277"/>
          </a:xfrm>
          <a:prstGeom prst="rect">
            <a:avLst/>
          </a:prstGeom>
          <a:noFill/>
        </p:spPr>
        <p:txBody>
          <a:bodyPr vert="horz" wrap="square" lIns="0" tIns="0" rIns="0" bIns="0" rtlCol="0" anchor="t">
            <a:spAutoFit/>
          </a:bodyPr>
          <a:lstStyle/>
          <a:p>
            <a:pPr defTabSz="514350">
              <a:defRPr/>
            </a:pPr>
            <a:r>
              <a:rPr lang="sv-SE" sz="1100" dirty="0">
                <a:solidFill>
                  <a:srgbClr val="000000"/>
                </a:solidFill>
              </a:rPr>
              <a:t>Söker på Internet</a:t>
            </a:r>
          </a:p>
        </p:txBody>
      </p:sp>
      <p:pic>
        <p:nvPicPr>
          <p:cNvPr id="16" name="Picture 234">
            <a:extLst>
              <a:ext uri="{FF2B5EF4-FFF2-40B4-BE49-F238E27FC236}">
                <a16:creationId xmlns:a16="http://schemas.microsoft.com/office/drawing/2014/main" id="{A643AE8C-0096-4548-A79B-1C1F6ABC2B3B}"/>
              </a:ext>
              <a:ext uri="{C183D7F6-B498-43B3-948B-1728B52AA6E4}">
                <adec:decorative xmlns:adec="http://schemas.microsoft.com/office/drawing/2017/decorative" val="1"/>
              </a:ext>
            </a:extLst>
          </p:cNvPr>
          <p:cNvPicPr>
            <a:picLocks noChangeAspect="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flipH="1">
            <a:off x="894152" y="1812727"/>
            <a:ext cx="423926" cy="428972"/>
          </a:xfrm>
          <a:prstGeom prst="rect">
            <a:avLst/>
          </a:prstGeom>
        </p:spPr>
      </p:pic>
      <p:pic>
        <p:nvPicPr>
          <p:cNvPr id="17" name="Picture 123">
            <a:extLst>
              <a:ext uri="{FF2B5EF4-FFF2-40B4-BE49-F238E27FC236}">
                <a16:creationId xmlns:a16="http://schemas.microsoft.com/office/drawing/2014/main" id="{ED4F24BE-0032-4A19-AD56-CFD31E25EBF6}"/>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80930" y="5067001"/>
            <a:ext cx="319198" cy="319198"/>
          </a:xfrm>
          <a:prstGeom prst="rect">
            <a:avLst/>
          </a:prstGeom>
        </p:spPr>
      </p:pic>
      <p:sp>
        <p:nvSpPr>
          <p:cNvPr id="18" name="format_text_box_11">
            <a:extLst>
              <a:ext uri="{FF2B5EF4-FFF2-40B4-BE49-F238E27FC236}">
                <a16:creationId xmlns:a16="http://schemas.microsoft.com/office/drawing/2014/main" id="{AD3E6098-292A-4FD1-BCA6-293EDAB6D3BA}"/>
              </a:ext>
              <a:ext uri="{C183D7F6-B498-43B3-948B-1728B52AA6E4}">
                <adec:decorative xmlns:adec="http://schemas.microsoft.com/office/drawing/2017/decorative" val="1"/>
              </a:ext>
            </a:extLst>
          </p:cNvPr>
          <p:cNvSpPr txBox="1"/>
          <p:nvPr/>
        </p:nvSpPr>
        <p:spPr>
          <a:xfrm flipH="1">
            <a:off x="1443701" y="3433908"/>
            <a:ext cx="1514003" cy="169277"/>
          </a:xfrm>
          <a:prstGeom prst="rect">
            <a:avLst/>
          </a:prstGeom>
          <a:noFill/>
        </p:spPr>
        <p:txBody>
          <a:bodyPr vert="horz" wrap="square" lIns="0" tIns="0" rIns="0" bIns="0" rtlCol="0" anchor="t">
            <a:spAutoFit/>
          </a:bodyPr>
          <a:lstStyle/>
          <a:p>
            <a:pPr defTabSz="514350">
              <a:defRPr/>
            </a:pPr>
            <a:r>
              <a:rPr lang="sv-SE" sz="1100" dirty="0">
                <a:solidFill>
                  <a:srgbClr val="000000"/>
                </a:solidFill>
              </a:rPr>
              <a:t>[Uppsöker vårdcentral]</a:t>
            </a:r>
          </a:p>
        </p:txBody>
      </p:sp>
      <p:sp>
        <p:nvSpPr>
          <p:cNvPr id="19" name="format_text_box_11">
            <a:extLst>
              <a:ext uri="{FF2B5EF4-FFF2-40B4-BE49-F238E27FC236}">
                <a16:creationId xmlns:a16="http://schemas.microsoft.com/office/drawing/2014/main" id="{D66DD286-F280-4B0D-ADFE-39E5C7571758}"/>
              </a:ext>
              <a:ext uri="{C183D7F6-B498-43B3-948B-1728B52AA6E4}">
                <adec:decorative xmlns:adec="http://schemas.microsoft.com/office/drawing/2017/decorative" val="1"/>
              </a:ext>
            </a:extLst>
          </p:cNvPr>
          <p:cNvSpPr txBox="1"/>
          <p:nvPr/>
        </p:nvSpPr>
        <p:spPr>
          <a:xfrm flipH="1">
            <a:off x="1443701" y="4643403"/>
            <a:ext cx="1514003" cy="169277"/>
          </a:xfrm>
          <a:prstGeom prst="rect">
            <a:avLst/>
          </a:prstGeom>
          <a:noFill/>
        </p:spPr>
        <p:txBody>
          <a:bodyPr vert="horz" wrap="square" lIns="0" tIns="0" rIns="0" bIns="0" rtlCol="0" anchor="t">
            <a:spAutoFit/>
          </a:bodyPr>
          <a:lstStyle/>
          <a:p>
            <a:pPr defTabSz="514350">
              <a:defRPr/>
            </a:pPr>
            <a:r>
              <a:rPr lang="sv-SE" sz="1100" dirty="0"/>
              <a:t>[Får remiss </a:t>
            </a:r>
            <a:r>
              <a:rPr lang="sv-SE" sz="1100" dirty="0">
                <a:solidFill>
                  <a:srgbClr val="000000"/>
                </a:solidFill>
              </a:rPr>
              <a:t>för…]</a:t>
            </a:r>
          </a:p>
        </p:txBody>
      </p:sp>
      <p:pic>
        <p:nvPicPr>
          <p:cNvPr id="20" name="Picture 238">
            <a:extLst>
              <a:ext uri="{FF2B5EF4-FFF2-40B4-BE49-F238E27FC236}">
                <a16:creationId xmlns:a16="http://schemas.microsoft.com/office/drawing/2014/main" id="{0BE15B48-396D-4F3B-8EEF-E4F2B2DB3194}"/>
              </a:ext>
              <a:ext uri="{C183D7F6-B498-43B3-948B-1728B52AA6E4}">
                <adec:decorative xmlns:adec="http://schemas.microsoft.com/office/drawing/2017/decorative" val="1"/>
              </a:ext>
            </a:extLst>
          </p:cNvPr>
          <p:cNvPicPr>
            <a:picLocks noChangeAspect="1"/>
          </p:cNvPicPr>
          <p:nvPr/>
        </p:nvPicPr>
        <p:blipFill>
          <a:blip r:embed="rId6"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flipH="1">
            <a:off x="1011712" y="3985612"/>
            <a:ext cx="348471" cy="348471"/>
          </a:xfrm>
          <a:prstGeom prst="rect">
            <a:avLst/>
          </a:prstGeom>
        </p:spPr>
      </p:pic>
      <p:sp>
        <p:nvSpPr>
          <p:cNvPr id="21" name="format_text_box_11">
            <a:extLst>
              <a:ext uri="{FF2B5EF4-FFF2-40B4-BE49-F238E27FC236}">
                <a16:creationId xmlns:a16="http://schemas.microsoft.com/office/drawing/2014/main" id="{3AA1E78E-63A6-40D7-A8D1-15F942AA367D}"/>
              </a:ext>
              <a:ext uri="{C183D7F6-B498-43B3-948B-1728B52AA6E4}">
                <adec:decorative xmlns:adec="http://schemas.microsoft.com/office/drawing/2017/decorative" val="1"/>
              </a:ext>
            </a:extLst>
          </p:cNvPr>
          <p:cNvSpPr txBox="1"/>
          <p:nvPr/>
        </p:nvSpPr>
        <p:spPr>
          <a:xfrm flipH="1">
            <a:off x="1443701" y="4072215"/>
            <a:ext cx="1514003" cy="169277"/>
          </a:xfrm>
          <a:prstGeom prst="rect">
            <a:avLst/>
          </a:prstGeom>
          <a:noFill/>
        </p:spPr>
        <p:txBody>
          <a:bodyPr vert="horz" wrap="square" lIns="0" tIns="0" rIns="0" bIns="0" rtlCol="0" anchor="t">
            <a:spAutoFit/>
          </a:bodyPr>
          <a:lstStyle/>
          <a:p>
            <a:pPr defTabSz="514350">
              <a:defRPr/>
            </a:pPr>
            <a:r>
              <a:rPr lang="sv-SE" sz="1100" dirty="0"/>
              <a:t>[Tar del av </a:t>
            </a:r>
            <a:r>
              <a:rPr lang="sv-SE" sz="1100" dirty="0">
                <a:solidFill>
                  <a:srgbClr val="000000"/>
                </a:solidFill>
              </a:rPr>
              <a:t>diagnos…]</a:t>
            </a:r>
          </a:p>
        </p:txBody>
      </p:sp>
      <p:sp>
        <p:nvSpPr>
          <p:cNvPr id="22" name="Multiplication Sign 241">
            <a:extLst>
              <a:ext uri="{FF2B5EF4-FFF2-40B4-BE49-F238E27FC236}">
                <a16:creationId xmlns:a16="http://schemas.microsoft.com/office/drawing/2014/main" id="{5CADED6F-FB9C-4356-9B48-5D3D8F5C9A07}"/>
              </a:ext>
              <a:ext uri="{C183D7F6-B498-43B3-948B-1728B52AA6E4}">
                <adec:decorative xmlns:adec="http://schemas.microsoft.com/office/drawing/2017/decorative" val="1"/>
              </a:ext>
            </a:extLst>
          </p:cNvPr>
          <p:cNvSpPr/>
          <p:nvPr/>
        </p:nvSpPr>
        <p:spPr>
          <a:xfrm flipH="1">
            <a:off x="1045463" y="6844268"/>
            <a:ext cx="280966" cy="283014"/>
          </a:xfrm>
          <a:prstGeom prst="mathMultiply">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514350">
              <a:defRPr/>
            </a:pPr>
            <a:endParaRPr lang="sv-SE" sz="1100">
              <a:solidFill>
                <a:srgbClr val="BE5A2D"/>
              </a:solidFill>
            </a:endParaRPr>
          </a:p>
        </p:txBody>
      </p:sp>
      <p:sp>
        <p:nvSpPr>
          <p:cNvPr id="23" name="format_text_box_11">
            <a:extLst>
              <a:ext uri="{FF2B5EF4-FFF2-40B4-BE49-F238E27FC236}">
                <a16:creationId xmlns:a16="http://schemas.microsoft.com/office/drawing/2014/main" id="{E0622E38-D424-46CF-836C-232766D6B498}"/>
              </a:ext>
              <a:ext uri="{C183D7F6-B498-43B3-948B-1728B52AA6E4}">
                <adec:decorative xmlns:adec="http://schemas.microsoft.com/office/drawing/2017/decorative" val="1"/>
              </a:ext>
            </a:extLst>
          </p:cNvPr>
          <p:cNvSpPr txBox="1"/>
          <p:nvPr/>
        </p:nvSpPr>
        <p:spPr>
          <a:xfrm flipH="1">
            <a:off x="106325" y="7558752"/>
            <a:ext cx="1499233" cy="169277"/>
          </a:xfrm>
          <a:prstGeom prst="rect">
            <a:avLst/>
          </a:prstGeom>
          <a:noFill/>
        </p:spPr>
        <p:txBody>
          <a:bodyPr vert="horz" wrap="square" lIns="0" tIns="0" rIns="0" bIns="0" rtlCol="0" anchor="t">
            <a:spAutoFit/>
          </a:bodyPr>
          <a:lstStyle/>
          <a:p>
            <a:pPr defTabSz="514350">
              <a:defRPr/>
            </a:pPr>
            <a:r>
              <a:rPr lang="sv-SE" sz="1100" dirty="0">
                <a:solidFill>
                  <a:srgbClr val="BE5A2D"/>
                </a:solidFill>
              </a:rPr>
              <a:t>[En del upplever…]</a:t>
            </a:r>
          </a:p>
        </p:txBody>
      </p:sp>
      <p:pic>
        <p:nvPicPr>
          <p:cNvPr id="24" name="Picture 175">
            <a:extLst>
              <a:ext uri="{FF2B5EF4-FFF2-40B4-BE49-F238E27FC236}">
                <a16:creationId xmlns:a16="http://schemas.microsoft.com/office/drawing/2014/main" id="{54DD92CF-FAC0-4E17-9819-D30B42C102E3}"/>
              </a:ext>
              <a:ext uri="{C183D7F6-B498-43B3-948B-1728B52AA6E4}">
                <adec:decorative xmlns:adec="http://schemas.microsoft.com/office/drawing/2017/decorative" val="1"/>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flipH="1">
            <a:off x="1093471" y="7763739"/>
            <a:ext cx="224454" cy="224454"/>
          </a:xfrm>
          <a:prstGeom prst="rect">
            <a:avLst/>
          </a:prstGeom>
        </p:spPr>
      </p:pic>
      <p:sp>
        <p:nvSpPr>
          <p:cNvPr id="25" name="format_text_box_11">
            <a:extLst>
              <a:ext uri="{FF2B5EF4-FFF2-40B4-BE49-F238E27FC236}">
                <a16:creationId xmlns:a16="http://schemas.microsoft.com/office/drawing/2014/main" id="{8FE2FCFC-845F-49B6-ACBE-CB555D724106}"/>
              </a:ext>
              <a:ext uri="{C183D7F6-B498-43B3-948B-1728B52AA6E4}">
                <adec:decorative xmlns:adec="http://schemas.microsoft.com/office/drawing/2017/decorative" val="1"/>
              </a:ext>
            </a:extLst>
          </p:cNvPr>
          <p:cNvSpPr txBox="1"/>
          <p:nvPr/>
        </p:nvSpPr>
        <p:spPr>
          <a:xfrm flipH="1">
            <a:off x="1443701" y="7332451"/>
            <a:ext cx="1514003" cy="169277"/>
          </a:xfrm>
          <a:prstGeom prst="rect">
            <a:avLst/>
          </a:prstGeom>
          <a:noFill/>
        </p:spPr>
        <p:txBody>
          <a:bodyPr vert="horz" wrap="square" lIns="0" tIns="0" rIns="0" bIns="0" rtlCol="0" anchor="t">
            <a:spAutoFit/>
          </a:bodyPr>
          <a:lstStyle/>
          <a:p>
            <a:pPr defTabSz="514350">
              <a:defRPr/>
            </a:pPr>
            <a:r>
              <a:rPr lang="sv-SE" sz="1100" dirty="0">
                <a:solidFill>
                  <a:srgbClr val="000000"/>
                </a:solidFill>
              </a:rPr>
              <a:t>[Uppsöker...]</a:t>
            </a:r>
          </a:p>
        </p:txBody>
      </p:sp>
      <p:sp>
        <p:nvSpPr>
          <p:cNvPr id="26" name="format_text_box_11">
            <a:extLst>
              <a:ext uri="{FF2B5EF4-FFF2-40B4-BE49-F238E27FC236}">
                <a16:creationId xmlns:a16="http://schemas.microsoft.com/office/drawing/2014/main" id="{877207D4-EA0B-4F7C-97BD-A04FF8FF5D77}"/>
              </a:ext>
              <a:ext uri="{C183D7F6-B498-43B3-948B-1728B52AA6E4}">
                <adec:decorative xmlns:adec="http://schemas.microsoft.com/office/drawing/2017/decorative" val="1"/>
              </a:ext>
            </a:extLst>
          </p:cNvPr>
          <p:cNvSpPr txBox="1"/>
          <p:nvPr/>
        </p:nvSpPr>
        <p:spPr>
          <a:xfrm flipH="1">
            <a:off x="1443701" y="7738730"/>
            <a:ext cx="1514003" cy="338554"/>
          </a:xfrm>
          <a:prstGeom prst="rect">
            <a:avLst/>
          </a:prstGeom>
          <a:noFill/>
        </p:spPr>
        <p:txBody>
          <a:bodyPr vert="horz" wrap="square" lIns="0" tIns="0" rIns="0" bIns="0" rtlCol="0" anchor="t">
            <a:spAutoFit/>
          </a:bodyPr>
          <a:lstStyle/>
          <a:p>
            <a:pPr defTabSz="514350">
              <a:defRPr/>
            </a:pPr>
            <a:r>
              <a:rPr lang="sv-SE" sz="1100" dirty="0"/>
              <a:t>[Får</a:t>
            </a:r>
            <a:r>
              <a:rPr lang="sv-SE" sz="1100" dirty="0">
                <a:solidFill>
                  <a:srgbClr val="FF0000"/>
                </a:solidFill>
              </a:rPr>
              <a:t> </a:t>
            </a:r>
            <a:r>
              <a:rPr lang="sv-SE" sz="1100" dirty="0">
                <a:solidFill>
                  <a:srgbClr val="000000"/>
                </a:solidFill>
              </a:rPr>
              <a:t>remiss för vidare utredning av…]</a:t>
            </a:r>
          </a:p>
        </p:txBody>
      </p:sp>
      <p:sp>
        <p:nvSpPr>
          <p:cNvPr id="27" name="format_text_box_11">
            <a:extLst>
              <a:ext uri="{FF2B5EF4-FFF2-40B4-BE49-F238E27FC236}">
                <a16:creationId xmlns:a16="http://schemas.microsoft.com/office/drawing/2014/main" id="{4FF9CB99-FDA8-4299-92A8-9B05729FF26F}"/>
              </a:ext>
              <a:ext uri="{C183D7F6-B498-43B3-948B-1728B52AA6E4}">
                <adec:decorative xmlns:adec="http://schemas.microsoft.com/office/drawing/2017/decorative" val="1"/>
              </a:ext>
            </a:extLst>
          </p:cNvPr>
          <p:cNvSpPr txBox="1"/>
          <p:nvPr/>
        </p:nvSpPr>
        <p:spPr>
          <a:xfrm flipH="1">
            <a:off x="1443701" y="8611115"/>
            <a:ext cx="1514003" cy="169277"/>
          </a:xfrm>
          <a:prstGeom prst="rect">
            <a:avLst/>
          </a:prstGeom>
          <a:noFill/>
        </p:spPr>
        <p:txBody>
          <a:bodyPr vert="horz" wrap="square" lIns="0" tIns="0" rIns="0" bIns="0" rtlCol="0" anchor="t">
            <a:spAutoFit/>
          </a:bodyPr>
          <a:lstStyle/>
          <a:p>
            <a:pPr defTabSz="514350">
              <a:defRPr/>
            </a:pPr>
            <a:r>
              <a:rPr lang="sv-SE" sz="1100" dirty="0">
                <a:solidFill>
                  <a:srgbClr val="000000"/>
                </a:solidFill>
              </a:rPr>
              <a:t>[Besöker…]</a:t>
            </a:r>
          </a:p>
        </p:txBody>
      </p:sp>
      <p:pic>
        <p:nvPicPr>
          <p:cNvPr id="28" name="Picture 248">
            <a:extLst>
              <a:ext uri="{FF2B5EF4-FFF2-40B4-BE49-F238E27FC236}">
                <a16:creationId xmlns:a16="http://schemas.microsoft.com/office/drawing/2014/main" id="{047E0F8C-7D3C-4DF0-AC3E-AFBA4121167E}"/>
              </a:ext>
              <a:ext uri="{C183D7F6-B498-43B3-948B-1728B52AA6E4}">
                <adec:decorative xmlns:adec="http://schemas.microsoft.com/office/drawing/2017/decorative" val="1"/>
              </a:ext>
            </a:extLst>
          </p:cNvPr>
          <p:cNvPicPr>
            <a:picLocks noChangeAspect="1"/>
          </p:cNvPicPr>
          <p:nvPr/>
        </p:nvPicPr>
        <p:blipFill>
          <a:blip r:embed="rId9"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flipH="1">
            <a:off x="1013992" y="9039091"/>
            <a:ext cx="356117" cy="356117"/>
          </a:xfrm>
          <a:prstGeom prst="rect">
            <a:avLst/>
          </a:prstGeom>
        </p:spPr>
      </p:pic>
      <p:pic>
        <p:nvPicPr>
          <p:cNvPr id="29" name="Picture 250">
            <a:extLst>
              <a:ext uri="{FF2B5EF4-FFF2-40B4-BE49-F238E27FC236}">
                <a16:creationId xmlns:a16="http://schemas.microsoft.com/office/drawing/2014/main" id="{A2652C60-9A2B-4C6E-BB16-0E79AE8BA5EB}"/>
              </a:ext>
              <a:ext uri="{C183D7F6-B498-43B3-948B-1728B52AA6E4}">
                <adec:decorative xmlns:adec="http://schemas.microsoft.com/office/drawing/2017/decorative" val="1"/>
              </a:ext>
            </a:extLst>
          </p:cNvPr>
          <p:cNvPicPr>
            <a:picLocks noChangeAspect="1"/>
          </p:cNvPicPr>
          <p:nvPr/>
        </p:nvPicPr>
        <p:blipFill>
          <a:blip r:embed="rId10"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flipH="1">
            <a:off x="1004604" y="9532871"/>
            <a:ext cx="356543" cy="356543"/>
          </a:xfrm>
          <a:prstGeom prst="rect">
            <a:avLst/>
          </a:prstGeom>
        </p:spPr>
      </p:pic>
      <p:sp>
        <p:nvSpPr>
          <p:cNvPr id="30" name="format_text_box_11">
            <a:extLst>
              <a:ext uri="{FF2B5EF4-FFF2-40B4-BE49-F238E27FC236}">
                <a16:creationId xmlns:a16="http://schemas.microsoft.com/office/drawing/2014/main" id="{77E877A0-292F-4C8C-A579-52A2A90F29BE}"/>
              </a:ext>
              <a:ext uri="{C183D7F6-B498-43B3-948B-1728B52AA6E4}">
                <adec:decorative xmlns:adec="http://schemas.microsoft.com/office/drawing/2017/decorative" val="1"/>
              </a:ext>
            </a:extLst>
          </p:cNvPr>
          <p:cNvSpPr txBox="1"/>
          <p:nvPr/>
        </p:nvSpPr>
        <p:spPr>
          <a:xfrm flipH="1">
            <a:off x="1443701" y="9634388"/>
            <a:ext cx="1514003" cy="169277"/>
          </a:xfrm>
          <a:prstGeom prst="rect">
            <a:avLst/>
          </a:prstGeom>
          <a:noFill/>
        </p:spPr>
        <p:txBody>
          <a:bodyPr vert="horz" wrap="square" lIns="0" tIns="0" rIns="0" bIns="0" rtlCol="0" anchor="t">
            <a:spAutoFit/>
          </a:bodyPr>
          <a:lstStyle/>
          <a:p>
            <a:pPr defTabSz="514350">
              <a:defRPr/>
            </a:pPr>
            <a:r>
              <a:rPr lang="sv-SE" sz="1100" dirty="0">
                <a:solidFill>
                  <a:srgbClr val="000000"/>
                </a:solidFill>
              </a:rPr>
              <a:t>[Genomgår…]</a:t>
            </a:r>
          </a:p>
        </p:txBody>
      </p:sp>
      <p:pic>
        <p:nvPicPr>
          <p:cNvPr id="31" name="Picture 252">
            <a:extLst>
              <a:ext uri="{FF2B5EF4-FFF2-40B4-BE49-F238E27FC236}">
                <a16:creationId xmlns:a16="http://schemas.microsoft.com/office/drawing/2014/main" id="{9477D4AD-698F-48E4-9494-CC6D6E07E7F7}"/>
              </a:ext>
              <a:ext uri="{C183D7F6-B498-43B3-948B-1728B52AA6E4}">
                <adec:decorative xmlns:adec="http://schemas.microsoft.com/office/drawing/2017/decorative" val="1"/>
              </a:ext>
            </a:extLst>
          </p:cNvPr>
          <p:cNvPicPr>
            <a:picLocks noChangeAspect="1"/>
          </p:cNvPicPr>
          <p:nvPr/>
        </p:nvPicPr>
        <p:blipFill>
          <a:blip r:embed="rId11"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983046" y="3355721"/>
            <a:ext cx="376085" cy="376085"/>
          </a:xfrm>
          <a:prstGeom prst="rect">
            <a:avLst/>
          </a:prstGeom>
        </p:spPr>
      </p:pic>
      <p:pic>
        <p:nvPicPr>
          <p:cNvPr id="32" name="Picture 258">
            <a:extLst>
              <a:ext uri="{FF2B5EF4-FFF2-40B4-BE49-F238E27FC236}">
                <a16:creationId xmlns:a16="http://schemas.microsoft.com/office/drawing/2014/main" id="{949C551A-4B63-476C-8314-B98CC9DC296F}"/>
              </a:ext>
              <a:ext uri="{C183D7F6-B498-43B3-948B-1728B52AA6E4}">
                <adec:decorative xmlns:adec="http://schemas.microsoft.com/office/drawing/2017/decorative" val="1"/>
              </a:ext>
            </a:extLst>
          </p:cNvPr>
          <p:cNvPicPr>
            <a:picLocks noChangeAspect="1"/>
          </p:cNvPicPr>
          <p:nvPr/>
        </p:nvPicPr>
        <p:blipFill>
          <a:blip r:embed="rId11"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994370" y="7216603"/>
            <a:ext cx="396858" cy="396858"/>
          </a:xfrm>
          <a:prstGeom prst="rect">
            <a:avLst/>
          </a:prstGeom>
        </p:spPr>
      </p:pic>
      <p:pic>
        <p:nvPicPr>
          <p:cNvPr id="33" name="Picture 259">
            <a:extLst>
              <a:ext uri="{FF2B5EF4-FFF2-40B4-BE49-F238E27FC236}">
                <a16:creationId xmlns:a16="http://schemas.microsoft.com/office/drawing/2014/main" id="{8BBAFEB5-93F8-4872-8650-0AFB150D64A1}"/>
              </a:ext>
              <a:ext uri="{C183D7F6-B498-43B3-948B-1728B52AA6E4}">
                <adec:decorative xmlns:adec="http://schemas.microsoft.com/office/drawing/2017/decorative" val="1"/>
              </a:ext>
            </a:extLst>
          </p:cNvPr>
          <p:cNvPicPr>
            <a:picLocks noChangeAspect="1"/>
          </p:cNvPicPr>
          <p:nvPr/>
        </p:nvPicPr>
        <p:blipFill rotWithShape="1">
          <a:blip r:embed="rId12" cstate="print">
            <a:duotone>
              <a:schemeClr val="accent3">
                <a:shade val="45000"/>
                <a:satMod val="135000"/>
              </a:schemeClr>
              <a:prstClr val="white"/>
            </a:duotone>
            <a:extLst>
              <a:ext uri="{28A0092B-C50C-407E-A947-70E740481C1C}">
                <a14:useLocalDpi xmlns:a14="http://schemas.microsoft.com/office/drawing/2010/main" val="0"/>
              </a:ext>
            </a:extLst>
          </a:blip>
          <a:srcRect l="19588" t="13836" r="19588" b="13836"/>
          <a:stretch/>
        </p:blipFill>
        <p:spPr>
          <a:xfrm>
            <a:off x="1062837" y="8501671"/>
            <a:ext cx="271234" cy="322538"/>
          </a:xfrm>
          <a:prstGeom prst="rect">
            <a:avLst/>
          </a:prstGeom>
        </p:spPr>
      </p:pic>
      <p:sp>
        <p:nvSpPr>
          <p:cNvPr id="35" name="format_text_box_11">
            <a:extLst>
              <a:ext uri="{FF2B5EF4-FFF2-40B4-BE49-F238E27FC236}">
                <a16:creationId xmlns:a16="http://schemas.microsoft.com/office/drawing/2014/main" id="{3FD88831-AD1A-4C31-AE4E-B26E0FED9796}"/>
              </a:ext>
              <a:ext uri="{C183D7F6-B498-43B3-948B-1728B52AA6E4}">
                <adec:decorative xmlns:adec="http://schemas.microsoft.com/office/drawing/2017/decorative" val="1"/>
              </a:ext>
            </a:extLst>
          </p:cNvPr>
          <p:cNvSpPr txBox="1"/>
          <p:nvPr/>
        </p:nvSpPr>
        <p:spPr>
          <a:xfrm flipH="1">
            <a:off x="1443701" y="5898585"/>
            <a:ext cx="1514003" cy="169277"/>
          </a:xfrm>
          <a:prstGeom prst="rect">
            <a:avLst/>
          </a:prstGeom>
          <a:noFill/>
        </p:spPr>
        <p:txBody>
          <a:bodyPr vert="horz" wrap="square" lIns="0" tIns="0" rIns="0" bIns="0" rtlCol="0" anchor="t">
            <a:spAutoFit/>
          </a:bodyPr>
          <a:lstStyle/>
          <a:p>
            <a:pPr defTabSz="514350">
              <a:defRPr/>
            </a:pPr>
            <a:r>
              <a:rPr lang="sv-SE" sz="1100" dirty="0">
                <a:solidFill>
                  <a:srgbClr val="000000"/>
                </a:solidFill>
              </a:rPr>
              <a:t>[Genomför behandling]</a:t>
            </a:r>
          </a:p>
        </p:txBody>
      </p:sp>
      <p:sp>
        <p:nvSpPr>
          <p:cNvPr id="40" name="format_text_box_11">
            <a:extLst>
              <a:ext uri="{FF2B5EF4-FFF2-40B4-BE49-F238E27FC236}">
                <a16:creationId xmlns:a16="http://schemas.microsoft.com/office/drawing/2014/main" id="{E10748EA-F524-4F6E-8608-D5FD92F221AB}"/>
              </a:ext>
              <a:ext uri="{C183D7F6-B498-43B3-948B-1728B52AA6E4}">
                <adec:decorative xmlns:adec="http://schemas.microsoft.com/office/drawing/2017/decorative" val="1"/>
              </a:ext>
            </a:extLst>
          </p:cNvPr>
          <p:cNvSpPr txBox="1"/>
          <p:nvPr/>
        </p:nvSpPr>
        <p:spPr>
          <a:xfrm flipH="1">
            <a:off x="1443701" y="1846258"/>
            <a:ext cx="1514003" cy="338554"/>
          </a:xfrm>
          <a:prstGeom prst="rect">
            <a:avLst/>
          </a:prstGeom>
          <a:noFill/>
        </p:spPr>
        <p:txBody>
          <a:bodyPr vert="horz" wrap="square" lIns="0" tIns="0" rIns="0" bIns="0" rtlCol="0" anchor="t">
            <a:spAutoFit/>
          </a:bodyPr>
          <a:lstStyle/>
          <a:p>
            <a:pPr defTabSz="514350">
              <a:defRPr/>
            </a:pPr>
            <a:r>
              <a:rPr lang="sv-SE" sz="1100" dirty="0">
                <a:solidFill>
                  <a:srgbClr val="000000"/>
                </a:solidFill>
              </a:rPr>
              <a:t>Pratar med  </a:t>
            </a:r>
            <a:br>
              <a:rPr lang="sv-SE" sz="1100" dirty="0">
                <a:solidFill>
                  <a:srgbClr val="000000"/>
                </a:solidFill>
              </a:rPr>
            </a:br>
            <a:r>
              <a:rPr lang="sv-SE" sz="1100" dirty="0">
                <a:solidFill>
                  <a:srgbClr val="000000"/>
                </a:solidFill>
              </a:rPr>
              <a:t>närstående</a:t>
            </a:r>
          </a:p>
        </p:txBody>
      </p:sp>
      <p:pic>
        <p:nvPicPr>
          <p:cNvPr id="41" name="Picture 175">
            <a:extLst>
              <a:ext uri="{FF2B5EF4-FFF2-40B4-BE49-F238E27FC236}">
                <a16:creationId xmlns:a16="http://schemas.microsoft.com/office/drawing/2014/main" id="{01F81481-AC80-4908-9BF8-1FA0D822E157}"/>
              </a:ext>
              <a:ext uri="{C183D7F6-B498-43B3-948B-1728B52AA6E4}">
                <adec:decorative xmlns:adec="http://schemas.microsoft.com/office/drawing/2017/decorative" val="1"/>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flipH="1">
            <a:off x="1055359" y="4625181"/>
            <a:ext cx="224454" cy="224454"/>
          </a:xfrm>
          <a:prstGeom prst="rect">
            <a:avLst/>
          </a:prstGeom>
        </p:spPr>
      </p:pic>
      <p:sp>
        <p:nvSpPr>
          <p:cNvPr id="42" name="format_text_box_11">
            <a:extLst>
              <a:ext uri="{FF2B5EF4-FFF2-40B4-BE49-F238E27FC236}">
                <a16:creationId xmlns:a16="http://schemas.microsoft.com/office/drawing/2014/main" id="{1290D166-4B6E-4DC5-9205-6A1354DCE3A4}"/>
              </a:ext>
              <a:ext uri="{C183D7F6-B498-43B3-948B-1728B52AA6E4}">
                <adec:decorative xmlns:adec="http://schemas.microsoft.com/office/drawing/2017/decorative" val="1"/>
              </a:ext>
            </a:extLst>
          </p:cNvPr>
          <p:cNvSpPr txBox="1"/>
          <p:nvPr/>
        </p:nvSpPr>
        <p:spPr>
          <a:xfrm flipH="1">
            <a:off x="1443701" y="5167154"/>
            <a:ext cx="1514003" cy="169277"/>
          </a:xfrm>
          <a:prstGeom prst="rect">
            <a:avLst/>
          </a:prstGeom>
          <a:noFill/>
        </p:spPr>
        <p:txBody>
          <a:bodyPr vert="horz" wrap="square" lIns="0" tIns="0" rIns="0" bIns="0" rtlCol="0" anchor="t">
            <a:spAutoFit/>
          </a:bodyPr>
          <a:lstStyle/>
          <a:p>
            <a:pPr defTabSz="514350">
              <a:defRPr/>
            </a:pPr>
            <a:r>
              <a:rPr lang="sv-SE" sz="1100" dirty="0">
                <a:solidFill>
                  <a:srgbClr val="000000"/>
                </a:solidFill>
              </a:rPr>
              <a:t>[Besöker…]</a:t>
            </a:r>
          </a:p>
        </p:txBody>
      </p:sp>
      <p:sp>
        <p:nvSpPr>
          <p:cNvPr id="44" name="format_text_box_11">
            <a:extLst>
              <a:ext uri="{FF2B5EF4-FFF2-40B4-BE49-F238E27FC236}">
                <a16:creationId xmlns:a16="http://schemas.microsoft.com/office/drawing/2014/main" id="{2FA4D059-BB95-4229-9929-9C68BD6C95B1}"/>
              </a:ext>
              <a:ext uri="{C183D7F6-B498-43B3-948B-1728B52AA6E4}">
                <adec:decorative xmlns:adec="http://schemas.microsoft.com/office/drawing/2017/decorative" val="1"/>
              </a:ext>
            </a:extLst>
          </p:cNvPr>
          <p:cNvSpPr txBox="1"/>
          <p:nvPr/>
        </p:nvSpPr>
        <p:spPr>
          <a:xfrm flipH="1">
            <a:off x="83848" y="3597450"/>
            <a:ext cx="678373" cy="169277"/>
          </a:xfrm>
          <a:prstGeom prst="rect">
            <a:avLst/>
          </a:prstGeom>
          <a:noFill/>
        </p:spPr>
        <p:txBody>
          <a:bodyPr vert="horz" wrap="square" lIns="0" tIns="0" rIns="0" bIns="0" rtlCol="0" anchor="t">
            <a:spAutoFit/>
          </a:bodyPr>
          <a:lstStyle/>
          <a:p>
            <a:pPr algn="ctr"/>
            <a:r>
              <a:rPr lang="sv-SE" sz="1100" dirty="0">
                <a:solidFill>
                  <a:srgbClr val="BE5A2D"/>
                </a:solidFill>
              </a:rPr>
              <a:t>[Smärta]</a:t>
            </a:r>
          </a:p>
        </p:txBody>
      </p:sp>
      <p:sp>
        <p:nvSpPr>
          <p:cNvPr id="45" name="format_text_box_11">
            <a:extLst>
              <a:ext uri="{FF2B5EF4-FFF2-40B4-BE49-F238E27FC236}">
                <a16:creationId xmlns:a16="http://schemas.microsoft.com/office/drawing/2014/main" id="{5026515E-CEC0-411F-8487-13E501D0EF76}"/>
              </a:ext>
              <a:ext uri="{C183D7F6-B498-43B3-948B-1728B52AA6E4}">
                <adec:decorative xmlns:adec="http://schemas.microsoft.com/office/drawing/2017/decorative" val="1"/>
              </a:ext>
            </a:extLst>
          </p:cNvPr>
          <p:cNvSpPr txBox="1"/>
          <p:nvPr/>
        </p:nvSpPr>
        <p:spPr>
          <a:xfrm flipH="1">
            <a:off x="91137" y="7033367"/>
            <a:ext cx="807725" cy="169277"/>
          </a:xfrm>
          <a:prstGeom prst="rect">
            <a:avLst/>
          </a:prstGeom>
          <a:noFill/>
        </p:spPr>
        <p:txBody>
          <a:bodyPr vert="horz" wrap="square" lIns="0" tIns="0" rIns="0" bIns="0" rtlCol="0" anchor="t">
            <a:spAutoFit/>
          </a:bodyPr>
          <a:lstStyle/>
          <a:p>
            <a:pPr algn="ctr"/>
            <a:r>
              <a:rPr lang="sv-SE" sz="1100" dirty="0">
                <a:solidFill>
                  <a:srgbClr val="BE5A2D"/>
                </a:solidFill>
              </a:rPr>
              <a:t>[Rädsla]</a:t>
            </a:r>
          </a:p>
        </p:txBody>
      </p:sp>
      <p:sp>
        <p:nvSpPr>
          <p:cNvPr id="48" name="format_text_box_11">
            <a:extLst>
              <a:ext uri="{FF2B5EF4-FFF2-40B4-BE49-F238E27FC236}">
                <a16:creationId xmlns:a16="http://schemas.microsoft.com/office/drawing/2014/main" id="{11006344-C95C-47D6-9616-FAF3BA057028}"/>
              </a:ext>
              <a:ext uri="{C183D7F6-B498-43B3-948B-1728B52AA6E4}">
                <adec:decorative xmlns:adec="http://schemas.microsoft.com/office/drawing/2017/decorative" val="1"/>
              </a:ext>
            </a:extLst>
          </p:cNvPr>
          <p:cNvSpPr txBox="1"/>
          <p:nvPr/>
        </p:nvSpPr>
        <p:spPr>
          <a:xfrm flipH="1">
            <a:off x="179941" y="681736"/>
            <a:ext cx="731374" cy="338554"/>
          </a:xfrm>
          <a:prstGeom prst="rect">
            <a:avLst/>
          </a:prstGeom>
          <a:noFill/>
        </p:spPr>
        <p:txBody>
          <a:bodyPr vert="horz" wrap="square" lIns="0" tIns="0" rIns="0" bIns="0" rtlCol="0" anchor="t">
            <a:spAutoFit/>
          </a:bodyPr>
          <a:lstStyle/>
          <a:p>
            <a:pPr algn="ctr"/>
            <a:r>
              <a:rPr lang="sv-SE" sz="1100" dirty="0">
                <a:solidFill>
                  <a:srgbClr val="BE5A2D"/>
                </a:solidFill>
              </a:rPr>
              <a:t>[Känsla eller erfarenhet]</a:t>
            </a:r>
          </a:p>
        </p:txBody>
      </p:sp>
      <p:sp>
        <p:nvSpPr>
          <p:cNvPr id="49" name="format_text_box_11">
            <a:extLst>
              <a:ext uri="{FF2B5EF4-FFF2-40B4-BE49-F238E27FC236}">
                <a16:creationId xmlns:a16="http://schemas.microsoft.com/office/drawing/2014/main" id="{5D041648-6723-482C-A324-9A10F68C9B78}"/>
              </a:ext>
              <a:ext uri="{C183D7F6-B498-43B3-948B-1728B52AA6E4}">
                <adec:decorative xmlns:adec="http://schemas.microsoft.com/office/drawing/2017/decorative" val="1"/>
              </a:ext>
            </a:extLst>
          </p:cNvPr>
          <p:cNvSpPr txBox="1"/>
          <p:nvPr/>
        </p:nvSpPr>
        <p:spPr>
          <a:xfrm flipH="1">
            <a:off x="-39126" y="2001483"/>
            <a:ext cx="807725" cy="169277"/>
          </a:xfrm>
          <a:prstGeom prst="rect">
            <a:avLst/>
          </a:prstGeom>
          <a:noFill/>
        </p:spPr>
        <p:txBody>
          <a:bodyPr vert="horz" wrap="square" lIns="0" tIns="0" rIns="0" bIns="0" rtlCol="0" anchor="t">
            <a:spAutoFit/>
          </a:bodyPr>
          <a:lstStyle/>
          <a:p>
            <a:pPr algn="ctr"/>
            <a:r>
              <a:rPr lang="sv-SE" sz="1100" dirty="0">
                <a:solidFill>
                  <a:srgbClr val="BE5A2D"/>
                </a:solidFill>
              </a:rPr>
              <a:t>[Oro]</a:t>
            </a:r>
          </a:p>
        </p:txBody>
      </p:sp>
      <p:sp>
        <p:nvSpPr>
          <p:cNvPr id="50" name="format_text_box_11">
            <a:extLst>
              <a:ext uri="{FF2B5EF4-FFF2-40B4-BE49-F238E27FC236}">
                <a16:creationId xmlns:a16="http://schemas.microsoft.com/office/drawing/2014/main" id="{CAD39C69-D229-46FD-BADC-10B838222B12}"/>
              </a:ext>
              <a:ext uri="{C183D7F6-B498-43B3-948B-1728B52AA6E4}">
                <adec:decorative xmlns:adec="http://schemas.microsoft.com/office/drawing/2017/decorative" val="1"/>
              </a:ext>
            </a:extLst>
          </p:cNvPr>
          <p:cNvSpPr txBox="1"/>
          <p:nvPr/>
        </p:nvSpPr>
        <p:spPr>
          <a:xfrm flipH="1">
            <a:off x="40833" y="8747266"/>
            <a:ext cx="807725" cy="169277"/>
          </a:xfrm>
          <a:prstGeom prst="rect">
            <a:avLst/>
          </a:prstGeom>
          <a:noFill/>
        </p:spPr>
        <p:txBody>
          <a:bodyPr vert="horz" wrap="square" lIns="0" tIns="0" rIns="0" bIns="0" rtlCol="0" anchor="t">
            <a:spAutoFit/>
          </a:bodyPr>
          <a:lstStyle/>
          <a:p>
            <a:pPr algn="ctr"/>
            <a:r>
              <a:rPr lang="sv-SE" sz="1100" dirty="0">
                <a:solidFill>
                  <a:srgbClr val="3C8C14"/>
                </a:solidFill>
              </a:rPr>
              <a:t>[Trygghet]</a:t>
            </a:r>
          </a:p>
        </p:txBody>
      </p:sp>
      <p:grpSp>
        <p:nvGrpSpPr>
          <p:cNvPr id="52" name="Group 253">
            <a:extLst>
              <a:ext uri="{FF2B5EF4-FFF2-40B4-BE49-F238E27FC236}">
                <a16:creationId xmlns:a16="http://schemas.microsoft.com/office/drawing/2014/main" id="{3ECF65BF-7A08-41DE-865D-2109C756D740}"/>
              </a:ext>
              <a:ext uri="{C183D7F6-B498-43B3-948B-1728B52AA6E4}">
                <adec:decorative xmlns:adec="http://schemas.microsoft.com/office/drawing/2017/decorative" val="1"/>
              </a:ext>
            </a:extLst>
          </p:cNvPr>
          <p:cNvGrpSpPr/>
          <p:nvPr/>
        </p:nvGrpSpPr>
        <p:grpSpPr>
          <a:xfrm>
            <a:off x="268088" y="6073184"/>
            <a:ext cx="962184" cy="340723"/>
            <a:chOff x="464118" y="5615524"/>
            <a:chExt cx="962184" cy="340723"/>
          </a:xfrm>
        </p:grpSpPr>
        <p:sp>
          <p:nvSpPr>
            <p:cNvPr id="53" name="Rectangle: Rounded Corners 254">
              <a:extLst>
                <a:ext uri="{FF2B5EF4-FFF2-40B4-BE49-F238E27FC236}">
                  <a16:creationId xmlns:a16="http://schemas.microsoft.com/office/drawing/2014/main" id="{9307863C-9432-4063-B434-0186FEBB1244}"/>
                </a:ext>
              </a:extLst>
            </p:cNvPr>
            <p:cNvSpPr/>
            <p:nvPr/>
          </p:nvSpPr>
          <p:spPr>
            <a:xfrm flipH="1">
              <a:off x="464118" y="5615524"/>
              <a:ext cx="962184" cy="340723"/>
            </a:xfrm>
            <a:prstGeom prst="roundRect">
              <a:avLst/>
            </a:prstGeom>
            <a:solidFill>
              <a:schemeClr val="bg1"/>
            </a:solidFill>
            <a:ln>
              <a:solidFill>
                <a:schemeClr val="bg1">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defRPr/>
              </a:pPr>
              <a:endParaRPr lang="sv-SE" sz="1100">
                <a:solidFill>
                  <a:prstClr val="white"/>
                </a:solidFill>
              </a:endParaRPr>
            </a:p>
          </p:txBody>
        </p:sp>
        <p:pic>
          <p:nvPicPr>
            <p:cNvPr id="54" name="Picture 65">
              <a:extLst>
                <a:ext uri="{FF2B5EF4-FFF2-40B4-BE49-F238E27FC236}">
                  <a16:creationId xmlns:a16="http://schemas.microsoft.com/office/drawing/2014/main" id="{7BD9F788-8079-4ABA-ADE0-D298B728A8C7}"/>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163485" y="5667825"/>
              <a:ext cx="223865" cy="223865"/>
            </a:xfrm>
            <a:prstGeom prst="rect">
              <a:avLst/>
            </a:prstGeom>
          </p:spPr>
        </p:pic>
        <p:pic>
          <p:nvPicPr>
            <p:cNvPr id="55" name="Picture 143">
              <a:extLst>
                <a:ext uri="{FF2B5EF4-FFF2-40B4-BE49-F238E27FC236}">
                  <a16:creationId xmlns:a16="http://schemas.microsoft.com/office/drawing/2014/main" id="{394B1F45-7125-48A7-9F5D-590CA00B580A}"/>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837401" y="5642186"/>
              <a:ext cx="291342" cy="291342"/>
            </a:xfrm>
            <a:prstGeom prst="rect">
              <a:avLst/>
            </a:prstGeom>
          </p:spPr>
        </p:pic>
        <p:pic>
          <p:nvPicPr>
            <p:cNvPr id="56" name="Picture 257" descr="A close up of a logo&#10;&#10;Description automatically generated">
              <a:extLst>
                <a:ext uri="{FF2B5EF4-FFF2-40B4-BE49-F238E27FC236}">
                  <a16:creationId xmlns:a16="http://schemas.microsoft.com/office/drawing/2014/main" id="{ADBF788F-6B8B-45AD-82F2-CBADBF10BEF9}"/>
                </a:ext>
              </a:extLst>
            </p:cNvPr>
            <p:cNvPicPr>
              <a:picLocks noChangeAspect="1"/>
            </p:cNvPicPr>
            <p:nvPr/>
          </p:nvPicPr>
          <p:blipFill rotWithShape="1">
            <a:blip r:embed="rId11" cstate="print">
              <a:duotone>
                <a:schemeClr val="accent3">
                  <a:shade val="45000"/>
                  <a:satMod val="135000"/>
                </a:schemeClr>
                <a:prstClr val="white"/>
              </a:duotone>
              <a:extLst>
                <a:ext uri="{28A0092B-C50C-407E-A947-70E740481C1C}">
                  <a14:useLocalDpi xmlns:a14="http://schemas.microsoft.com/office/drawing/2010/main" val="0"/>
                </a:ext>
              </a:extLst>
            </a:blip>
            <a:srcRect l="14238" t="13076" r="14238" b="13076"/>
            <a:stretch/>
          </p:blipFill>
          <p:spPr>
            <a:xfrm>
              <a:off x="509286" y="5645925"/>
              <a:ext cx="283846" cy="293072"/>
            </a:xfrm>
            <a:prstGeom prst="rect">
              <a:avLst/>
            </a:prstGeom>
          </p:spPr>
        </p:pic>
      </p:grpSp>
      <p:grpSp>
        <p:nvGrpSpPr>
          <p:cNvPr id="57" name="Group 279">
            <a:extLst>
              <a:ext uri="{FF2B5EF4-FFF2-40B4-BE49-F238E27FC236}">
                <a16:creationId xmlns:a16="http://schemas.microsoft.com/office/drawing/2014/main" id="{E73631D5-0B8C-4766-B829-749B9FA45468}"/>
              </a:ext>
              <a:ext uri="{C183D7F6-B498-43B3-948B-1728B52AA6E4}">
                <adec:decorative xmlns:adec="http://schemas.microsoft.com/office/drawing/2017/decorative" val="1"/>
              </a:ext>
            </a:extLst>
          </p:cNvPr>
          <p:cNvGrpSpPr/>
          <p:nvPr/>
        </p:nvGrpSpPr>
        <p:grpSpPr>
          <a:xfrm>
            <a:off x="179942" y="5606677"/>
            <a:ext cx="1133451" cy="410262"/>
            <a:chOff x="375972" y="5161627"/>
            <a:chExt cx="1133451" cy="410262"/>
          </a:xfrm>
        </p:grpSpPr>
        <p:sp>
          <p:nvSpPr>
            <p:cNvPr id="58" name="Rectangle: Rounded Corners 280">
              <a:extLst>
                <a:ext uri="{FF2B5EF4-FFF2-40B4-BE49-F238E27FC236}">
                  <a16:creationId xmlns:a16="http://schemas.microsoft.com/office/drawing/2014/main" id="{69625551-A0D7-4EE0-A1CB-5F748B7D956B}"/>
                </a:ext>
              </a:extLst>
            </p:cNvPr>
            <p:cNvSpPr/>
            <p:nvPr/>
          </p:nvSpPr>
          <p:spPr>
            <a:xfrm flipH="1">
              <a:off x="375972" y="5161627"/>
              <a:ext cx="1118932" cy="353902"/>
            </a:xfrm>
            <a:prstGeom prst="roundRect">
              <a:avLst/>
            </a:prstGeom>
            <a:solidFill>
              <a:schemeClr val="bg1"/>
            </a:solidFill>
            <a:ln>
              <a:solidFill>
                <a:schemeClr val="bg1">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defRPr/>
              </a:pPr>
              <a:endParaRPr lang="sv-SE" sz="1100">
                <a:solidFill>
                  <a:prstClr val="white"/>
                </a:solidFill>
              </a:endParaRPr>
            </a:p>
          </p:txBody>
        </p:sp>
        <p:pic>
          <p:nvPicPr>
            <p:cNvPr id="59" name="Picture 281" descr="A close up of a logo&#10;&#10;Description automatically generated">
              <a:extLst>
                <a:ext uri="{FF2B5EF4-FFF2-40B4-BE49-F238E27FC236}">
                  <a16:creationId xmlns:a16="http://schemas.microsoft.com/office/drawing/2014/main" id="{8153744D-ED12-410D-B68C-8F0F60A7F3B5}"/>
                </a:ext>
              </a:extLst>
            </p:cNvPr>
            <p:cNvPicPr>
              <a:picLocks noChangeAspect="1"/>
            </p:cNvPicPr>
            <p:nvPr/>
          </p:nvPicPr>
          <p:blipFill>
            <a:blip r:embed="rId16"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853569" y="5161627"/>
              <a:ext cx="410262" cy="410262"/>
            </a:xfrm>
            <a:prstGeom prst="rect">
              <a:avLst/>
            </a:prstGeom>
          </p:spPr>
        </p:pic>
        <p:pic>
          <p:nvPicPr>
            <p:cNvPr id="61" name="Picture 283" descr="A close up of a logo&#10;&#10;Description automatically generated">
              <a:extLst>
                <a:ext uri="{FF2B5EF4-FFF2-40B4-BE49-F238E27FC236}">
                  <a16:creationId xmlns:a16="http://schemas.microsoft.com/office/drawing/2014/main" id="{CC647B06-7DAC-4039-803A-4D2E5B2D1F7D}"/>
                </a:ext>
              </a:extLst>
            </p:cNvPr>
            <p:cNvPicPr>
              <a:picLocks noChangeAspect="1"/>
            </p:cNvPicPr>
            <p:nvPr/>
          </p:nvPicPr>
          <p:blipFill>
            <a:blip r:embed="rId17"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703484" y="5284920"/>
              <a:ext cx="210435" cy="210435"/>
            </a:xfrm>
            <a:prstGeom prst="rect">
              <a:avLst/>
            </a:prstGeom>
          </p:spPr>
        </p:pic>
        <p:pic>
          <p:nvPicPr>
            <p:cNvPr id="62" name="Picture 118">
              <a:extLst>
                <a:ext uri="{FF2B5EF4-FFF2-40B4-BE49-F238E27FC236}">
                  <a16:creationId xmlns:a16="http://schemas.microsoft.com/office/drawing/2014/main" id="{409AD4C7-552F-405A-BF54-348D146A075C}"/>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451425" y="5201986"/>
              <a:ext cx="275191" cy="275191"/>
            </a:xfrm>
            <a:prstGeom prst="rect">
              <a:avLst/>
            </a:prstGeom>
          </p:spPr>
        </p:pic>
        <p:pic>
          <p:nvPicPr>
            <p:cNvPr id="63" name="Picture 285" descr="A close up of a logo&#10;&#10;Description automatically generated">
              <a:extLst>
                <a:ext uri="{FF2B5EF4-FFF2-40B4-BE49-F238E27FC236}">
                  <a16:creationId xmlns:a16="http://schemas.microsoft.com/office/drawing/2014/main" id="{71A67139-09E2-4AB6-996C-9CCB903CB1C8}"/>
                </a:ext>
              </a:extLst>
            </p:cNvPr>
            <p:cNvPicPr>
              <a:picLocks noChangeAspect="1"/>
            </p:cNvPicPr>
            <p:nvPr/>
          </p:nvPicPr>
          <p:blipFill>
            <a:blip r:embed="rId18"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rot="10800000" flipV="1">
              <a:off x="1164090" y="5184429"/>
              <a:ext cx="345333" cy="345333"/>
            </a:xfrm>
            <a:prstGeom prst="rect">
              <a:avLst/>
            </a:prstGeom>
          </p:spPr>
        </p:pic>
      </p:grpSp>
      <p:sp>
        <p:nvSpPr>
          <p:cNvPr id="69" name="Rectangle 6">
            <a:extLst>
              <a:ext uri="{FF2B5EF4-FFF2-40B4-BE49-F238E27FC236}">
                <a16:creationId xmlns:a16="http://schemas.microsoft.com/office/drawing/2014/main" id="{6F46F8BE-2E05-48B7-96D8-774A7566FEB6}"/>
              </a:ext>
              <a:ext uri="{C183D7F6-B498-43B3-948B-1728B52AA6E4}">
                <adec:decorative xmlns:adec="http://schemas.microsoft.com/office/drawing/2017/decorative" val="1"/>
              </a:ext>
            </a:extLst>
          </p:cNvPr>
          <p:cNvSpPr/>
          <p:nvPr/>
        </p:nvSpPr>
        <p:spPr>
          <a:xfrm>
            <a:off x="3277559" y="3423657"/>
            <a:ext cx="1647162" cy="261610"/>
          </a:xfrm>
          <a:prstGeom prst="rect">
            <a:avLst/>
          </a:prstGeom>
        </p:spPr>
        <p:txBody>
          <a:bodyPr wrap="square">
            <a:spAutoFit/>
          </a:bodyPr>
          <a:lstStyle/>
          <a:p>
            <a:r>
              <a:rPr lang="sv-SE" sz="1100" dirty="0"/>
              <a:t>[Skickar remiss…]</a:t>
            </a:r>
          </a:p>
        </p:txBody>
      </p:sp>
      <p:sp>
        <p:nvSpPr>
          <p:cNvPr id="70" name="Rectangle 81">
            <a:extLst>
              <a:ext uri="{FF2B5EF4-FFF2-40B4-BE49-F238E27FC236}">
                <a16:creationId xmlns:a16="http://schemas.microsoft.com/office/drawing/2014/main" id="{270BAC0E-8BBC-42BB-9E03-10F1929BB191}"/>
              </a:ext>
              <a:ext uri="{C183D7F6-B498-43B3-948B-1728B52AA6E4}">
                <adec:decorative xmlns:adec="http://schemas.microsoft.com/office/drawing/2017/decorative" val="1"/>
              </a:ext>
            </a:extLst>
          </p:cNvPr>
          <p:cNvSpPr/>
          <p:nvPr/>
        </p:nvSpPr>
        <p:spPr>
          <a:xfrm>
            <a:off x="3294003" y="4609940"/>
            <a:ext cx="1647162" cy="261610"/>
          </a:xfrm>
          <a:prstGeom prst="rect">
            <a:avLst/>
          </a:prstGeom>
        </p:spPr>
        <p:txBody>
          <a:bodyPr wrap="square">
            <a:spAutoFit/>
          </a:bodyPr>
          <a:lstStyle/>
          <a:p>
            <a:r>
              <a:rPr lang="sv-SE" sz="1100" dirty="0"/>
              <a:t>[Erbjuder patienten…]</a:t>
            </a:r>
          </a:p>
        </p:txBody>
      </p:sp>
      <p:sp>
        <p:nvSpPr>
          <p:cNvPr id="71" name="Rectangle 82">
            <a:extLst>
              <a:ext uri="{FF2B5EF4-FFF2-40B4-BE49-F238E27FC236}">
                <a16:creationId xmlns:a16="http://schemas.microsoft.com/office/drawing/2014/main" id="{CB82DA65-47CD-4F6F-9225-F18AF6F68541}"/>
              </a:ext>
              <a:ext uri="{C183D7F6-B498-43B3-948B-1728B52AA6E4}">
                <adec:decorative xmlns:adec="http://schemas.microsoft.com/office/drawing/2017/decorative" val="1"/>
              </a:ext>
            </a:extLst>
          </p:cNvPr>
          <p:cNvSpPr/>
          <p:nvPr/>
        </p:nvSpPr>
        <p:spPr>
          <a:xfrm>
            <a:off x="3277559" y="8695754"/>
            <a:ext cx="1647162" cy="430887"/>
          </a:xfrm>
          <a:prstGeom prst="rect">
            <a:avLst/>
          </a:prstGeom>
        </p:spPr>
        <p:txBody>
          <a:bodyPr wrap="square">
            <a:spAutoFit/>
          </a:bodyPr>
          <a:lstStyle/>
          <a:p>
            <a:r>
              <a:rPr lang="sv-SE" sz="1100" dirty="0"/>
              <a:t>[Erbjuder vid behov patienten att genomgå…]</a:t>
            </a:r>
          </a:p>
        </p:txBody>
      </p:sp>
      <p:grpSp>
        <p:nvGrpSpPr>
          <p:cNvPr id="94" name="Group 93">
            <a:extLst>
              <a:ext uri="{FF2B5EF4-FFF2-40B4-BE49-F238E27FC236}">
                <a16:creationId xmlns:a16="http://schemas.microsoft.com/office/drawing/2014/main" id="{73DAEA4F-8258-A01A-B153-03DF13377854}"/>
              </a:ext>
              <a:ext uri="{C183D7F6-B498-43B3-948B-1728B52AA6E4}">
                <adec:decorative xmlns:adec="http://schemas.microsoft.com/office/drawing/2017/decorative" val="1"/>
              </a:ext>
            </a:extLst>
          </p:cNvPr>
          <p:cNvGrpSpPr/>
          <p:nvPr/>
        </p:nvGrpSpPr>
        <p:grpSpPr>
          <a:xfrm>
            <a:off x="-1965" y="-236"/>
            <a:ext cx="7561636" cy="10692049"/>
            <a:chOff x="-1965" y="-236"/>
            <a:chExt cx="7561636" cy="10692049"/>
          </a:xfrm>
        </p:grpSpPr>
        <p:sp>
          <p:nvSpPr>
            <p:cNvPr id="4" name="Rectangle 221">
              <a:extLst>
                <a:ext uri="{FF2B5EF4-FFF2-40B4-BE49-F238E27FC236}">
                  <a16:creationId xmlns:a16="http://schemas.microsoft.com/office/drawing/2014/main" id="{CA44F979-1E63-4080-B391-C95585EF579E}"/>
                </a:ext>
              </a:extLst>
            </p:cNvPr>
            <p:cNvSpPr/>
            <p:nvPr/>
          </p:nvSpPr>
          <p:spPr>
            <a:xfrm rot="5400000">
              <a:off x="919611" y="4051753"/>
              <a:ext cx="10691813" cy="2588307"/>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100"/>
            </a:p>
          </p:txBody>
        </p:sp>
        <p:grpSp>
          <p:nvGrpSpPr>
            <p:cNvPr id="80" name="Group 79">
              <a:extLst>
                <a:ext uri="{FF2B5EF4-FFF2-40B4-BE49-F238E27FC236}">
                  <a16:creationId xmlns:a16="http://schemas.microsoft.com/office/drawing/2014/main" id="{56584AA8-7486-0E96-2884-E6FE30A99FFD}"/>
                </a:ext>
              </a:extLst>
            </p:cNvPr>
            <p:cNvGrpSpPr/>
            <p:nvPr/>
          </p:nvGrpSpPr>
          <p:grpSpPr>
            <a:xfrm>
              <a:off x="-1965" y="301658"/>
              <a:ext cx="4961612" cy="287264"/>
              <a:chOff x="-11004" y="284579"/>
              <a:chExt cx="4961612" cy="287264"/>
            </a:xfrm>
          </p:grpSpPr>
          <p:sp>
            <p:nvSpPr>
              <p:cNvPr id="34" name="Rectangle 260">
                <a:extLst>
                  <a:ext uri="{FF2B5EF4-FFF2-40B4-BE49-F238E27FC236}">
                    <a16:creationId xmlns:a16="http://schemas.microsoft.com/office/drawing/2014/main" id="{80236CCD-A353-4331-8096-083782190B73}"/>
                  </a:ext>
                </a:extLst>
              </p:cNvPr>
              <p:cNvSpPr/>
              <p:nvPr/>
            </p:nvSpPr>
            <p:spPr>
              <a:xfrm>
                <a:off x="-11004" y="290879"/>
                <a:ext cx="4961612" cy="280964"/>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defRPr/>
                </a:pPr>
                <a:r>
                  <a:rPr lang="sv-SE" sz="1600" dirty="0">
                    <a:solidFill>
                      <a:schemeClr val="tx1"/>
                    </a:solidFill>
                    <a:latin typeface="Calibri" panose="020F0502020204030204"/>
                  </a:rPr>
                  <a:t>[FAS 1 t.ex. HEMMET]</a:t>
                </a:r>
              </a:p>
            </p:txBody>
          </p:sp>
          <p:cxnSp>
            <p:nvCxnSpPr>
              <p:cNvPr id="64" name="Straight Connector 3">
                <a:extLst>
                  <a:ext uri="{FF2B5EF4-FFF2-40B4-BE49-F238E27FC236}">
                    <a16:creationId xmlns:a16="http://schemas.microsoft.com/office/drawing/2014/main" id="{4DBADD25-FFF5-4D0D-86DF-52F1E21B355B}"/>
                  </a:ext>
                </a:extLst>
              </p:cNvPr>
              <p:cNvCxnSpPr>
                <a:cxnSpLocks/>
              </p:cNvCxnSpPr>
              <p:nvPr/>
            </p:nvCxnSpPr>
            <p:spPr>
              <a:xfrm>
                <a:off x="-10022" y="284579"/>
                <a:ext cx="495964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3">
                <a:extLst>
                  <a:ext uri="{FF2B5EF4-FFF2-40B4-BE49-F238E27FC236}">
                    <a16:creationId xmlns:a16="http://schemas.microsoft.com/office/drawing/2014/main" id="{2244A07B-EDE7-4EE4-BAC2-CA78C420FF49}"/>
                  </a:ext>
                </a:extLst>
              </p:cNvPr>
              <p:cNvCxnSpPr>
                <a:cxnSpLocks/>
              </p:cNvCxnSpPr>
              <p:nvPr/>
            </p:nvCxnSpPr>
            <p:spPr>
              <a:xfrm flipV="1">
                <a:off x="-11004" y="567558"/>
                <a:ext cx="4960800" cy="428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76" name="Rectangle 226">
              <a:extLst>
                <a:ext uri="{FF2B5EF4-FFF2-40B4-BE49-F238E27FC236}">
                  <a16:creationId xmlns:a16="http://schemas.microsoft.com/office/drawing/2014/main" id="{B132ADF4-A668-4CF8-B589-50A22A367456}"/>
                </a:ext>
              </a:extLst>
            </p:cNvPr>
            <p:cNvSpPr/>
            <p:nvPr/>
          </p:nvSpPr>
          <p:spPr>
            <a:xfrm rot="5400000">
              <a:off x="-394166" y="5323046"/>
              <a:ext cx="10691813"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100"/>
            </a:p>
          </p:txBody>
        </p:sp>
        <p:sp>
          <p:nvSpPr>
            <p:cNvPr id="77" name="Rectangle 9">
              <a:extLst>
                <a:ext uri="{FF2B5EF4-FFF2-40B4-BE49-F238E27FC236}">
                  <a16:creationId xmlns:a16="http://schemas.microsoft.com/office/drawing/2014/main" id="{39260322-44D7-49FC-97A1-D6F4FCCE95C8}"/>
                </a:ext>
                <a:ext uri="{C183D7F6-B498-43B3-948B-1728B52AA6E4}">
                  <adec:decorative xmlns:adec="http://schemas.microsoft.com/office/drawing/2017/decorative" val="0"/>
                </a:ext>
              </a:extLst>
            </p:cNvPr>
            <p:cNvSpPr/>
            <p:nvPr/>
          </p:nvSpPr>
          <p:spPr>
            <a:xfrm>
              <a:off x="-1965" y="-236"/>
              <a:ext cx="7559675" cy="294233"/>
            </a:xfrm>
            <a:prstGeom prst="rect">
              <a:avLst/>
            </a:prstGeom>
            <a:solidFill>
              <a:srgbClr val="F4B183"/>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00" b="1" dirty="0">
                <a:solidFill>
                  <a:schemeClr val="tx1"/>
                </a:solidFill>
              </a:endParaRPr>
            </a:p>
          </p:txBody>
        </p:sp>
      </p:grpSp>
      <p:sp>
        <p:nvSpPr>
          <p:cNvPr id="2" name="Rectangle 6">
            <a:extLst>
              <a:ext uri="{FF2B5EF4-FFF2-40B4-BE49-F238E27FC236}">
                <a16:creationId xmlns:a16="http://schemas.microsoft.com/office/drawing/2014/main" id="{37F1C8B1-BD10-FEEC-243D-A01AE3BAABB5}"/>
              </a:ext>
              <a:ext uri="{C183D7F6-B498-43B3-948B-1728B52AA6E4}">
                <adec:decorative xmlns:adec="http://schemas.microsoft.com/office/drawing/2017/decorative" val="1"/>
              </a:ext>
            </a:extLst>
          </p:cNvPr>
          <p:cNvSpPr/>
          <p:nvPr/>
        </p:nvSpPr>
        <p:spPr>
          <a:xfrm>
            <a:off x="3277559" y="3999281"/>
            <a:ext cx="1647162" cy="430887"/>
          </a:xfrm>
          <a:prstGeom prst="rect">
            <a:avLst/>
          </a:prstGeom>
        </p:spPr>
        <p:txBody>
          <a:bodyPr wrap="square">
            <a:spAutoFit/>
          </a:bodyPr>
          <a:lstStyle/>
          <a:p>
            <a:r>
              <a:rPr lang="sv-SE" sz="1100" dirty="0"/>
              <a:t>[Ställer diagnos med hjälp av…]</a:t>
            </a:r>
          </a:p>
        </p:txBody>
      </p:sp>
      <p:pic>
        <p:nvPicPr>
          <p:cNvPr id="92" name="Picture 91">
            <a:extLst>
              <a:ext uri="{FF2B5EF4-FFF2-40B4-BE49-F238E27FC236}">
                <a16:creationId xmlns:a16="http://schemas.microsoft.com/office/drawing/2014/main" id="{08A5915F-15E8-7D53-E674-28B106C6E811}"/>
              </a:ext>
              <a:ext uri="{C183D7F6-B498-43B3-948B-1728B52AA6E4}">
                <adec:decorative xmlns:adec="http://schemas.microsoft.com/office/drawing/2017/decorative" val="1"/>
              </a:ext>
            </a:extLst>
          </p:cNvPr>
          <p:cNvPicPr>
            <a:picLocks noChangeAspect="1"/>
          </p:cNvPicPr>
          <p:nvPr/>
        </p:nvPicPr>
        <p:blipFill>
          <a:blip r:embed="rId19"/>
          <a:stretch>
            <a:fillRect/>
          </a:stretch>
        </p:blipFill>
        <p:spPr>
          <a:xfrm>
            <a:off x="910950" y="2399010"/>
            <a:ext cx="356543" cy="139065"/>
          </a:xfrm>
          <a:prstGeom prst="rect">
            <a:avLst/>
          </a:prstGeom>
        </p:spPr>
      </p:pic>
      <p:sp>
        <p:nvSpPr>
          <p:cNvPr id="99" name="format_text_box_11">
            <a:extLst>
              <a:ext uri="{FF2B5EF4-FFF2-40B4-BE49-F238E27FC236}">
                <a16:creationId xmlns:a16="http://schemas.microsoft.com/office/drawing/2014/main" id="{BEC30D08-4067-F01D-07C7-7FB5E840F76F}"/>
              </a:ext>
              <a:ext uri="{C183D7F6-B498-43B3-948B-1728B52AA6E4}">
                <adec:decorative xmlns:adec="http://schemas.microsoft.com/office/drawing/2017/decorative" val="1"/>
              </a:ext>
            </a:extLst>
          </p:cNvPr>
          <p:cNvSpPr txBox="1"/>
          <p:nvPr/>
        </p:nvSpPr>
        <p:spPr>
          <a:xfrm flipH="1">
            <a:off x="1447861" y="9154211"/>
            <a:ext cx="1514003" cy="169277"/>
          </a:xfrm>
          <a:prstGeom prst="rect">
            <a:avLst/>
          </a:prstGeom>
          <a:noFill/>
        </p:spPr>
        <p:txBody>
          <a:bodyPr vert="horz" wrap="square" lIns="0" tIns="0" rIns="0" bIns="0" rtlCol="0" anchor="t">
            <a:spAutoFit/>
          </a:bodyPr>
          <a:lstStyle/>
          <a:p>
            <a:pPr defTabSz="514350">
              <a:defRPr/>
            </a:pPr>
            <a:r>
              <a:rPr lang="sv-SE" sz="1100" dirty="0">
                <a:solidFill>
                  <a:srgbClr val="000000"/>
                </a:solidFill>
              </a:rPr>
              <a:t>[Deltar i bedömning av…]</a:t>
            </a:r>
          </a:p>
        </p:txBody>
      </p:sp>
      <p:pic>
        <p:nvPicPr>
          <p:cNvPr id="100" name="Graphic 35">
            <a:extLst>
              <a:ext uri="{FF2B5EF4-FFF2-40B4-BE49-F238E27FC236}">
                <a16:creationId xmlns:a16="http://schemas.microsoft.com/office/drawing/2014/main" id="{30232EC5-5E29-A072-2515-8A2BAA4DD8C0}"/>
              </a:ext>
              <a:ext uri="{C183D7F6-B498-43B3-948B-1728B52AA6E4}">
                <adec:decorative xmlns:adec="http://schemas.microsoft.com/office/drawing/2017/decorative" val="1"/>
              </a:ext>
            </a:extLst>
          </p:cNvPr>
          <p:cNvPicPr>
            <a:picLocks noChangeAspect="1"/>
          </p:cNvPicPr>
          <p:nvPr/>
        </p:nvPicPr>
        <p:blipFill>
          <a:blip r:embed="rId20" cstate="print">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1011349" y="10007034"/>
            <a:ext cx="280262" cy="280262"/>
          </a:xfrm>
          <a:prstGeom prst="rect">
            <a:avLst/>
          </a:prstGeom>
        </p:spPr>
      </p:pic>
      <p:sp>
        <p:nvSpPr>
          <p:cNvPr id="101" name="format_text_box_11">
            <a:extLst>
              <a:ext uri="{FF2B5EF4-FFF2-40B4-BE49-F238E27FC236}">
                <a16:creationId xmlns:a16="http://schemas.microsoft.com/office/drawing/2014/main" id="{9F2FF86F-7EE0-527E-3D15-B2994373B5F1}"/>
              </a:ext>
              <a:ext uri="{C183D7F6-B498-43B3-948B-1728B52AA6E4}">
                <adec:decorative xmlns:adec="http://schemas.microsoft.com/office/drawing/2017/decorative" val="1"/>
              </a:ext>
            </a:extLst>
          </p:cNvPr>
          <p:cNvSpPr txBox="1"/>
          <p:nvPr/>
        </p:nvSpPr>
        <p:spPr>
          <a:xfrm flipH="1">
            <a:off x="1452352" y="10026756"/>
            <a:ext cx="1521674" cy="169277"/>
          </a:xfrm>
          <a:prstGeom prst="rect">
            <a:avLst/>
          </a:prstGeom>
          <a:noFill/>
        </p:spPr>
        <p:txBody>
          <a:bodyPr vert="horz" wrap="square" lIns="0" tIns="0" rIns="0" bIns="0" rtlCol="0" anchor="t">
            <a:spAutoFit/>
          </a:bodyPr>
          <a:lstStyle/>
          <a:p>
            <a:pPr defTabSz="514350">
              <a:defRPr/>
            </a:pPr>
            <a:r>
              <a:rPr lang="sv-SE" sz="1100" dirty="0">
                <a:solidFill>
                  <a:srgbClr val="000000"/>
                </a:solidFill>
              </a:rPr>
              <a:t>[Genomför egenvård]</a:t>
            </a:r>
          </a:p>
        </p:txBody>
      </p:sp>
      <p:sp>
        <p:nvSpPr>
          <p:cNvPr id="5" name="Rectangle 222">
            <a:extLst>
              <a:ext uri="{FF2B5EF4-FFF2-40B4-BE49-F238E27FC236}">
                <a16:creationId xmlns:a16="http://schemas.microsoft.com/office/drawing/2014/main" id="{E66BEE9E-B8EC-4B87-8052-4C3E6D5F3251}"/>
              </a:ext>
              <a:ext uri="{C183D7F6-B498-43B3-948B-1728B52AA6E4}">
                <adec:decorative xmlns:adec="http://schemas.microsoft.com/office/drawing/2017/decorative" val="1"/>
              </a:ext>
            </a:extLst>
          </p:cNvPr>
          <p:cNvSpPr/>
          <p:nvPr/>
        </p:nvSpPr>
        <p:spPr>
          <a:xfrm>
            <a:off x="4980988" y="598146"/>
            <a:ext cx="2566661" cy="2292935"/>
          </a:xfrm>
          <a:prstGeom prst="rect">
            <a:avLst/>
          </a:prstGeom>
        </p:spPr>
        <p:txBody>
          <a:bodyPr wrap="square">
            <a:spAutoFit/>
          </a:bodyPr>
          <a:lstStyle/>
          <a:p>
            <a:r>
              <a:rPr lang="sv-SE" sz="1100" b="1" dirty="0"/>
              <a:t>Utmaning 1: </a:t>
            </a:r>
            <a:r>
              <a:rPr lang="sv-SE" sz="1100" b="1" dirty="0">
                <a:solidFill>
                  <a:srgbClr val="000000"/>
                </a:solidFill>
                <a:ea typeface="Calibri"/>
                <a:cs typeface="Calibri"/>
                <a:sym typeface="Calibri"/>
              </a:rPr>
              <a:t>[</a:t>
            </a:r>
            <a:r>
              <a:rPr lang="sv-SE" sz="1100" b="1">
                <a:solidFill>
                  <a:srgbClr val="000000"/>
                </a:solidFill>
                <a:ea typeface="Calibri"/>
                <a:cs typeface="Calibri"/>
                <a:sym typeface="Calibri"/>
              </a:rPr>
              <a:t>ex Otillräcklig</a:t>
            </a:r>
            <a:r>
              <a:rPr lang="sv-SE" sz="1100" b="1"/>
              <a:t> </a:t>
            </a:r>
            <a:r>
              <a:rPr lang="sv-SE" sz="1100" b="1" dirty="0"/>
              <a:t>kunskap om hälsotillståndet…</a:t>
            </a:r>
            <a:r>
              <a:rPr lang="sv-SE" sz="1100" b="1" dirty="0">
                <a:solidFill>
                  <a:srgbClr val="000000"/>
                </a:solidFill>
                <a:ea typeface="Calibri"/>
                <a:cs typeface="Calibri"/>
                <a:sym typeface="Calibri"/>
              </a:rPr>
              <a:t>]</a:t>
            </a:r>
            <a:endParaRPr lang="sv-SE" sz="1100" b="1" dirty="0"/>
          </a:p>
          <a:p>
            <a:pPr marL="171450" indent="-171450">
              <a:buFont typeface="Arial" panose="020B0604020202020204" pitchFamily="34" charset="0"/>
              <a:buChar char="•"/>
            </a:pPr>
            <a:r>
              <a:rPr lang="sv-SE" sz="1100" dirty="0"/>
              <a:t>…</a:t>
            </a:r>
          </a:p>
          <a:p>
            <a:endParaRPr lang="sv-SE" sz="1100" b="1" dirty="0"/>
          </a:p>
          <a:p>
            <a:r>
              <a:rPr lang="sv-SE" sz="1100" b="1" dirty="0"/>
              <a:t>Utmaning 2: </a:t>
            </a:r>
            <a:r>
              <a:rPr lang="sv-SE" sz="1100" b="1" dirty="0">
                <a:solidFill>
                  <a:srgbClr val="000000"/>
                </a:solidFill>
                <a:ea typeface="Calibri"/>
                <a:cs typeface="Calibri"/>
                <a:sym typeface="Calibri"/>
              </a:rPr>
              <a:t>[ex </a:t>
            </a:r>
            <a:r>
              <a:rPr lang="sv-SE" sz="1100" b="1" dirty="0"/>
              <a:t>Bristande möjlighet till delaktighet och medverkan…</a:t>
            </a:r>
            <a:r>
              <a:rPr lang="sv-SE" sz="1100" b="1" dirty="0">
                <a:solidFill>
                  <a:srgbClr val="000000"/>
                </a:solidFill>
                <a:ea typeface="Calibri"/>
                <a:cs typeface="Calibri"/>
                <a:sym typeface="Calibri"/>
              </a:rPr>
              <a:t>]</a:t>
            </a:r>
            <a:endParaRPr lang="sv-SE" sz="1100" b="1" dirty="0"/>
          </a:p>
          <a:p>
            <a:pPr marL="171450" indent="-171450">
              <a:buFont typeface="Arial" panose="020B0604020202020204" pitchFamily="34" charset="0"/>
              <a:buChar char="•"/>
            </a:pPr>
            <a:r>
              <a:rPr lang="sv-SE" sz="1100" dirty="0"/>
              <a:t>…</a:t>
            </a:r>
          </a:p>
          <a:p>
            <a:endParaRPr lang="sv-SE" sz="1100" b="1" dirty="0"/>
          </a:p>
          <a:p>
            <a:r>
              <a:rPr lang="sv-SE" sz="1100" b="1" dirty="0"/>
              <a:t>Utmaning 3: xx</a:t>
            </a:r>
          </a:p>
          <a:p>
            <a:pPr marL="171450" indent="-171450">
              <a:buFont typeface="Arial" panose="020B0604020202020204" pitchFamily="34" charset="0"/>
              <a:buChar char="•"/>
            </a:pPr>
            <a:r>
              <a:rPr lang="sv-SE" sz="1100" dirty="0">
                <a:ea typeface="Calibri" panose="020F0502020204030204" pitchFamily="34" charset="0"/>
                <a:cs typeface="Times New Roman" panose="02020603050405020304" pitchFamily="18" charset="0"/>
              </a:rPr>
              <a:t>…</a:t>
            </a:r>
            <a:endParaRPr lang="sv-SE" sz="1100" b="1" dirty="0">
              <a:latin typeface="Calibri" panose="020F0502020204030204" pitchFamily="34" charset="0"/>
              <a:ea typeface="Calibri" panose="020F0502020204030204" pitchFamily="34" charset="0"/>
              <a:cs typeface="Calibri" panose="020F0502020204030204" pitchFamily="34" charset="0"/>
            </a:endParaRPr>
          </a:p>
          <a:p>
            <a:endParaRPr lang="sv-SE" sz="1100" b="1" dirty="0">
              <a:latin typeface="Calibri" panose="020F0502020204030204" pitchFamily="34" charset="0"/>
              <a:ea typeface="Calibri" panose="020F0502020204030204" pitchFamily="34" charset="0"/>
              <a:cs typeface="Calibri" panose="020F0502020204030204" pitchFamily="34" charset="0"/>
            </a:endParaRPr>
          </a:p>
          <a:p>
            <a:r>
              <a:rPr lang="sv-SE" sz="1100" b="1" dirty="0">
                <a:latin typeface="Calibri" panose="020F0502020204030204" pitchFamily="34" charset="0"/>
                <a:ea typeface="Calibri" panose="020F0502020204030204" pitchFamily="34" charset="0"/>
                <a:cs typeface="Calibri" panose="020F0502020204030204" pitchFamily="34" charset="0"/>
              </a:rPr>
              <a:t>Utmaning 4: xx</a:t>
            </a:r>
          </a:p>
          <a:p>
            <a:pPr marL="171450" indent="-171450">
              <a:buFont typeface="Arial" panose="020B0604020202020204" pitchFamily="34" charset="0"/>
              <a:buChar char="•"/>
            </a:pPr>
            <a:r>
              <a:rPr lang="sv-SE" sz="1100" dirty="0">
                <a:solidFill>
                  <a:schemeClr val="dk1"/>
                </a:solidFill>
                <a:ea typeface="Calibri"/>
                <a:cs typeface="Calibri"/>
                <a:sym typeface="Calibri"/>
              </a:rPr>
              <a:t>…</a:t>
            </a:r>
            <a:endParaRPr lang="sv-SE" sz="1100" dirty="0">
              <a:ea typeface="Calibri" panose="020F0502020204030204" pitchFamily="34" charset="0"/>
              <a:cs typeface="Times New Roman" panose="02020603050405020304" pitchFamily="18" charset="0"/>
            </a:endParaRPr>
          </a:p>
        </p:txBody>
      </p:sp>
      <p:sp>
        <p:nvSpPr>
          <p:cNvPr id="3" name="Rectangle 81">
            <a:extLst>
              <a:ext uri="{FF2B5EF4-FFF2-40B4-BE49-F238E27FC236}">
                <a16:creationId xmlns:a16="http://schemas.microsoft.com/office/drawing/2014/main" id="{FEBF5416-3C9D-204A-3817-976E19F1D949}"/>
              </a:ext>
              <a:ext uri="{C183D7F6-B498-43B3-948B-1728B52AA6E4}">
                <adec:decorative xmlns:adec="http://schemas.microsoft.com/office/drawing/2017/decorative" val="1"/>
              </a:ext>
            </a:extLst>
          </p:cNvPr>
          <p:cNvSpPr/>
          <p:nvPr/>
        </p:nvSpPr>
        <p:spPr>
          <a:xfrm>
            <a:off x="3275332" y="5026604"/>
            <a:ext cx="1647162" cy="261610"/>
          </a:xfrm>
          <a:prstGeom prst="rect">
            <a:avLst/>
          </a:prstGeom>
        </p:spPr>
        <p:txBody>
          <a:bodyPr wrap="square">
            <a:spAutoFit/>
          </a:bodyPr>
          <a:lstStyle/>
          <a:p>
            <a:r>
              <a:rPr lang="sv-SE" sz="1100" dirty="0"/>
              <a:t>[Informerar patienten…]</a:t>
            </a:r>
          </a:p>
        </p:txBody>
      </p:sp>
      <p:sp>
        <p:nvSpPr>
          <p:cNvPr id="11" name="Rectangle 223">
            <a:extLst>
              <a:ext uri="{FF2B5EF4-FFF2-40B4-BE49-F238E27FC236}">
                <a16:creationId xmlns:a16="http://schemas.microsoft.com/office/drawing/2014/main" id="{32D6788B-0260-E987-4A67-0E91FA6DED73}"/>
              </a:ext>
              <a:ext uri="{C183D7F6-B498-43B3-948B-1728B52AA6E4}">
                <adec:decorative xmlns:adec="http://schemas.microsoft.com/office/drawing/2017/decorative" val="1"/>
              </a:ext>
            </a:extLst>
          </p:cNvPr>
          <p:cNvSpPr>
            <a:spLocks/>
          </p:cNvSpPr>
          <p:nvPr/>
        </p:nvSpPr>
        <p:spPr>
          <a:xfrm>
            <a:off x="1406109" y="403183"/>
            <a:ext cx="1445243" cy="677108"/>
          </a:xfrm>
          <a:prstGeom prst="rect">
            <a:avLst/>
          </a:prstGeom>
        </p:spPr>
        <p:txBody>
          <a:bodyPr wrap="square">
            <a:spAutoFit/>
          </a:bodyPr>
          <a:lstStyle/>
          <a:p>
            <a:pPr marL="0" marR="0" lvl="0" indent="0" algn="l" defTabSz="293294" rtl="0" eaLnBrk="1" fontAlgn="auto" latinLnBrk="0" hangingPunct="1">
              <a:lnSpc>
                <a:spcPct val="100000"/>
              </a:lnSpc>
              <a:spcBef>
                <a:spcPts val="0"/>
              </a:spcBef>
              <a:spcAft>
                <a:spcPts val="0"/>
              </a:spcAft>
              <a:buClrTx/>
              <a:buSzTx/>
              <a:buFontTx/>
              <a:buNone/>
              <a:tabLst/>
              <a:defRPr/>
            </a:pPr>
            <a:endParaRPr kumimoji="0" lang="sv-SE" sz="1600" b="0" i="0" u="none" strike="noStrike" kern="1200" cap="none" spc="0" normalizeH="0" baseline="0" noProof="0" dirty="0">
              <a:ln>
                <a:noFill/>
              </a:ln>
              <a:solidFill>
                <a:srgbClr val="000000"/>
              </a:solidFill>
              <a:effectLst/>
              <a:uLnTx/>
              <a:uFillTx/>
              <a:latin typeface="+mn-lt"/>
              <a:ea typeface="Calibri"/>
              <a:cs typeface="Calibri"/>
              <a:sym typeface="Calibri"/>
            </a:endParaRPr>
          </a:p>
          <a:p>
            <a:pPr marL="0" marR="0" lvl="0" indent="0" algn="l" defTabSz="293294" rtl="0" eaLnBrk="1" fontAlgn="auto" latinLnBrk="0" hangingPunct="1">
              <a:lnSpc>
                <a:spcPct val="100000"/>
              </a:lnSpc>
              <a:spcBef>
                <a:spcPts val="0"/>
              </a:spcBef>
              <a:spcAft>
                <a:spcPts val="0"/>
              </a:spcAft>
              <a:buClrTx/>
              <a:buSzTx/>
              <a:buFontTx/>
              <a:buNone/>
              <a:tabLst/>
              <a:defRPr/>
            </a:pPr>
            <a:r>
              <a:rPr kumimoji="0" lang="sv-SE" sz="1100" b="0" i="0" u="none" strike="noStrike" kern="1200" cap="none" spc="0" normalizeH="0" baseline="0" noProof="0" dirty="0">
                <a:ln>
                  <a:noFill/>
                </a:ln>
                <a:solidFill>
                  <a:srgbClr val="000000"/>
                </a:solidFill>
                <a:effectLst/>
                <a:uLnTx/>
                <a:uFillTx/>
                <a:latin typeface="+mn-lt"/>
                <a:ea typeface="Calibri"/>
                <a:cs typeface="Calibri"/>
                <a:sym typeface="Calibri"/>
              </a:rPr>
              <a:t>[Patientens aktiviteter och åtgärder]</a:t>
            </a:r>
            <a:endParaRPr kumimoji="0" lang="sv-SE" sz="1100" b="0" i="0" u="none" strike="noStrike" kern="1200" cap="none" spc="0" normalizeH="0" baseline="0" noProof="0" dirty="0">
              <a:ln>
                <a:noFill/>
              </a:ln>
              <a:solidFill>
                <a:srgbClr val="000000"/>
              </a:solidFill>
              <a:effectLst/>
              <a:uLnTx/>
              <a:uFillTx/>
              <a:latin typeface="+mn-lt"/>
              <a:ea typeface="+mn-ea"/>
              <a:cs typeface="+mn-cs"/>
            </a:endParaRPr>
          </a:p>
        </p:txBody>
      </p:sp>
      <p:sp>
        <p:nvSpPr>
          <p:cNvPr id="37" name="Rubrik 36">
            <a:extLst>
              <a:ext uri="{FF2B5EF4-FFF2-40B4-BE49-F238E27FC236}">
                <a16:creationId xmlns:a16="http://schemas.microsoft.com/office/drawing/2014/main" id="{B7833782-82E2-97CB-D217-0EDB83BCB3C1}"/>
              </a:ext>
            </a:extLst>
          </p:cNvPr>
          <p:cNvSpPr>
            <a:spLocks noGrp="1"/>
          </p:cNvSpPr>
          <p:nvPr>
            <p:ph type="title"/>
          </p:nvPr>
        </p:nvSpPr>
        <p:spPr>
          <a:xfrm>
            <a:off x="1167586" y="-217992"/>
            <a:ext cx="6520220" cy="745678"/>
          </a:xfrm>
        </p:spPr>
        <p:txBody>
          <a:bodyPr>
            <a:normAutofit/>
          </a:bodyPr>
          <a:lstStyle/>
          <a:p>
            <a:r>
              <a:rPr lang="sv-SE" sz="1600" dirty="0">
                <a:solidFill>
                  <a:schemeClr val="tx1"/>
                </a:solidFill>
              </a:rPr>
              <a:t>Erfarenheter och utmaningar för patienter med [XXX]</a:t>
            </a:r>
          </a:p>
        </p:txBody>
      </p:sp>
    </p:spTree>
    <p:extLst>
      <p:ext uri="{BB962C8B-B14F-4D97-AF65-F5344CB8AC3E}">
        <p14:creationId xmlns:p14="http://schemas.microsoft.com/office/powerpoint/2010/main" val="3356939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 name="TextBox 12">
            <a:extLst>
              <a:ext uri="{FF2B5EF4-FFF2-40B4-BE49-F238E27FC236}">
                <a16:creationId xmlns:a16="http://schemas.microsoft.com/office/drawing/2014/main" id="{83E23084-9B09-401E-9FA6-67BF2806B54F}"/>
              </a:ext>
              <a:ext uri="{C183D7F6-B498-43B3-948B-1728B52AA6E4}">
                <adec:decorative xmlns:adec="http://schemas.microsoft.com/office/drawing/2017/decorative" val="0"/>
              </a:ext>
            </a:extLst>
          </p:cNvPr>
          <p:cNvSpPr txBox="1"/>
          <p:nvPr/>
        </p:nvSpPr>
        <p:spPr>
          <a:xfrm>
            <a:off x="-2528158" y="2433201"/>
            <a:ext cx="2183330" cy="2862322"/>
          </a:xfrm>
          <a:prstGeom prst="rect">
            <a:avLst/>
          </a:prstGeom>
          <a:solidFill>
            <a:schemeClr val="bg1">
              <a:lumMod val="75000"/>
            </a:schemeClr>
          </a:solidFill>
          <a:ln>
            <a:solidFill>
              <a:schemeClr val="tx1"/>
            </a:solidFill>
            <a:prstDash val="dash"/>
          </a:ln>
        </p:spPr>
        <p:txBody>
          <a:bodyPr wrap="square" rtlCol="0">
            <a:spAutoFit/>
          </a:bodyPr>
          <a:lstStyle/>
          <a:p>
            <a:r>
              <a:rPr lang="sv-SE" sz="1200" dirty="0"/>
              <a:t>Nulägesbeskrivningen kan delas in i olika faser, se exempel. Faserna behöver inte ange var vården sker (som i exemplet), det centrala är att faserna är relevanta för hälsotillståndet.</a:t>
            </a:r>
          </a:p>
          <a:p>
            <a:endParaRPr lang="sv-SE" sz="1200" dirty="0"/>
          </a:p>
          <a:p>
            <a:r>
              <a:rPr lang="sv-SE" sz="1200" dirty="0"/>
              <a:t>Om en stor del av patientresan är cirkulär, det vill säga upprepar sig exempelvis vid ett kroniskt tillstånd, kan en ellips läggas in. Ellipsen kan dras ut till önskad längd. Streckad linje används när inte samtliga patienter följer förloppet.</a:t>
            </a:r>
          </a:p>
        </p:txBody>
      </p:sp>
      <p:cxnSp>
        <p:nvCxnSpPr>
          <p:cNvPr id="36" name="Straight Connector 262">
            <a:extLst>
              <a:ext uri="{FF2B5EF4-FFF2-40B4-BE49-F238E27FC236}">
                <a16:creationId xmlns:a16="http://schemas.microsoft.com/office/drawing/2014/main" id="{4582A2C9-51FC-4F2A-BCF0-900F595FB0E0}"/>
              </a:ext>
              <a:ext uri="{C183D7F6-B498-43B3-948B-1728B52AA6E4}">
                <adec:decorative xmlns:adec="http://schemas.microsoft.com/office/drawing/2017/decorative" val="1"/>
              </a:ext>
            </a:extLst>
          </p:cNvPr>
          <p:cNvCxnSpPr>
            <a:cxnSpLocks/>
          </p:cNvCxnSpPr>
          <p:nvPr/>
        </p:nvCxnSpPr>
        <p:spPr>
          <a:xfrm>
            <a:off x="1382837" y="7757118"/>
            <a:ext cx="3834" cy="2530178"/>
          </a:xfrm>
          <a:prstGeom prst="line">
            <a:avLst/>
          </a:prstGeom>
          <a:ln w="38100">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85" name="Group 84">
            <a:extLst>
              <a:ext uri="{FF2B5EF4-FFF2-40B4-BE49-F238E27FC236}">
                <a16:creationId xmlns:a16="http://schemas.microsoft.com/office/drawing/2014/main" id="{FFE00154-23B4-E294-2F57-4CCAFEB19FA4}"/>
              </a:ext>
              <a:ext uri="{C183D7F6-B498-43B3-948B-1728B52AA6E4}">
                <adec:decorative xmlns:adec="http://schemas.microsoft.com/office/drawing/2017/decorative" val="1"/>
              </a:ext>
            </a:extLst>
          </p:cNvPr>
          <p:cNvGrpSpPr/>
          <p:nvPr/>
        </p:nvGrpSpPr>
        <p:grpSpPr>
          <a:xfrm>
            <a:off x="-911" y="8182228"/>
            <a:ext cx="4961612" cy="287264"/>
            <a:chOff x="-11004" y="284579"/>
            <a:chExt cx="4961612" cy="287264"/>
          </a:xfrm>
        </p:grpSpPr>
        <p:sp>
          <p:nvSpPr>
            <p:cNvPr id="86" name="Rectangle 260">
              <a:extLst>
                <a:ext uri="{FF2B5EF4-FFF2-40B4-BE49-F238E27FC236}">
                  <a16:creationId xmlns:a16="http://schemas.microsoft.com/office/drawing/2014/main" id="{9FCE5B07-2052-6C2C-2FF1-AD941F01541C}"/>
                </a:ext>
              </a:extLst>
            </p:cNvPr>
            <p:cNvSpPr/>
            <p:nvPr/>
          </p:nvSpPr>
          <p:spPr>
            <a:xfrm>
              <a:off x="-11004" y="290879"/>
              <a:ext cx="4961612" cy="280964"/>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defRPr/>
              </a:pPr>
              <a:r>
                <a:rPr lang="sv-SE" sz="1600" dirty="0">
                  <a:solidFill>
                    <a:schemeClr val="tx1"/>
                  </a:solidFill>
                  <a:latin typeface="Calibri" panose="020F0502020204030204"/>
                </a:rPr>
                <a:t>[FAS 3 t.ex. SPECIALISERAD VÅRD]</a:t>
              </a:r>
            </a:p>
          </p:txBody>
        </p:sp>
        <p:cxnSp>
          <p:nvCxnSpPr>
            <p:cNvPr id="87" name="Straight Connector 3">
              <a:extLst>
                <a:ext uri="{FF2B5EF4-FFF2-40B4-BE49-F238E27FC236}">
                  <a16:creationId xmlns:a16="http://schemas.microsoft.com/office/drawing/2014/main" id="{99ACD5F8-0C42-D56A-5A5D-BA63AF5AB570}"/>
                </a:ext>
              </a:extLst>
            </p:cNvPr>
            <p:cNvCxnSpPr>
              <a:cxnSpLocks/>
            </p:cNvCxnSpPr>
            <p:nvPr/>
          </p:nvCxnSpPr>
          <p:spPr>
            <a:xfrm>
              <a:off x="-10022" y="284579"/>
              <a:ext cx="495964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3">
              <a:extLst>
                <a:ext uri="{FF2B5EF4-FFF2-40B4-BE49-F238E27FC236}">
                  <a16:creationId xmlns:a16="http://schemas.microsoft.com/office/drawing/2014/main" id="{6E4503DD-8903-3600-2DD3-8B6FE704C8C7}"/>
                </a:ext>
              </a:extLst>
            </p:cNvPr>
            <p:cNvCxnSpPr>
              <a:cxnSpLocks/>
            </p:cNvCxnSpPr>
            <p:nvPr/>
          </p:nvCxnSpPr>
          <p:spPr>
            <a:xfrm flipV="1">
              <a:off x="-11004" y="567558"/>
              <a:ext cx="4960800" cy="428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cxnSp>
        <p:nvCxnSpPr>
          <p:cNvPr id="43" name="Straight Connector 273">
            <a:extLst>
              <a:ext uri="{FF2B5EF4-FFF2-40B4-BE49-F238E27FC236}">
                <a16:creationId xmlns:a16="http://schemas.microsoft.com/office/drawing/2014/main" id="{13128309-4B77-4E4D-9FE6-AEBD105608D9}"/>
              </a:ext>
              <a:ext uri="{C183D7F6-B498-43B3-948B-1728B52AA6E4}">
                <adec:decorative xmlns:adec="http://schemas.microsoft.com/office/drawing/2017/decorative" val="1"/>
              </a:ext>
            </a:extLst>
          </p:cNvPr>
          <p:cNvCxnSpPr>
            <a:cxnSpLocks/>
          </p:cNvCxnSpPr>
          <p:nvPr/>
        </p:nvCxnSpPr>
        <p:spPr>
          <a:xfrm flipH="1">
            <a:off x="1374195" y="941585"/>
            <a:ext cx="21119" cy="2743682"/>
          </a:xfrm>
          <a:prstGeom prst="line">
            <a:avLst/>
          </a:prstGeom>
          <a:ln w="381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81" name="Group 80">
            <a:extLst>
              <a:ext uri="{FF2B5EF4-FFF2-40B4-BE49-F238E27FC236}">
                <a16:creationId xmlns:a16="http://schemas.microsoft.com/office/drawing/2014/main" id="{C464682C-BCCB-A408-42BE-753C97A53843}"/>
              </a:ext>
              <a:ext uri="{C183D7F6-B498-43B3-948B-1728B52AA6E4}">
                <adec:decorative xmlns:adec="http://schemas.microsoft.com/office/drawing/2017/decorative" val="1"/>
              </a:ext>
            </a:extLst>
          </p:cNvPr>
          <p:cNvGrpSpPr/>
          <p:nvPr/>
        </p:nvGrpSpPr>
        <p:grpSpPr>
          <a:xfrm>
            <a:off x="0" y="2886584"/>
            <a:ext cx="4961612" cy="287264"/>
            <a:chOff x="-11004" y="284579"/>
            <a:chExt cx="4961612" cy="287264"/>
          </a:xfrm>
        </p:grpSpPr>
        <p:sp>
          <p:nvSpPr>
            <p:cNvPr id="82" name="Rectangle 260">
              <a:extLst>
                <a:ext uri="{FF2B5EF4-FFF2-40B4-BE49-F238E27FC236}">
                  <a16:creationId xmlns:a16="http://schemas.microsoft.com/office/drawing/2014/main" id="{BE2BE056-8706-A5D3-9D21-07C53D2DEDE4}"/>
                </a:ext>
              </a:extLst>
            </p:cNvPr>
            <p:cNvSpPr/>
            <p:nvPr/>
          </p:nvSpPr>
          <p:spPr>
            <a:xfrm>
              <a:off x="-11004" y="290879"/>
              <a:ext cx="4961612" cy="280964"/>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defRPr/>
              </a:pPr>
              <a:r>
                <a:rPr lang="sv-SE" sz="1600" dirty="0">
                  <a:solidFill>
                    <a:schemeClr val="tx1"/>
                  </a:solidFill>
                  <a:latin typeface="Calibri" panose="020F0502020204030204"/>
                </a:rPr>
                <a:t>[FAS 2 t.ex. PRIMÄRVÅRDEN]</a:t>
              </a:r>
            </a:p>
          </p:txBody>
        </p:sp>
        <p:cxnSp>
          <p:nvCxnSpPr>
            <p:cNvPr id="83" name="Straight Connector 3">
              <a:extLst>
                <a:ext uri="{FF2B5EF4-FFF2-40B4-BE49-F238E27FC236}">
                  <a16:creationId xmlns:a16="http://schemas.microsoft.com/office/drawing/2014/main" id="{472F57F2-D075-48C3-5200-2452E126A217}"/>
                </a:ext>
              </a:extLst>
            </p:cNvPr>
            <p:cNvCxnSpPr>
              <a:cxnSpLocks/>
            </p:cNvCxnSpPr>
            <p:nvPr/>
          </p:nvCxnSpPr>
          <p:spPr>
            <a:xfrm>
              <a:off x="-10022" y="284579"/>
              <a:ext cx="495964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3">
              <a:extLst>
                <a:ext uri="{FF2B5EF4-FFF2-40B4-BE49-F238E27FC236}">
                  <a16:creationId xmlns:a16="http://schemas.microsoft.com/office/drawing/2014/main" id="{BD18AFC5-AD50-90C0-EC37-FD251E0317B6}"/>
                </a:ext>
              </a:extLst>
            </p:cNvPr>
            <p:cNvCxnSpPr>
              <a:cxnSpLocks/>
            </p:cNvCxnSpPr>
            <p:nvPr/>
          </p:nvCxnSpPr>
          <p:spPr>
            <a:xfrm flipV="1">
              <a:off x="-11004" y="567558"/>
              <a:ext cx="4960800" cy="428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6" name="Rectangle 223">
            <a:extLst>
              <a:ext uri="{FF2B5EF4-FFF2-40B4-BE49-F238E27FC236}">
                <a16:creationId xmlns:a16="http://schemas.microsoft.com/office/drawing/2014/main" id="{62BDCAD2-C3DB-47CD-9A47-25898CCCEAEE}"/>
              </a:ext>
              <a:ext uri="{C183D7F6-B498-43B3-948B-1728B52AA6E4}">
                <adec:decorative xmlns:adec="http://schemas.microsoft.com/office/drawing/2017/decorative" val="1"/>
              </a:ext>
            </a:extLst>
          </p:cNvPr>
          <p:cNvSpPr/>
          <p:nvPr/>
        </p:nvSpPr>
        <p:spPr>
          <a:xfrm>
            <a:off x="3248498" y="375273"/>
            <a:ext cx="1445243" cy="677108"/>
          </a:xfrm>
          <a:prstGeom prst="rect">
            <a:avLst/>
          </a:prstGeom>
        </p:spPr>
        <p:txBody>
          <a:bodyPr wrap="square">
            <a:spAutoFit/>
          </a:bodyPr>
          <a:lstStyle/>
          <a:p>
            <a:pPr lvl="0"/>
            <a:endParaRPr lang="sv-SE" sz="1600" dirty="0">
              <a:solidFill>
                <a:srgbClr val="000000"/>
              </a:solidFill>
              <a:ea typeface="Calibri"/>
              <a:cs typeface="Calibri"/>
              <a:sym typeface="Calibri"/>
            </a:endParaRPr>
          </a:p>
          <a:p>
            <a:pPr lvl="0"/>
            <a:r>
              <a:rPr lang="sv-SE" sz="1100" dirty="0">
                <a:solidFill>
                  <a:srgbClr val="000000"/>
                </a:solidFill>
                <a:ea typeface="Calibri"/>
                <a:cs typeface="Calibri"/>
                <a:sym typeface="Calibri"/>
              </a:rPr>
              <a:t>[Hälso- och sjukvårdens åtgärder]</a:t>
            </a:r>
            <a:endParaRPr lang="sv-SE" sz="1100" dirty="0"/>
          </a:p>
        </p:txBody>
      </p:sp>
      <p:sp>
        <p:nvSpPr>
          <p:cNvPr id="7" name="Rectangle 224">
            <a:extLst>
              <a:ext uri="{FF2B5EF4-FFF2-40B4-BE49-F238E27FC236}">
                <a16:creationId xmlns:a16="http://schemas.microsoft.com/office/drawing/2014/main" id="{2E7548DD-D0F3-47BB-BC86-BA5136141E7E}"/>
              </a:ext>
              <a:ext uri="{C183D7F6-B498-43B3-948B-1728B52AA6E4}">
                <adec:decorative xmlns:adec="http://schemas.microsoft.com/office/drawing/2017/decorative" val="1"/>
              </a:ext>
            </a:extLst>
          </p:cNvPr>
          <p:cNvSpPr/>
          <p:nvPr/>
        </p:nvSpPr>
        <p:spPr>
          <a:xfrm>
            <a:off x="3320326" y="1375414"/>
            <a:ext cx="1730784" cy="261610"/>
          </a:xfrm>
          <a:prstGeom prst="rect">
            <a:avLst/>
          </a:prstGeom>
        </p:spPr>
        <p:txBody>
          <a:bodyPr wrap="square">
            <a:spAutoFit/>
          </a:bodyPr>
          <a:lstStyle/>
          <a:p>
            <a:pPr algn="just"/>
            <a:endParaRPr lang="sv-SE" sz="1100"/>
          </a:p>
        </p:txBody>
      </p:sp>
      <p:sp>
        <p:nvSpPr>
          <p:cNvPr id="8" name="Rectangle 225">
            <a:extLst>
              <a:ext uri="{FF2B5EF4-FFF2-40B4-BE49-F238E27FC236}">
                <a16:creationId xmlns:a16="http://schemas.microsoft.com/office/drawing/2014/main" id="{39A874B8-AC7C-4E33-BE89-4D9B47F6921E}"/>
              </a:ext>
              <a:ext uri="{C183D7F6-B498-43B3-948B-1728B52AA6E4}">
                <adec:decorative xmlns:adec="http://schemas.microsoft.com/office/drawing/2017/decorative" val="1"/>
              </a:ext>
            </a:extLst>
          </p:cNvPr>
          <p:cNvSpPr/>
          <p:nvPr/>
        </p:nvSpPr>
        <p:spPr>
          <a:xfrm>
            <a:off x="3314097" y="2146487"/>
            <a:ext cx="1733945" cy="261610"/>
          </a:xfrm>
          <a:prstGeom prst="rect">
            <a:avLst/>
          </a:prstGeom>
        </p:spPr>
        <p:txBody>
          <a:bodyPr wrap="square">
            <a:spAutoFit/>
          </a:bodyPr>
          <a:lstStyle/>
          <a:p>
            <a:pPr algn="just"/>
            <a:endParaRPr lang="sv-SE" sz="1100"/>
          </a:p>
        </p:txBody>
      </p:sp>
      <p:sp>
        <p:nvSpPr>
          <p:cNvPr id="9" name="Rectangle 227">
            <a:extLst>
              <a:ext uri="{FF2B5EF4-FFF2-40B4-BE49-F238E27FC236}">
                <a16:creationId xmlns:a16="http://schemas.microsoft.com/office/drawing/2014/main" id="{001561A6-8245-461B-815A-372EA768BA77}"/>
              </a:ext>
              <a:ext uri="{C183D7F6-B498-43B3-948B-1728B52AA6E4}">
                <adec:decorative xmlns:adec="http://schemas.microsoft.com/office/drawing/2017/decorative" val="1"/>
              </a:ext>
            </a:extLst>
          </p:cNvPr>
          <p:cNvSpPr/>
          <p:nvPr/>
        </p:nvSpPr>
        <p:spPr>
          <a:xfrm rot="5400000">
            <a:off x="-3323903" y="3665730"/>
            <a:ext cx="9569407" cy="2921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100"/>
          </a:p>
        </p:txBody>
      </p:sp>
      <p:sp>
        <p:nvSpPr>
          <p:cNvPr id="12" name="format_text_box_11">
            <a:extLst>
              <a:ext uri="{FF2B5EF4-FFF2-40B4-BE49-F238E27FC236}">
                <a16:creationId xmlns:a16="http://schemas.microsoft.com/office/drawing/2014/main" id="{7AD30953-562E-45E8-8084-5B1F6519BAF2}"/>
              </a:ext>
              <a:ext uri="{C183D7F6-B498-43B3-948B-1728B52AA6E4}">
                <adec:decorative xmlns:adec="http://schemas.microsoft.com/office/drawing/2017/decorative" val="1"/>
              </a:ext>
            </a:extLst>
          </p:cNvPr>
          <p:cNvSpPr txBox="1"/>
          <p:nvPr/>
        </p:nvSpPr>
        <p:spPr>
          <a:xfrm flipH="1">
            <a:off x="1443701" y="2322147"/>
            <a:ext cx="1514003" cy="338554"/>
          </a:xfrm>
          <a:prstGeom prst="rect">
            <a:avLst/>
          </a:prstGeom>
          <a:noFill/>
        </p:spPr>
        <p:txBody>
          <a:bodyPr vert="horz" wrap="square" lIns="0" tIns="0" rIns="0" bIns="0" rtlCol="0" anchor="t">
            <a:spAutoFit/>
          </a:bodyPr>
          <a:lstStyle/>
          <a:p>
            <a:pPr defTabSz="514350">
              <a:defRPr/>
            </a:pPr>
            <a:r>
              <a:rPr lang="sv-SE" sz="1100" dirty="0">
                <a:solidFill>
                  <a:srgbClr val="000000"/>
                </a:solidFill>
              </a:rPr>
              <a:t>Kontaktar sjukvårds-rådgivningen</a:t>
            </a:r>
          </a:p>
        </p:txBody>
      </p:sp>
      <p:pic>
        <p:nvPicPr>
          <p:cNvPr id="14" name="Picture 232">
            <a:extLst>
              <a:ext uri="{FF2B5EF4-FFF2-40B4-BE49-F238E27FC236}">
                <a16:creationId xmlns:a16="http://schemas.microsoft.com/office/drawing/2014/main" id="{3E9BBA0B-7D6C-4FB4-A471-FEB01DC8D4DE}"/>
              </a:ext>
              <a:ext uri="{C183D7F6-B498-43B3-948B-1728B52AA6E4}">
                <adec:decorative xmlns:adec="http://schemas.microsoft.com/office/drawing/2017/decorative" val="1"/>
              </a:ext>
            </a:extLst>
          </p:cNvPr>
          <p:cNvPicPr>
            <a:picLocks noChangeAspect="1"/>
          </p:cNvPicPr>
          <p:nvPr/>
        </p:nvPicPr>
        <p:blipFill>
          <a:blip r:embed="rId2"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942646" y="1312794"/>
            <a:ext cx="385937" cy="358165"/>
          </a:xfrm>
          <a:prstGeom prst="rect">
            <a:avLst/>
          </a:prstGeom>
        </p:spPr>
      </p:pic>
      <p:sp>
        <p:nvSpPr>
          <p:cNvPr id="15" name="format_text_box_11">
            <a:extLst>
              <a:ext uri="{FF2B5EF4-FFF2-40B4-BE49-F238E27FC236}">
                <a16:creationId xmlns:a16="http://schemas.microsoft.com/office/drawing/2014/main" id="{C56DBC09-3848-4F2E-8067-78C42EAD2213}"/>
              </a:ext>
              <a:ext uri="{C183D7F6-B498-43B3-948B-1728B52AA6E4}">
                <adec:decorative xmlns:adec="http://schemas.microsoft.com/office/drawing/2017/decorative" val="1"/>
              </a:ext>
            </a:extLst>
          </p:cNvPr>
          <p:cNvSpPr txBox="1"/>
          <p:nvPr/>
        </p:nvSpPr>
        <p:spPr>
          <a:xfrm flipH="1">
            <a:off x="1443701" y="1400303"/>
            <a:ext cx="1514003" cy="169277"/>
          </a:xfrm>
          <a:prstGeom prst="rect">
            <a:avLst/>
          </a:prstGeom>
          <a:noFill/>
        </p:spPr>
        <p:txBody>
          <a:bodyPr vert="horz" wrap="square" lIns="0" tIns="0" rIns="0" bIns="0" rtlCol="0" anchor="t">
            <a:spAutoFit/>
          </a:bodyPr>
          <a:lstStyle/>
          <a:p>
            <a:pPr defTabSz="514350">
              <a:defRPr/>
            </a:pPr>
            <a:r>
              <a:rPr lang="sv-SE" sz="1100" dirty="0">
                <a:solidFill>
                  <a:srgbClr val="000000"/>
                </a:solidFill>
              </a:rPr>
              <a:t>Söker på Internet</a:t>
            </a:r>
          </a:p>
        </p:txBody>
      </p:sp>
      <p:pic>
        <p:nvPicPr>
          <p:cNvPr id="16" name="Picture 234">
            <a:extLst>
              <a:ext uri="{FF2B5EF4-FFF2-40B4-BE49-F238E27FC236}">
                <a16:creationId xmlns:a16="http://schemas.microsoft.com/office/drawing/2014/main" id="{A643AE8C-0096-4548-A79B-1C1F6ABC2B3B}"/>
              </a:ext>
              <a:ext uri="{C183D7F6-B498-43B3-948B-1728B52AA6E4}">
                <adec:decorative xmlns:adec="http://schemas.microsoft.com/office/drawing/2017/decorative" val="1"/>
              </a:ext>
            </a:extLst>
          </p:cNvPr>
          <p:cNvPicPr>
            <a:picLocks noChangeAspect="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flipH="1">
            <a:off x="894152" y="1812727"/>
            <a:ext cx="423926" cy="428972"/>
          </a:xfrm>
          <a:prstGeom prst="rect">
            <a:avLst/>
          </a:prstGeom>
        </p:spPr>
      </p:pic>
      <p:sp>
        <p:nvSpPr>
          <p:cNvPr id="18" name="format_text_box_11">
            <a:extLst>
              <a:ext uri="{FF2B5EF4-FFF2-40B4-BE49-F238E27FC236}">
                <a16:creationId xmlns:a16="http://schemas.microsoft.com/office/drawing/2014/main" id="{AD3E6098-292A-4FD1-BCA6-293EDAB6D3BA}"/>
              </a:ext>
              <a:ext uri="{C183D7F6-B498-43B3-948B-1728B52AA6E4}">
                <adec:decorative xmlns:adec="http://schemas.microsoft.com/office/drawing/2017/decorative" val="1"/>
              </a:ext>
            </a:extLst>
          </p:cNvPr>
          <p:cNvSpPr txBox="1"/>
          <p:nvPr/>
        </p:nvSpPr>
        <p:spPr>
          <a:xfrm flipH="1">
            <a:off x="1450610" y="3337557"/>
            <a:ext cx="1514003" cy="169277"/>
          </a:xfrm>
          <a:prstGeom prst="rect">
            <a:avLst/>
          </a:prstGeom>
          <a:noFill/>
        </p:spPr>
        <p:txBody>
          <a:bodyPr vert="horz" wrap="square" lIns="0" tIns="0" rIns="0" bIns="0" rtlCol="0" anchor="t">
            <a:spAutoFit/>
          </a:bodyPr>
          <a:lstStyle/>
          <a:p>
            <a:pPr defTabSz="514350">
              <a:defRPr/>
            </a:pPr>
            <a:r>
              <a:rPr lang="sv-SE" sz="1100" dirty="0">
                <a:solidFill>
                  <a:srgbClr val="000000"/>
                </a:solidFill>
              </a:rPr>
              <a:t>[Uppsöker vårdcentral]</a:t>
            </a:r>
          </a:p>
        </p:txBody>
      </p:sp>
      <p:sp>
        <p:nvSpPr>
          <p:cNvPr id="27" name="format_text_box_11">
            <a:extLst>
              <a:ext uri="{FF2B5EF4-FFF2-40B4-BE49-F238E27FC236}">
                <a16:creationId xmlns:a16="http://schemas.microsoft.com/office/drawing/2014/main" id="{4FF9CB99-FDA8-4299-92A8-9B05729FF26F}"/>
              </a:ext>
              <a:ext uri="{C183D7F6-B498-43B3-948B-1728B52AA6E4}">
                <adec:decorative xmlns:adec="http://schemas.microsoft.com/office/drawing/2017/decorative" val="1"/>
              </a:ext>
            </a:extLst>
          </p:cNvPr>
          <p:cNvSpPr txBox="1"/>
          <p:nvPr/>
        </p:nvSpPr>
        <p:spPr>
          <a:xfrm flipH="1">
            <a:off x="1443701" y="8611115"/>
            <a:ext cx="1514003" cy="169277"/>
          </a:xfrm>
          <a:prstGeom prst="rect">
            <a:avLst/>
          </a:prstGeom>
          <a:noFill/>
        </p:spPr>
        <p:txBody>
          <a:bodyPr vert="horz" wrap="square" lIns="0" tIns="0" rIns="0" bIns="0" rtlCol="0" anchor="t">
            <a:spAutoFit/>
          </a:bodyPr>
          <a:lstStyle/>
          <a:p>
            <a:pPr defTabSz="514350">
              <a:defRPr/>
            </a:pPr>
            <a:r>
              <a:rPr lang="sv-SE" sz="1100" dirty="0">
                <a:solidFill>
                  <a:srgbClr val="000000"/>
                </a:solidFill>
              </a:rPr>
              <a:t>[Besöker…]</a:t>
            </a:r>
          </a:p>
        </p:txBody>
      </p:sp>
      <p:pic>
        <p:nvPicPr>
          <p:cNvPr id="28" name="Picture 248">
            <a:extLst>
              <a:ext uri="{FF2B5EF4-FFF2-40B4-BE49-F238E27FC236}">
                <a16:creationId xmlns:a16="http://schemas.microsoft.com/office/drawing/2014/main" id="{047E0F8C-7D3C-4DF0-AC3E-AFBA4121167E}"/>
              </a:ext>
              <a:ext uri="{C183D7F6-B498-43B3-948B-1728B52AA6E4}">
                <adec:decorative xmlns:adec="http://schemas.microsoft.com/office/drawing/2017/decorative" val="1"/>
              </a:ext>
            </a:extLst>
          </p:cNvPr>
          <p:cNvPicPr>
            <a:picLocks noChangeAspect="1"/>
          </p:cNvPicPr>
          <p:nvPr/>
        </p:nvPicPr>
        <p:blipFill>
          <a:blip r:embed="rId4"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flipH="1">
            <a:off x="1013992" y="9039091"/>
            <a:ext cx="356117" cy="356117"/>
          </a:xfrm>
          <a:prstGeom prst="rect">
            <a:avLst/>
          </a:prstGeom>
        </p:spPr>
      </p:pic>
      <p:pic>
        <p:nvPicPr>
          <p:cNvPr id="29" name="Picture 250">
            <a:extLst>
              <a:ext uri="{FF2B5EF4-FFF2-40B4-BE49-F238E27FC236}">
                <a16:creationId xmlns:a16="http://schemas.microsoft.com/office/drawing/2014/main" id="{A2652C60-9A2B-4C6E-BB16-0E79AE8BA5EB}"/>
              </a:ext>
              <a:ext uri="{C183D7F6-B498-43B3-948B-1728B52AA6E4}">
                <adec:decorative xmlns:adec="http://schemas.microsoft.com/office/drawing/2017/decorative" val="1"/>
              </a:ext>
            </a:extLst>
          </p:cNvPr>
          <p:cNvPicPr>
            <a:picLocks noChangeAspect="1"/>
          </p:cNvPicPr>
          <p:nvPr/>
        </p:nvPicPr>
        <p:blipFill>
          <a:blip r:embed="rId5"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flipH="1">
            <a:off x="1004604" y="9532871"/>
            <a:ext cx="356543" cy="356543"/>
          </a:xfrm>
          <a:prstGeom prst="rect">
            <a:avLst/>
          </a:prstGeom>
        </p:spPr>
      </p:pic>
      <p:sp>
        <p:nvSpPr>
          <p:cNvPr id="30" name="format_text_box_11">
            <a:extLst>
              <a:ext uri="{FF2B5EF4-FFF2-40B4-BE49-F238E27FC236}">
                <a16:creationId xmlns:a16="http://schemas.microsoft.com/office/drawing/2014/main" id="{77E877A0-292F-4C8C-A579-52A2A90F29BE}"/>
              </a:ext>
              <a:ext uri="{C183D7F6-B498-43B3-948B-1728B52AA6E4}">
                <adec:decorative xmlns:adec="http://schemas.microsoft.com/office/drawing/2017/decorative" val="1"/>
              </a:ext>
            </a:extLst>
          </p:cNvPr>
          <p:cNvSpPr txBox="1"/>
          <p:nvPr/>
        </p:nvSpPr>
        <p:spPr>
          <a:xfrm flipH="1">
            <a:off x="1443701" y="9634388"/>
            <a:ext cx="1514003" cy="169277"/>
          </a:xfrm>
          <a:prstGeom prst="rect">
            <a:avLst/>
          </a:prstGeom>
          <a:noFill/>
        </p:spPr>
        <p:txBody>
          <a:bodyPr vert="horz" wrap="square" lIns="0" tIns="0" rIns="0" bIns="0" rtlCol="0" anchor="t">
            <a:spAutoFit/>
          </a:bodyPr>
          <a:lstStyle/>
          <a:p>
            <a:pPr defTabSz="514350">
              <a:defRPr/>
            </a:pPr>
            <a:r>
              <a:rPr lang="sv-SE" sz="1100" dirty="0">
                <a:solidFill>
                  <a:srgbClr val="000000"/>
                </a:solidFill>
              </a:rPr>
              <a:t>[Genomgår…]</a:t>
            </a:r>
          </a:p>
        </p:txBody>
      </p:sp>
      <p:pic>
        <p:nvPicPr>
          <p:cNvPr id="31" name="Picture 252">
            <a:extLst>
              <a:ext uri="{FF2B5EF4-FFF2-40B4-BE49-F238E27FC236}">
                <a16:creationId xmlns:a16="http://schemas.microsoft.com/office/drawing/2014/main" id="{9477D4AD-698F-48E4-9494-CC6D6E07E7F7}"/>
              </a:ext>
              <a:ext uri="{C183D7F6-B498-43B3-948B-1728B52AA6E4}">
                <adec:decorative xmlns:adec="http://schemas.microsoft.com/office/drawing/2017/decorative" val="1"/>
              </a:ext>
            </a:extLst>
          </p:cNvPr>
          <p:cNvPicPr>
            <a:picLocks noChangeAspect="1"/>
          </p:cNvPicPr>
          <p:nvPr/>
        </p:nvPicPr>
        <p:blipFill>
          <a:blip r:embed="rId6"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1004007" y="3226324"/>
            <a:ext cx="376085" cy="376085"/>
          </a:xfrm>
          <a:prstGeom prst="rect">
            <a:avLst/>
          </a:prstGeom>
        </p:spPr>
      </p:pic>
      <p:pic>
        <p:nvPicPr>
          <p:cNvPr id="33" name="Picture 259">
            <a:extLst>
              <a:ext uri="{FF2B5EF4-FFF2-40B4-BE49-F238E27FC236}">
                <a16:creationId xmlns:a16="http://schemas.microsoft.com/office/drawing/2014/main" id="{8BBAFEB5-93F8-4872-8650-0AFB150D64A1}"/>
              </a:ext>
              <a:ext uri="{C183D7F6-B498-43B3-948B-1728B52AA6E4}">
                <adec:decorative xmlns:adec="http://schemas.microsoft.com/office/drawing/2017/decorative" val="1"/>
              </a:ext>
            </a:extLst>
          </p:cNvPr>
          <p:cNvPicPr>
            <a:picLocks noChangeAspect="1"/>
          </p:cNvPicPr>
          <p:nvPr/>
        </p:nvPicPr>
        <p:blipFill rotWithShape="1">
          <a:blip r:embed="rId7" cstate="print">
            <a:duotone>
              <a:schemeClr val="accent3">
                <a:shade val="45000"/>
                <a:satMod val="135000"/>
              </a:schemeClr>
              <a:prstClr val="white"/>
            </a:duotone>
            <a:extLst>
              <a:ext uri="{28A0092B-C50C-407E-A947-70E740481C1C}">
                <a14:useLocalDpi xmlns:a14="http://schemas.microsoft.com/office/drawing/2010/main" val="0"/>
              </a:ext>
            </a:extLst>
          </a:blip>
          <a:srcRect l="19588" t="13836" r="19588" b="13836"/>
          <a:stretch/>
        </p:blipFill>
        <p:spPr>
          <a:xfrm>
            <a:off x="1062837" y="8501671"/>
            <a:ext cx="271234" cy="322538"/>
          </a:xfrm>
          <a:prstGeom prst="rect">
            <a:avLst/>
          </a:prstGeom>
        </p:spPr>
      </p:pic>
      <p:sp>
        <p:nvSpPr>
          <p:cNvPr id="40" name="format_text_box_11">
            <a:extLst>
              <a:ext uri="{FF2B5EF4-FFF2-40B4-BE49-F238E27FC236}">
                <a16:creationId xmlns:a16="http://schemas.microsoft.com/office/drawing/2014/main" id="{E10748EA-F524-4F6E-8608-D5FD92F221AB}"/>
              </a:ext>
              <a:ext uri="{C183D7F6-B498-43B3-948B-1728B52AA6E4}">
                <adec:decorative xmlns:adec="http://schemas.microsoft.com/office/drawing/2017/decorative" val="1"/>
              </a:ext>
            </a:extLst>
          </p:cNvPr>
          <p:cNvSpPr txBox="1"/>
          <p:nvPr/>
        </p:nvSpPr>
        <p:spPr>
          <a:xfrm flipH="1">
            <a:off x="1443701" y="1846258"/>
            <a:ext cx="1514003" cy="338554"/>
          </a:xfrm>
          <a:prstGeom prst="rect">
            <a:avLst/>
          </a:prstGeom>
          <a:noFill/>
        </p:spPr>
        <p:txBody>
          <a:bodyPr vert="horz" wrap="square" lIns="0" tIns="0" rIns="0" bIns="0" rtlCol="0" anchor="t">
            <a:spAutoFit/>
          </a:bodyPr>
          <a:lstStyle/>
          <a:p>
            <a:pPr defTabSz="514350">
              <a:defRPr/>
            </a:pPr>
            <a:r>
              <a:rPr lang="sv-SE" sz="1100" dirty="0">
                <a:solidFill>
                  <a:srgbClr val="000000"/>
                </a:solidFill>
              </a:rPr>
              <a:t>Pratar med </a:t>
            </a:r>
            <a:br>
              <a:rPr lang="sv-SE" sz="1100" dirty="0">
                <a:solidFill>
                  <a:srgbClr val="000000"/>
                </a:solidFill>
              </a:rPr>
            </a:br>
            <a:r>
              <a:rPr lang="sv-SE" sz="1100" dirty="0">
                <a:solidFill>
                  <a:srgbClr val="000000"/>
                </a:solidFill>
              </a:rPr>
              <a:t>närstående</a:t>
            </a:r>
          </a:p>
        </p:txBody>
      </p:sp>
      <p:sp>
        <p:nvSpPr>
          <p:cNvPr id="48" name="format_text_box_11">
            <a:extLst>
              <a:ext uri="{FF2B5EF4-FFF2-40B4-BE49-F238E27FC236}">
                <a16:creationId xmlns:a16="http://schemas.microsoft.com/office/drawing/2014/main" id="{11006344-C95C-47D6-9616-FAF3BA057028}"/>
              </a:ext>
              <a:ext uri="{C183D7F6-B498-43B3-948B-1728B52AA6E4}">
                <adec:decorative xmlns:adec="http://schemas.microsoft.com/office/drawing/2017/decorative" val="1"/>
              </a:ext>
            </a:extLst>
          </p:cNvPr>
          <p:cNvSpPr txBox="1"/>
          <p:nvPr/>
        </p:nvSpPr>
        <p:spPr>
          <a:xfrm flipH="1">
            <a:off x="130141" y="707100"/>
            <a:ext cx="807725" cy="338554"/>
          </a:xfrm>
          <a:prstGeom prst="rect">
            <a:avLst/>
          </a:prstGeom>
          <a:noFill/>
        </p:spPr>
        <p:txBody>
          <a:bodyPr vert="horz" wrap="square" lIns="0" tIns="0" rIns="0" bIns="0" rtlCol="0" anchor="t">
            <a:spAutoFit/>
          </a:bodyPr>
          <a:lstStyle/>
          <a:p>
            <a:pPr algn="ctr"/>
            <a:r>
              <a:rPr lang="sv-SE" sz="1100" dirty="0">
                <a:solidFill>
                  <a:srgbClr val="BE5A2D"/>
                </a:solidFill>
              </a:rPr>
              <a:t>[Känsla eller erfarenhet]</a:t>
            </a:r>
          </a:p>
        </p:txBody>
      </p:sp>
      <p:sp>
        <p:nvSpPr>
          <p:cNvPr id="49" name="format_text_box_11">
            <a:extLst>
              <a:ext uri="{FF2B5EF4-FFF2-40B4-BE49-F238E27FC236}">
                <a16:creationId xmlns:a16="http://schemas.microsoft.com/office/drawing/2014/main" id="{5D041648-6723-482C-A324-9A10F68C9B78}"/>
              </a:ext>
              <a:ext uri="{C183D7F6-B498-43B3-948B-1728B52AA6E4}">
                <adec:decorative xmlns:adec="http://schemas.microsoft.com/office/drawing/2017/decorative" val="1"/>
              </a:ext>
            </a:extLst>
          </p:cNvPr>
          <p:cNvSpPr txBox="1"/>
          <p:nvPr/>
        </p:nvSpPr>
        <p:spPr>
          <a:xfrm flipH="1">
            <a:off x="-39126" y="2001483"/>
            <a:ext cx="807725" cy="169277"/>
          </a:xfrm>
          <a:prstGeom prst="rect">
            <a:avLst/>
          </a:prstGeom>
          <a:noFill/>
        </p:spPr>
        <p:txBody>
          <a:bodyPr vert="horz" wrap="square" lIns="0" tIns="0" rIns="0" bIns="0" rtlCol="0" anchor="t">
            <a:spAutoFit/>
          </a:bodyPr>
          <a:lstStyle/>
          <a:p>
            <a:pPr algn="ctr"/>
            <a:r>
              <a:rPr lang="sv-SE" sz="1100" dirty="0">
                <a:solidFill>
                  <a:srgbClr val="BE5A2D"/>
                </a:solidFill>
              </a:rPr>
              <a:t>[Oro]</a:t>
            </a:r>
          </a:p>
        </p:txBody>
      </p:sp>
      <p:sp>
        <p:nvSpPr>
          <p:cNvPr id="50" name="format_text_box_11">
            <a:extLst>
              <a:ext uri="{FF2B5EF4-FFF2-40B4-BE49-F238E27FC236}">
                <a16:creationId xmlns:a16="http://schemas.microsoft.com/office/drawing/2014/main" id="{CAD39C69-D229-46FD-BADC-10B838222B12}"/>
              </a:ext>
              <a:ext uri="{C183D7F6-B498-43B3-948B-1728B52AA6E4}">
                <adec:decorative xmlns:adec="http://schemas.microsoft.com/office/drawing/2017/decorative" val="1"/>
              </a:ext>
            </a:extLst>
          </p:cNvPr>
          <p:cNvSpPr txBox="1"/>
          <p:nvPr/>
        </p:nvSpPr>
        <p:spPr>
          <a:xfrm flipH="1">
            <a:off x="225315" y="8834466"/>
            <a:ext cx="807725" cy="169277"/>
          </a:xfrm>
          <a:prstGeom prst="rect">
            <a:avLst/>
          </a:prstGeom>
          <a:noFill/>
        </p:spPr>
        <p:txBody>
          <a:bodyPr vert="horz" wrap="square" lIns="0" tIns="0" rIns="0" bIns="0" rtlCol="0" anchor="t">
            <a:spAutoFit/>
          </a:bodyPr>
          <a:lstStyle/>
          <a:p>
            <a:pPr algn="ctr"/>
            <a:r>
              <a:rPr lang="sv-SE" sz="1100" dirty="0">
                <a:solidFill>
                  <a:srgbClr val="3C8C14"/>
                </a:solidFill>
              </a:rPr>
              <a:t>[Trygghet]</a:t>
            </a:r>
          </a:p>
        </p:txBody>
      </p:sp>
      <p:sp>
        <p:nvSpPr>
          <p:cNvPr id="69" name="Rectangle 6">
            <a:extLst>
              <a:ext uri="{FF2B5EF4-FFF2-40B4-BE49-F238E27FC236}">
                <a16:creationId xmlns:a16="http://schemas.microsoft.com/office/drawing/2014/main" id="{6F46F8BE-2E05-48B7-96D8-774A7566FEB6}"/>
              </a:ext>
              <a:ext uri="{C183D7F6-B498-43B3-948B-1728B52AA6E4}">
                <adec:decorative xmlns:adec="http://schemas.microsoft.com/office/drawing/2017/decorative" val="1"/>
              </a:ext>
            </a:extLst>
          </p:cNvPr>
          <p:cNvSpPr/>
          <p:nvPr/>
        </p:nvSpPr>
        <p:spPr>
          <a:xfrm>
            <a:off x="3277559" y="3423657"/>
            <a:ext cx="1647162" cy="261610"/>
          </a:xfrm>
          <a:prstGeom prst="rect">
            <a:avLst/>
          </a:prstGeom>
        </p:spPr>
        <p:txBody>
          <a:bodyPr wrap="square">
            <a:spAutoFit/>
          </a:bodyPr>
          <a:lstStyle/>
          <a:p>
            <a:r>
              <a:rPr lang="sv-SE" sz="1100" dirty="0"/>
              <a:t>[Skickar remiss…]</a:t>
            </a:r>
          </a:p>
        </p:txBody>
      </p:sp>
      <p:sp>
        <p:nvSpPr>
          <p:cNvPr id="70" name="Rectangle 81">
            <a:extLst>
              <a:ext uri="{FF2B5EF4-FFF2-40B4-BE49-F238E27FC236}">
                <a16:creationId xmlns:a16="http://schemas.microsoft.com/office/drawing/2014/main" id="{270BAC0E-8BBC-42BB-9E03-10F1929BB191}"/>
              </a:ext>
              <a:ext uri="{C183D7F6-B498-43B3-948B-1728B52AA6E4}">
                <adec:decorative xmlns:adec="http://schemas.microsoft.com/office/drawing/2017/decorative" val="1"/>
              </a:ext>
            </a:extLst>
          </p:cNvPr>
          <p:cNvSpPr/>
          <p:nvPr/>
        </p:nvSpPr>
        <p:spPr>
          <a:xfrm>
            <a:off x="3277559" y="4611387"/>
            <a:ext cx="1647162" cy="261610"/>
          </a:xfrm>
          <a:prstGeom prst="rect">
            <a:avLst/>
          </a:prstGeom>
        </p:spPr>
        <p:txBody>
          <a:bodyPr wrap="square">
            <a:spAutoFit/>
          </a:bodyPr>
          <a:lstStyle/>
          <a:p>
            <a:r>
              <a:rPr lang="sv-SE" sz="1100" dirty="0"/>
              <a:t>[Erbjuder patienten…]</a:t>
            </a:r>
          </a:p>
        </p:txBody>
      </p:sp>
      <p:sp>
        <p:nvSpPr>
          <p:cNvPr id="71" name="Rectangle 82">
            <a:extLst>
              <a:ext uri="{FF2B5EF4-FFF2-40B4-BE49-F238E27FC236}">
                <a16:creationId xmlns:a16="http://schemas.microsoft.com/office/drawing/2014/main" id="{CB82DA65-47CD-4F6F-9225-F18AF6F68541}"/>
              </a:ext>
              <a:ext uri="{C183D7F6-B498-43B3-948B-1728B52AA6E4}">
                <adec:decorative xmlns:adec="http://schemas.microsoft.com/office/drawing/2017/decorative" val="1"/>
              </a:ext>
            </a:extLst>
          </p:cNvPr>
          <p:cNvSpPr/>
          <p:nvPr/>
        </p:nvSpPr>
        <p:spPr>
          <a:xfrm>
            <a:off x="3277559" y="8695754"/>
            <a:ext cx="1647162" cy="430887"/>
          </a:xfrm>
          <a:prstGeom prst="rect">
            <a:avLst/>
          </a:prstGeom>
        </p:spPr>
        <p:txBody>
          <a:bodyPr wrap="square">
            <a:spAutoFit/>
          </a:bodyPr>
          <a:lstStyle/>
          <a:p>
            <a:r>
              <a:rPr lang="sv-SE" sz="1100" dirty="0"/>
              <a:t>[Erbjuder vid behov patienten att genomgå…]</a:t>
            </a:r>
          </a:p>
        </p:txBody>
      </p:sp>
      <p:grpSp>
        <p:nvGrpSpPr>
          <p:cNvPr id="94" name="Group 93">
            <a:extLst>
              <a:ext uri="{FF2B5EF4-FFF2-40B4-BE49-F238E27FC236}">
                <a16:creationId xmlns:a16="http://schemas.microsoft.com/office/drawing/2014/main" id="{73DAEA4F-8258-A01A-B153-03DF13377854}"/>
              </a:ext>
              <a:ext uri="{C183D7F6-B498-43B3-948B-1728B52AA6E4}">
                <adec:decorative xmlns:adec="http://schemas.microsoft.com/office/drawing/2017/decorative" val="1"/>
              </a:ext>
            </a:extLst>
          </p:cNvPr>
          <p:cNvGrpSpPr/>
          <p:nvPr/>
        </p:nvGrpSpPr>
        <p:grpSpPr>
          <a:xfrm>
            <a:off x="-1965" y="-236"/>
            <a:ext cx="7561636" cy="10692049"/>
            <a:chOff x="-1965" y="-236"/>
            <a:chExt cx="7561636" cy="10692049"/>
          </a:xfrm>
        </p:grpSpPr>
        <p:sp>
          <p:nvSpPr>
            <p:cNvPr id="4" name="Rectangle 221">
              <a:extLst>
                <a:ext uri="{FF2B5EF4-FFF2-40B4-BE49-F238E27FC236}">
                  <a16:creationId xmlns:a16="http://schemas.microsoft.com/office/drawing/2014/main" id="{CA44F979-1E63-4080-B391-C95585EF579E}"/>
                </a:ext>
              </a:extLst>
            </p:cNvPr>
            <p:cNvSpPr/>
            <p:nvPr/>
          </p:nvSpPr>
          <p:spPr>
            <a:xfrm rot="5400000">
              <a:off x="919611" y="4051753"/>
              <a:ext cx="10691813" cy="2588307"/>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100"/>
            </a:p>
          </p:txBody>
        </p:sp>
        <p:grpSp>
          <p:nvGrpSpPr>
            <p:cNvPr id="80" name="Group 79">
              <a:extLst>
                <a:ext uri="{FF2B5EF4-FFF2-40B4-BE49-F238E27FC236}">
                  <a16:creationId xmlns:a16="http://schemas.microsoft.com/office/drawing/2014/main" id="{56584AA8-7486-0E96-2884-E6FE30A99FFD}"/>
                </a:ext>
              </a:extLst>
            </p:cNvPr>
            <p:cNvGrpSpPr/>
            <p:nvPr/>
          </p:nvGrpSpPr>
          <p:grpSpPr>
            <a:xfrm>
              <a:off x="-1965" y="301658"/>
              <a:ext cx="4961612" cy="287264"/>
              <a:chOff x="-11004" y="284579"/>
              <a:chExt cx="4961612" cy="287264"/>
            </a:xfrm>
          </p:grpSpPr>
          <p:sp>
            <p:nvSpPr>
              <p:cNvPr id="34" name="Rectangle 260">
                <a:extLst>
                  <a:ext uri="{FF2B5EF4-FFF2-40B4-BE49-F238E27FC236}">
                    <a16:creationId xmlns:a16="http://schemas.microsoft.com/office/drawing/2014/main" id="{80236CCD-A353-4331-8096-083782190B73}"/>
                  </a:ext>
                </a:extLst>
              </p:cNvPr>
              <p:cNvSpPr/>
              <p:nvPr/>
            </p:nvSpPr>
            <p:spPr>
              <a:xfrm>
                <a:off x="-11004" y="290879"/>
                <a:ext cx="4961612" cy="280964"/>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defRPr/>
                </a:pPr>
                <a:r>
                  <a:rPr lang="sv-SE" sz="1600" dirty="0">
                    <a:solidFill>
                      <a:schemeClr val="tx1"/>
                    </a:solidFill>
                    <a:latin typeface="Calibri" panose="020F0502020204030204"/>
                  </a:rPr>
                  <a:t>[FAS 1 t.ex. HEMMET]</a:t>
                </a:r>
              </a:p>
            </p:txBody>
          </p:sp>
          <p:cxnSp>
            <p:nvCxnSpPr>
              <p:cNvPr id="64" name="Straight Connector 3">
                <a:extLst>
                  <a:ext uri="{FF2B5EF4-FFF2-40B4-BE49-F238E27FC236}">
                    <a16:creationId xmlns:a16="http://schemas.microsoft.com/office/drawing/2014/main" id="{4DBADD25-FFF5-4D0D-86DF-52F1E21B355B}"/>
                  </a:ext>
                </a:extLst>
              </p:cNvPr>
              <p:cNvCxnSpPr>
                <a:cxnSpLocks/>
              </p:cNvCxnSpPr>
              <p:nvPr/>
            </p:nvCxnSpPr>
            <p:spPr>
              <a:xfrm>
                <a:off x="-10022" y="284579"/>
                <a:ext cx="495964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3">
                <a:extLst>
                  <a:ext uri="{FF2B5EF4-FFF2-40B4-BE49-F238E27FC236}">
                    <a16:creationId xmlns:a16="http://schemas.microsoft.com/office/drawing/2014/main" id="{2244A07B-EDE7-4EE4-BAC2-CA78C420FF49}"/>
                  </a:ext>
                </a:extLst>
              </p:cNvPr>
              <p:cNvCxnSpPr>
                <a:cxnSpLocks/>
              </p:cNvCxnSpPr>
              <p:nvPr/>
            </p:nvCxnSpPr>
            <p:spPr>
              <a:xfrm flipV="1">
                <a:off x="-11004" y="567558"/>
                <a:ext cx="4960800" cy="428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76" name="Rectangle 226">
              <a:extLst>
                <a:ext uri="{FF2B5EF4-FFF2-40B4-BE49-F238E27FC236}">
                  <a16:creationId xmlns:a16="http://schemas.microsoft.com/office/drawing/2014/main" id="{B132ADF4-A668-4CF8-B589-50A22A367456}"/>
                </a:ext>
              </a:extLst>
            </p:cNvPr>
            <p:cNvSpPr/>
            <p:nvPr/>
          </p:nvSpPr>
          <p:spPr>
            <a:xfrm rot="5400000">
              <a:off x="-394166" y="5323046"/>
              <a:ext cx="10691813"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100"/>
            </a:p>
          </p:txBody>
        </p:sp>
        <p:sp>
          <p:nvSpPr>
            <p:cNvPr id="77" name="Rectangle 9">
              <a:extLst>
                <a:ext uri="{FF2B5EF4-FFF2-40B4-BE49-F238E27FC236}">
                  <a16:creationId xmlns:a16="http://schemas.microsoft.com/office/drawing/2014/main" id="{39260322-44D7-49FC-97A1-D6F4FCCE95C8}"/>
                </a:ext>
              </a:extLst>
            </p:cNvPr>
            <p:cNvSpPr/>
            <p:nvPr/>
          </p:nvSpPr>
          <p:spPr>
            <a:xfrm>
              <a:off x="-1965" y="-236"/>
              <a:ext cx="7559675" cy="294233"/>
            </a:xfrm>
            <a:prstGeom prst="rect">
              <a:avLst/>
            </a:prstGeom>
            <a:solidFill>
              <a:srgbClr val="F4B183"/>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00" b="1" dirty="0">
                <a:solidFill>
                  <a:schemeClr val="tx1"/>
                </a:solidFill>
              </a:endParaRPr>
            </a:p>
          </p:txBody>
        </p:sp>
      </p:grpSp>
      <p:sp>
        <p:nvSpPr>
          <p:cNvPr id="2" name="Rectangle 6">
            <a:extLst>
              <a:ext uri="{FF2B5EF4-FFF2-40B4-BE49-F238E27FC236}">
                <a16:creationId xmlns:a16="http://schemas.microsoft.com/office/drawing/2014/main" id="{37F1C8B1-BD10-FEEC-243D-A01AE3BAABB5}"/>
              </a:ext>
              <a:ext uri="{C183D7F6-B498-43B3-948B-1728B52AA6E4}">
                <adec:decorative xmlns:adec="http://schemas.microsoft.com/office/drawing/2017/decorative" val="1"/>
              </a:ext>
            </a:extLst>
          </p:cNvPr>
          <p:cNvSpPr/>
          <p:nvPr/>
        </p:nvSpPr>
        <p:spPr>
          <a:xfrm>
            <a:off x="3277559" y="3999281"/>
            <a:ext cx="1647162" cy="430887"/>
          </a:xfrm>
          <a:prstGeom prst="rect">
            <a:avLst/>
          </a:prstGeom>
        </p:spPr>
        <p:txBody>
          <a:bodyPr wrap="square">
            <a:spAutoFit/>
          </a:bodyPr>
          <a:lstStyle/>
          <a:p>
            <a:r>
              <a:rPr lang="sv-SE" sz="1100" dirty="0"/>
              <a:t>[Ställer diagnos med hjälp av…]</a:t>
            </a:r>
          </a:p>
        </p:txBody>
      </p:sp>
      <p:pic>
        <p:nvPicPr>
          <p:cNvPr id="92" name="Picture 91">
            <a:extLst>
              <a:ext uri="{FF2B5EF4-FFF2-40B4-BE49-F238E27FC236}">
                <a16:creationId xmlns:a16="http://schemas.microsoft.com/office/drawing/2014/main" id="{08A5915F-15E8-7D53-E674-28B106C6E811}"/>
              </a:ext>
              <a:ext uri="{C183D7F6-B498-43B3-948B-1728B52AA6E4}">
                <adec:decorative xmlns:adec="http://schemas.microsoft.com/office/drawing/2017/decorative" val="1"/>
              </a:ext>
            </a:extLst>
          </p:cNvPr>
          <p:cNvPicPr>
            <a:picLocks noChangeAspect="1"/>
          </p:cNvPicPr>
          <p:nvPr/>
        </p:nvPicPr>
        <p:blipFill>
          <a:blip r:embed="rId8"/>
          <a:stretch>
            <a:fillRect/>
          </a:stretch>
        </p:blipFill>
        <p:spPr>
          <a:xfrm>
            <a:off x="910950" y="2399010"/>
            <a:ext cx="356543" cy="139065"/>
          </a:xfrm>
          <a:prstGeom prst="rect">
            <a:avLst/>
          </a:prstGeom>
        </p:spPr>
      </p:pic>
      <p:sp>
        <p:nvSpPr>
          <p:cNvPr id="99" name="format_text_box_11">
            <a:extLst>
              <a:ext uri="{FF2B5EF4-FFF2-40B4-BE49-F238E27FC236}">
                <a16:creationId xmlns:a16="http://schemas.microsoft.com/office/drawing/2014/main" id="{BEC30D08-4067-F01D-07C7-7FB5E840F76F}"/>
              </a:ext>
              <a:ext uri="{C183D7F6-B498-43B3-948B-1728B52AA6E4}">
                <adec:decorative xmlns:adec="http://schemas.microsoft.com/office/drawing/2017/decorative" val="1"/>
              </a:ext>
            </a:extLst>
          </p:cNvPr>
          <p:cNvSpPr txBox="1"/>
          <p:nvPr/>
        </p:nvSpPr>
        <p:spPr>
          <a:xfrm flipH="1">
            <a:off x="1447861" y="9154211"/>
            <a:ext cx="1514003" cy="169277"/>
          </a:xfrm>
          <a:prstGeom prst="rect">
            <a:avLst/>
          </a:prstGeom>
          <a:noFill/>
        </p:spPr>
        <p:txBody>
          <a:bodyPr vert="horz" wrap="square" lIns="0" tIns="0" rIns="0" bIns="0" rtlCol="0" anchor="t">
            <a:spAutoFit/>
          </a:bodyPr>
          <a:lstStyle/>
          <a:p>
            <a:pPr defTabSz="514350">
              <a:defRPr/>
            </a:pPr>
            <a:r>
              <a:rPr lang="sv-SE" sz="1100" dirty="0">
                <a:solidFill>
                  <a:srgbClr val="000000"/>
                </a:solidFill>
              </a:rPr>
              <a:t>[Delar i bedömning av…]</a:t>
            </a:r>
          </a:p>
        </p:txBody>
      </p:sp>
      <p:pic>
        <p:nvPicPr>
          <p:cNvPr id="100" name="Graphic 35">
            <a:extLst>
              <a:ext uri="{FF2B5EF4-FFF2-40B4-BE49-F238E27FC236}">
                <a16:creationId xmlns:a16="http://schemas.microsoft.com/office/drawing/2014/main" id="{30232EC5-5E29-A072-2515-8A2BAA4DD8C0}"/>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011349" y="10007034"/>
            <a:ext cx="280262" cy="280262"/>
          </a:xfrm>
          <a:prstGeom prst="rect">
            <a:avLst/>
          </a:prstGeom>
        </p:spPr>
      </p:pic>
      <p:sp>
        <p:nvSpPr>
          <p:cNvPr id="101" name="format_text_box_11">
            <a:extLst>
              <a:ext uri="{FF2B5EF4-FFF2-40B4-BE49-F238E27FC236}">
                <a16:creationId xmlns:a16="http://schemas.microsoft.com/office/drawing/2014/main" id="{9F2FF86F-7EE0-527E-3D15-B2994373B5F1}"/>
              </a:ext>
              <a:ext uri="{C183D7F6-B498-43B3-948B-1728B52AA6E4}">
                <adec:decorative xmlns:adec="http://schemas.microsoft.com/office/drawing/2017/decorative" val="1"/>
              </a:ext>
            </a:extLst>
          </p:cNvPr>
          <p:cNvSpPr txBox="1"/>
          <p:nvPr/>
        </p:nvSpPr>
        <p:spPr>
          <a:xfrm flipH="1">
            <a:off x="1452352" y="10026756"/>
            <a:ext cx="1521674" cy="507831"/>
          </a:xfrm>
          <a:prstGeom prst="rect">
            <a:avLst/>
          </a:prstGeom>
          <a:noFill/>
        </p:spPr>
        <p:txBody>
          <a:bodyPr vert="horz" wrap="square" lIns="0" tIns="0" rIns="0" bIns="0" rtlCol="0" anchor="t">
            <a:spAutoFit/>
          </a:bodyPr>
          <a:lstStyle/>
          <a:p>
            <a:pPr defTabSz="514350">
              <a:defRPr/>
            </a:pPr>
            <a:r>
              <a:rPr lang="sv-SE" sz="1100" dirty="0">
                <a:solidFill>
                  <a:srgbClr val="000000"/>
                </a:solidFill>
              </a:rPr>
              <a:t>[Genomför egenvård och återgår till hemmet, primärvård…]</a:t>
            </a:r>
          </a:p>
        </p:txBody>
      </p:sp>
      <p:sp>
        <p:nvSpPr>
          <p:cNvPr id="5" name="Rectangle 222">
            <a:extLst>
              <a:ext uri="{FF2B5EF4-FFF2-40B4-BE49-F238E27FC236}">
                <a16:creationId xmlns:a16="http://schemas.microsoft.com/office/drawing/2014/main" id="{E66BEE9E-B8EC-4B87-8052-4C3E6D5F3251}"/>
              </a:ext>
              <a:ext uri="{C183D7F6-B498-43B3-948B-1728B52AA6E4}">
                <adec:decorative xmlns:adec="http://schemas.microsoft.com/office/drawing/2017/decorative" val="1"/>
              </a:ext>
            </a:extLst>
          </p:cNvPr>
          <p:cNvSpPr/>
          <p:nvPr/>
        </p:nvSpPr>
        <p:spPr>
          <a:xfrm>
            <a:off x="4980988" y="598146"/>
            <a:ext cx="2566661" cy="2123658"/>
          </a:xfrm>
          <a:prstGeom prst="rect">
            <a:avLst/>
          </a:prstGeom>
        </p:spPr>
        <p:txBody>
          <a:bodyPr wrap="square">
            <a:spAutoFit/>
          </a:bodyPr>
          <a:lstStyle/>
          <a:p>
            <a:r>
              <a:rPr lang="sv-SE" sz="1100" b="1" dirty="0"/>
              <a:t>Utmaning 1: [ex Långa väntetider till behandling…]</a:t>
            </a:r>
          </a:p>
          <a:p>
            <a:pPr marL="171450" indent="-171450">
              <a:buFont typeface="Arial" panose="020B0604020202020204" pitchFamily="34" charset="0"/>
              <a:buChar char="•"/>
            </a:pPr>
            <a:r>
              <a:rPr lang="sv-SE" sz="1100" dirty="0"/>
              <a:t>…</a:t>
            </a:r>
          </a:p>
          <a:p>
            <a:endParaRPr lang="sv-SE" sz="1100" b="1" dirty="0"/>
          </a:p>
          <a:p>
            <a:r>
              <a:rPr lang="sv-SE" sz="1100" b="1" dirty="0"/>
              <a:t>Utmaning 2: [ex Bristande samordning…]</a:t>
            </a:r>
          </a:p>
          <a:p>
            <a:pPr marL="171450" indent="-171450">
              <a:buFont typeface="Arial" panose="020B0604020202020204" pitchFamily="34" charset="0"/>
              <a:buChar char="•"/>
            </a:pPr>
            <a:r>
              <a:rPr lang="sv-SE" sz="1100" dirty="0"/>
              <a:t>…</a:t>
            </a:r>
          </a:p>
          <a:p>
            <a:endParaRPr lang="sv-SE" sz="1100" b="1" dirty="0"/>
          </a:p>
          <a:p>
            <a:r>
              <a:rPr lang="sv-SE" sz="1100" b="1" dirty="0"/>
              <a:t>Utmaning 3: xx</a:t>
            </a:r>
          </a:p>
          <a:p>
            <a:pPr marL="171450" indent="-171450">
              <a:buFont typeface="Arial" panose="020B0604020202020204" pitchFamily="34" charset="0"/>
              <a:buChar char="•"/>
            </a:pPr>
            <a:r>
              <a:rPr lang="sv-SE" sz="1100" dirty="0">
                <a:ea typeface="Calibri" panose="020F0502020204030204" pitchFamily="34" charset="0"/>
                <a:cs typeface="Times New Roman" panose="02020603050405020304" pitchFamily="18" charset="0"/>
              </a:rPr>
              <a:t>…</a:t>
            </a:r>
            <a:endParaRPr lang="sv-SE" sz="1100" b="1" dirty="0">
              <a:latin typeface="Calibri" panose="020F0502020204030204" pitchFamily="34" charset="0"/>
              <a:ea typeface="Calibri" panose="020F0502020204030204" pitchFamily="34" charset="0"/>
              <a:cs typeface="Calibri" panose="020F0502020204030204" pitchFamily="34" charset="0"/>
            </a:endParaRPr>
          </a:p>
          <a:p>
            <a:endParaRPr lang="sv-SE" sz="1100" b="1" dirty="0">
              <a:latin typeface="Calibri" panose="020F0502020204030204" pitchFamily="34" charset="0"/>
              <a:ea typeface="Calibri" panose="020F0502020204030204" pitchFamily="34" charset="0"/>
              <a:cs typeface="Calibri" panose="020F0502020204030204" pitchFamily="34" charset="0"/>
            </a:endParaRPr>
          </a:p>
          <a:p>
            <a:r>
              <a:rPr lang="sv-SE" sz="1100" b="1" dirty="0">
                <a:latin typeface="Calibri" panose="020F0502020204030204" pitchFamily="34" charset="0"/>
                <a:ea typeface="Calibri" panose="020F0502020204030204" pitchFamily="34" charset="0"/>
                <a:cs typeface="Calibri" panose="020F0502020204030204" pitchFamily="34" charset="0"/>
              </a:rPr>
              <a:t>Utmaning 4: xx</a:t>
            </a:r>
          </a:p>
          <a:p>
            <a:pPr marL="171450" indent="-171450">
              <a:buFont typeface="Arial" panose="020B0604020202020204" pitchFamily="34" charset="0"/>
              <a:buChar char="•"/>
            </a:pPr>
            <a:r>
              <a:rPr lang="sv-SE" sz="1100" dirty="0">
                <a:solidFill>
                  <a:schemeClr val="dk1"/>
                </a:solidFill>
                <a:ea typeface="Calibri"/>
                <a:cs typeface="Calibri"/>
                <a:sym typeface="Calibri"/>
              </a:rPr>
              <a:t>…</a:t>
            </a:r>
            <a:endParaRPr lang="sv-SE" sz="1100" dirty="0">
              <a:ea typeface="Calibri" panose="020F0502020204030204" pitchFamily="34" charset="0"/>
              <a:cs typeface="Times New Roman" panose="02020603050405020304" pitchFamily="18" charset="0"/>
            </a:endParaRPr>
          </a:p>
        </p:txBody>
      </p:sp>
      <p:sp>
        <p:nvSpPr>
          <p:cNvPr id="11" name="Oval 10">
            <a:extLst>
              <a:ext uri="{FF2B5EF4-FFF2-40B4-BE49-F238E27FC236}">
                <a16:creationId xmlns:a16="http://schemas.microsoft.com/office/drawing/2014/main" id="{5131132A-1BD6-B243-B9DA-41300678662F}"/>
              </a:ext>
              <a:ext uri="{C183D7F6-B498-43B3-948B-1728B52AA6E4}">
                <adec:decorative xmlns:adec="http://schemas.microsoft.com/office/drawing/2017/decorative" val="1"/>
              </a:ext>
            </a:extLst>
          </p:cNvPr>
          <p:cNvSpPr/>
          <p:nvPr/>
        </p:nvSpPr>
        <p:spPr>
          <a:xfrm>
            <a:off x="690983" y="3709338"/>
            <a:ext cx="1362982" cy="4047659"/>
          </a:xfrm>
          <a:prstGeom prst="ellipse">
            <a:avLst/>
          </a:prstGeom>
          <a:noFill/>
          <a:ln w="38100">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6" name="Straight Arrow Connector 45">
            <a:extLst>
              <a:ext uri="{FF2B5EF4-FFF2-40B4-BE49-F238E27FC236}">
                <a16:creationId xmlns:a16="http://schemas.microsoft.com/office/drawing/2014/main" id="{0E4E8351-AB82-A914-D836-014BCB81EFD4}"/>
              </a:ext>
              <a:ext uri="{C183D7F6-B498-43B3-948B-1728B52AA6E4}">
                <adec:decorative xmlns:adec="http://schemas.microsoft.com/office/drawing/2017/decorative" val="1"/>
              </a:ext>
            </a:extLst>
          </p:cNvPr>
          <p:cNvCxnSpPr>
            <a:cxnSpLocks/>
          </p:cNvCxnSpPr>
          <p:nvPr/>
        </p:nvCxnSpPr>
        <p:spPr>
          <a:xfrm>
            <a:off x="1535430" y="3760838"/>
            <a:ext cx="86759" cy="85669"/>
          </a:xfrm>
          <a:prstGeom prst="straightConnector1">
            <a:avLst/>
          </a:prstGeom>
          <a:ln w="381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943D2238-2EC8-3A47-A24B-450DF6C1AE56}"/>
              </a:ext>
              <a:ext uri="{C183D7F6-B498-43B3-948B-1728B52AA6E4}">
                <adec:decorative xmlns:adec="http://schemas.microsoft.com/office/drawing/2017/decorative" val="1"/>
              </a:ext>
            </a:extLst>
          </p:cNvPr>
          <p:cNvCxnSpPr>
            <a:cxnSpLocks/>
          </p:cNvCxnSpPr>
          <p:nvPr/>
        </p:nvCxnSpPr>
        <p:spPr>
          <a:xfrm>
            <a:off x="2004060" y="4872997"/>
            <a:ext cx="0" cy="85366"/>
          </a:xfrm>
          <a:prstGeom prst="straightConnector1">
            <a:avLst/>
          </a:prstGeom>
          <a:ln w="381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Straight Arrow Connector 103">
            <a:extLst>
              <a:ext uri="{FF2B5EF4-FFF2-40B4-BE49-F238E27FC236}">
                <a16:creationId xmlns:a16="http://schemas.microsoft.com/office/drawing/2014/main" id="{A21CCD19-D509-8828-F905-339BA3EA2C3B}"/>
              </a:ext>
              <a:ext uri="{C183D7F6-B498-43B3-948B-1728B52AA6E4}">
                <adec:decorative xmlns:adec="http://schemas.microsoft.com/office/drawing/2017/decorative" val="1"/>
              </a:ext>
            </a:extLst>
          </p:cNvPr>
          <p:cNvCxnSpPr>
            <a:cxnSpLocks/>
          </p:cNvCxnSpPr>
          <p:nvPr/>
        </p:nvCxnSpPr>
        <p:spPr>
          <a:xfrm flipV="1">
            <a:off x="842280" y="4391530"/>
            <a:ext cx="30482" cy="99328"/>
          </a:xfrm>
          <a:prstGeom prst="straightConnector1">
            <a:avLst/>
          </a:prstGeom>
          <a:ln w="381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7" name="Straight Arrow Connector 106">
            <a:extLst>
              <a:ext uri="{FF2B5EF4-FFF2-40B4-BE49-F238E27FC236}">
                <a16:creationId xmlns:a16="http://schemas.microsoft.com/office/drawing/2014/main" id="{D2E85FA3-448E-3EB0-3E8F-FDD3F93ADCE6}"/>
              </a:ext>
              <a:ext uri="{C183D7F6-B498-43B3-948B-1728B52AA6E4}">
                <adec:decorative xmlns:adec="http://schemas.microsoft.com/office/drawing/2017/decorative" val="1"/>
              </a:ext>
            </a:extLst>
          </p:cNvPr>
          <p:cNvCxnSpPr>
            <a:cxnSpLocks/>
          </p:cNvCxnSpPr>
          <p:nvPr/>
        </p:nvCxnSpPr>
        <p:spPr>
          <a:xfrm flipV="1">
            <a:off x="703262" y="5505791"/>
            <a:ext cx="0" cy="101650"/>
          </a:xfrm>
          <a:prstGeom prst="straightConnector1">
            <a:avLst/>
          </a:prstGeom>
          <a:ln w="381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9" name="Straight Arrow Connector 108">
            <a:extLst>
              <a:ext uri="{FF2B5EF4-FFF2-40B4-BE49-F238E27FC236}">
                <a16:creationId xmlns:a16="http://schemas.microsoft.com/office/drawing/2014/main" id="{CDE03C6A-0BD3-A302-DDEC-46BD046F6585}"/>
              </a:ext>
              <a:ext uri="{C183D7F6-B498-43B3-948B-1728B52AA6E4}">
                <adec:decorative xmlns:adec="http://schemas.microsoft.com/office/drawing/2017/decorative" val="1"/>
              </a:ext>
            </a:extLst>
          </p:cNvPr>
          <p:cNvCxnSpPr>
            <a:cxnSpLocks/>
          </p:cNvCxnSpPr>
          <p:nvPr/>
        </p:nvCxnSpPr>
        <p:spPr>
          <a:xfrm flipH="1">
            <a:off x="2045004" y="5880497"/>
            <a:ext cx="17923" cy="98797"/>
          </a:xfrm>
          <a:prstGeom prst="straightConnector1">
            <a:avLst/>
          </a:prstGeom>
          <a:ln w="381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Straight Arrow Connector 116">
            <a:extLst>
              <a:ext uri="{FF2B5EF4-FFF2-40B4-BE49-F238E27FC236}">
                <a16:creationId xmlns:a16="http://schemas.microsoft.com/office/drawing/2014/main" id="{D0298629-FB12-2D28-F1BE-7EF68A716502}"/>
              </a:ext>
              <a:ext uri="{C183D7F6-B498-43B3-948B-1728B52AA6E4}">
                <adec:decorative xmlns:adec="http://schemas.microsoft.com/office/drawing/2017/decorative" val="1"/>
              </a:ext>
            </a:extLst>
          </p:cNvPr>
          <p:cNvCxnSpPr>
            <a:cxnSpLocks/>
          </p:cNvCxnSpPr>
          <p:nvPr/>
        </p:nvCxnSpPr>
        <p:spPr>
          <a:xfrm flipH="1" flipV="1">
            <a:off x="776846" y="6654859"/>
            <a:ext cx="19049" cy="113406"/>
          </a:xfrm>
          <a:prstGeom prst="straightConnector1">
            <a:avLst/>
          </a:prstGeom>
          <a:ln w="381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0" name="Straight Arrow Connector 119">
            <a:extLst>
              <a:ext uri="{FF2B5EF4-FFF2-40B4-BE49-F238E27FC236}">
                <a16:creationId xmlns:a16="http://schemas.microsoft.com/office/drawing/2014/main" id="{45B1F33B-EB4C-2533-7DB7-B18C6EED8E75}"/>
              </a:ext>
              <a:ext uri="{C183D7F6-B498-43B3-948B-1728B52AA6E4}">
                <adec:decorative xmlns:adec="http://schemas.microsoft.com/office/drawing/2017/decorative" val="1"/>
              </a:ext>
            </a:extLst>
          </p:cNvPr>
          <p:cNvCxnSpPr>
            <a:cxnSpLocks/>
          </p:cNvCxnSpPr>
          <p:nvPr/>
        </p:nvCxnSpPr>
        <p:spPr>
          <a:xfrm flipH="1" flipV="1">
            <a:off x="1167400" y="7666202"/>
            <a:ext cx="82377" cy="56368"/>
          </a:xfrm>
          <a:prstGeom prst="straightConnector1">
            <a:avLst/>
          </a:prstGeom>
          <a:ln w="381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3" name="Straight Arrow Connector 122">
            <a:extLst>
              <a:ext uri="{FF2B5EF4-FFF2-40B4-BE49-F238E27FC236}">
                <a16:creationId xmlns:a16="http://schemas.microsoft.com/office/drawing/2014/main" id="{92B6C58F-7707-8B99-472E-9484C895819A}"/>
              </a:ext>
              <a:ext uri="{C183D7F6-B498-43B3-948B-1728B52AA6E4}">
                <adec:decorative xmlns:adec="http://schemas.microsoft.com/office/drawing/2017/decorative" val="1"/>
              </a:ext>
            </a:extLst>
          </p:cNvPr>
          <p:cNvCxnSpPr>
            <a:cxnSpLocks/>
          </p:cNvCxnSpPr>
          <p:nvPr/>
        </p:nvCxnSpPr>
        <p:spPr>
          <a:xfrm>
            <a:off x="1906088" y="6997398"/>
            <a:ext cx="0" cy="114667"/>
          </a:xfrm>
          <a:prstGeom prst="straightConnector1">
            <a:avLst/>
          </a:prstGeom>
          <a:ln w="381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130" name="Picture 123">
            <a:extLst>
              <a:ext uri="{FF2B5EF4-FFF2-40B4-BE49-F238E27FC236}">
                <a16:creationId xmlns:a16="http://schemas.microsoft.com/office/drawing/2014/main" id="{96D0452D-990C-F817-7DCC-32F19AE532EA}"/>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700690" y="5168963"/>
            <a:ext cx="319198" cy="319198"/>
          </a:xfrm>
          <a:prstGeom prst="rect">
            <a:avLst/>
          </a:prstGeom>
        </p:spPr>
      </p:pic>
      <p:sp>
        <p:nvSpPr>
          <p:cNvPr id="131" name="format_text_box_11">
            <a:extLst>
              <a:ext uri="{FF2B5EF4-FFF2-40B4-BE49-F238E27FC236}">
                <a16:creationId xmlns:a16="http://schemas.microsoft.com/office/drawing/2014/main" id="{017FE850-C8D7-39EC-823F-02CCC9168E46}"/>
              </a:ext>
              <a:ext uri="{C183D7F6-B498-43B3-948B-1728B52AA6E4}">
                <adec:decorative xmlns:adec="http://schemas.microsoft.com/office/drawing/2017/decorative" val="1"/>
              </a:ext>
            </a:extLst>
          </p:cNvPr>
          <p:cNvSpPr txBox="1"/>
          <p:nvPr/>
        </p:nvSpPr>
        <p:spPr>
          <a:xfrm flipH="1">
            <a:off x="2108728" y="4725144"/>
            <a:ext cx="1157698" cy="338554"/>
          </a:xfrm>
          <a:prstGeom prst="rect">
            <a:avLst/>
          </a:prstGeom>
          <a:noFill/>
        </p:spPr>
        <p:txBody>
          <a:bodyPr vert="horz" wrap="square" lIns="0" tIns="0" rIns="0" bIns="0" rtlCol="0" anchor="t">
            <a:spAutoFit/>
          </a:bodyPr>
          <a:lstStyle/>
          <a:p>
            <a:pPr defTabSz="514350">
              <a:defRPr/>
            </a:pPr>
            <a:r>
              <a:rPr lang="sv-SE" sz="1100" dirty="0"/>
              <a:t>[Deltar i utbildning</a:t>
            </a:r>
            <a:r>
              <a:rPr lang="sv-SE" sz="1100" dirty="0">
                <a:solidFill>
                  <a:srgbClr val="000000"/>
                </a:solidFill>
              </a:rPr>
              <a:t>…]</a:t>
            </a:r>
          </a:p>
        </p:txBody>
      </p:sp>
      <p:pic>
        <p:nvPicPr>
          <p:cNvPr id="132" name="Picture 238">
            <a:extLst>
              <a:ext uri="{FF2B5EF4-FFF2-40B4-BE49-F238E27FC236}">
                <a16:creationId xmlns:a16="http://schemas.microsoft.com/office/drawing/2014/main" id="{5BD1F715-618E-DE6C-64C6-D661922516E1}"/>
              </a:ext>
              <a:ext uri="{C183D7F6-B498-43B3-948B-1728B52AA6E4}">
                <adec:decorative xmlns:adec="http://schemas.microsoft.com/office/drawing/2017/decorative" val="1"/>
              </a:ext>
            </a:extLst>
          </p:cNvPr>
          <p:cNvPicPr>
            <a:picLocks noChangeAspect="1"/>
          </p:cNvPicPr>
          <p:nvPr/>
        </p:nvPicPr>
        <p:blipFill>
          <a:blip r:embed="rId13"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flipH="1">
            <a:off x="1488216" y="4113404"/>
            <a:ext cx="348471" cy="348471"/>
          </a:xfrm>
          <a:prstGeom prst="rect">
            <a:avLst/>
          </a:prstGeom>
        </p:spPr>
      </p:pic>
      <p:sp>
        <p:nvSpPr>
          <p:cNvPr id="133" name="format_text_box_11">
            <a:extLst>
              <a:ext uri="{FF2B5EF4-FFF2-40B4-BE49-F238E27FC236}">
                <a16:creationId xmlns:a16="http://schemas.microsoft.com/office/drawing/2014/main" id="{E3815A0C-A47A-27EC-AEDD-AE6D628E4766}"/>
              </a:ext>
              <a:ext uri="{C183D7F6-B498-43B3-948B-1728B52AA6E4}">
                <adec:decorative xmlns:adec="http://schemas.microsoft.com/office/drawing/2017/decorative" val="1"/>
              </a:ext>
            </a:extLst>
          </p:cNvPr>
          <p:cNvSpPr txBox="1"/>
          <p:nvPr/>
        </p:nvSpPr>
        <p:spPr>
          <a:xfrm flipH="1">
            <a:off x="1980261" y="4197212"/>
            <a:ext cx="1286167" cy="169277"/>
          </a:xfrm>
          <a:prstGeom prst="rect">
            <a:avLst/>
          </a:prstGeom>
          <a:noFill/>
        </p:spPr>
        <p:txBody>
          <a:bodyPr vert="horz" wrap="square" lIns="0" tIns="0" rIns="0" bIns="0" rtlCol="0" anchor="t">
            <a:spAutoFit/>
          </a:bodyPr>
          <a:lstStyle/>
          <a:p>
            <a:pPr defTabSz="514350">
              <a:defRPr/>
            </a:pPr>
            <a:r>
              <a:rPr lang="sv-SE" sz="1100" dirty="0"/>
              <a:t>[Tar del av diagnos</a:t>
            </a:r>
            <a:r>
              <a:rPr lang="sv-SE" sz="1100" dirty="0">
                <a:solidFill>
                  <a:srgbClr val="000000"/>
                </a:solidFill>
              </a:rPr>
              <a:t>…]</a:t>
            </a:r>
          </a:p>
        </p:txBody>
      </p:sp>
      <p:pic>
        <p:nvPicPr>
          <p:cNvPr id="134" name="Picture 175">
            <a:extLst>
              <a:ext uri="{FF2B5EF4-FFF2-40B4-BE49-F238E27FC236}">
                <a16:creationId xmlns:a16="http://schemas.microsoft.com/office/drawing/2014/main" id="{E96D1B1B-BD2D-88A8-133C-C0BE6F702E4E}"/>
              </a:ext>
              <a:ext uri="{C183D7F6-B498-43B3-948B-1728B52AA6E4}">
                <adec:decorative xmlns:adec="http://schemas.microsoft.com/office/drawing/2017/decorative" val="1"/>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flipH="1">
            <a:off x="1266044" y="7399789"/>
            <a:ext cx="224454" cy="224454"/>
          </a:xfrm>
          <a:prstGeom prst="rect">
            <a:avLst/>
          </a:prstGeom>
        </p:spPr>
      </p:pic>
      <p:sp>
        <p:nvSpPr>
          <p:cNvPr id="135" name="format_text_box_11">
            <a:extLst>
              <a:ext uri="{FF2B5EF4-FFF2-40B4-BE49-F238E27FC236}">
                <a16:creationId xmlns:a16="http://schemas.microsoft.com/office/drawing/2014/main" id="{5F652696-BED3-23C6-7A80-057BCD07C8A1}"/>
              </a:ext>
              <a:ext uri="{C183D7F6-B498-43B3-948B-1728B52AA6E4}">
                <adec:decorative xmlns:adec="http://schemas.microsoft.com/office/drawing/2017/decorative" val="1"/>
              </a:ext>
            </a:extLst>
          </p:cNvPr>
          <p:cNvSpPr txBox="1"/>
          <p:nvPr/>
        </p:nvSpPr>
        <p:spPr>
          <a:xfrm flipH="1">
            <a:off x="2108728" y="5248895"/>
            <a:ext cx="1157698" cy="169277"/>
          </a:xfrm>
          <a:prstGeom prst="rect">
            <a:avLst/>
          </a:prstGeom>
          <a:noFill/>
        </p:spPr>
        <p:txBody>
          <a:bodyPr vert="horz" wrap="square" lIns="0" tIns="0" rIns="0" bIns="0" rtlCol="0" anchor="t">
            <a:spAutoFit/>
          </a:bodyPr>
          <a:lstStyle/>
          <a:p>
            <a:pPr defTabSz="514350">
              <a:defRPr/>
            </a:pPr>
            <a:r>
              <a:rPr lang="sv-SE" sz="1100" dirty="0">
                <a:solidFill>
                  <a:srgbClr val="000000"/>
                </a:solidFill>
              </a:rPr>
              <a:t>[…]</a:t>
            </a:r>
          </a:p>
        </p:txBody>
      </p:sp>
      <p:pic>
        <p:nvPicPr>
          <p:cNvPr id="142" name="Picture 267">
            <a:extLst>
              <a:ext uri="{FF2B5EF4-FFF2-40B4-BE49-F238E27FC236}">
                <a16:creationId xmlns:a16="http://schemas.microsoft.com/office/drawing/2014/main" id="{7C3CC255-F3F9-5652-39C1-30D272A48998}"/>
              </a:ext>
              <a:ext uri="{C183D7F6-B498-43B3-948B-1728B52AA6E4}">
                <adec:decorative xmlns:adec="http://schemas.microsoft.com/office/drawing/2017/decorative" val="1"/>
              </a:ext>
            </a:extLst>
          </p:cNvPr>
          <p:cNvPicPr>
            <a:picLocks noChangeAspect="1"/>
          </p:cNvPicPr>
          <p:nvPr/>
        </p:nvPicPr>
        <p:blipFill>
          <a:blip r:embed="rId16"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flipH="1">
            <a:off x="1657723" y="6232469"/>
            <a:ext cx="356543" cy="353405"/>
          </a:xfrm>
          <a:prstGeom prst="rect">
            <a:avLst/>
          </a:prstGeom>
        </p:spPr>
      </p:pic>
      <p:pic>
        <p:nvPicPr>
          <p:cNvPr id="143" name="Graphic 30">
            <a:extLst>
              <a:ext uri="{FF2B5EF4-FFF2-40B4-BE49-F238E27FC236}">
                <a16:creationId xmlns:a16="http://schemas.microsoft.com/office/drawing/2014/main" id="{19C634EA-7C6D-50DF-89CC-7EEB6AA05B9B}"/>
              </a:ext>
              <a:ext uri="{C183D7F6-B498-43B3-948B-1728B52AA6E4}">
                <adec:decorative xmlns:adec="http://schemas.microsoft.com/office/drawing/2017/decorative" val="1"/>
              </a:ext>
            </a:extLst>
          </p:cNvPr>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1711315" y="5779023"/>
            <a:ext cx="272272" cy="272272"/>
          </a:xfrm>
          <a:prstGeom prst="rect">
            <a:avLst/>
          </a:prstGeom>
        </p:spPr>
      </p:pic>
      <p:pic>
        <p:nvPicPr>
          <p:cNvPr id="144" name="Picture 285">
            <a:extLst>
              <a:ext uri="{FF2B5EF4-FFF2-40B4-BE49-F238E27FC236}">
                <a16:creationId xmlns:a16="http://schemas.microsoft.com/office/drawing/2014/main" id="{303D410C-5CE5-DCEF-0147-FD399579060A}"/>
              </a:ext>
              <a:ext uri="{C183D7F6-B498-43B3-948B-1728B52AA6E4}">
                <adec:decorative xmlns:adec="http://schemas.microsoft.com/office/drawing/2017/decorative" val="1"/>
              </a:ext>
            </a:extLst>
          </p:cNvPr>
          <p:cNvPicPr>
            <a:picLocks noChangeAspect="1"/>
          </p:cNvPicPr>
          <p:nvPr/>
        </p:nvPicPr>
        <p:blipFill>
          <a:blip r:embed="rId19"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rot="10800000" flipV="1">
            <a:off x="1560502" y="6734525"/>
            <a:ext cx="345333" cy="345333"/>
          </a:xfrm>
          <a:prstGeom prst="rect">
            <a:avLst/>
          </a:prstGeom>
        </p:spPr>
      </p:pic>
      <p:pic>
        <p:nvPicPr>
          <p:cNvPr id="145" name="Picture 281">
            <a:extLst>
              <a:ext uri="{FF2B5EF4-FFF2-40B4-BE49-F238E27FC236}">
                <a16:creationId xmlns:a16="http://schemas.microsoft.com/office/drawing/2014/main" id="{24C28B17-BBCC-A3DC-7351-2187C05A0A88}"/>
              </a:ext>
              <a:ext uri="{C183D7F6-B498-43B3-948B-1728B52AA6E4}">
                <adec:decorative xmlns:adec="http://schemas.microsoft.com/office/drawing/2017/decorative" val="1"/>
              </a:ext>
            </a:extLst>
          </p:cNvPr>
          <p:cNvPicPr>
            <a:picLocks noChangeAspect="1"/>
          </p:cNvPicPr>
          <p:nvPr/>
        </p:nvPicPr>
        <p:blipFill>
          <a:blip r:embed="rId20"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1506184" y="4627265"/>
            <a:ext cx="410262" cy="410262"/>
          </a:xfrm>
          <a:prstGeom prst="rect">
            <a:avLst/>
          </a:prstGeom>
        </p:spPr>
      </p:pic>
      <p:sp>
        <p:nvSpPr>
          <p:cNvPr id="146" name="format_text_box_11">
            <a:extLst>
              <a:ext uri="{FF2B5EF4-FFF2-40B4-BE49-F238E27FC236}">
                <a16:creationId xmlns:a16="http://schemas.microsoft.com/office/drawing/2014/main" id="{645BD9CD-4739-74E8-6F85-9F6D88C4074C}"/>
              </a:ext>
              <a:ext uri="{C183D7F6-B498-43B3-948B-1728B52AA6E4}">
                <adec:decorative xmlns:adec="http://schemas.microsoft.com/office/drawing/2017/decorative" val="1"/>
              </a:ext>
            </a:extLst>
          </p:cNvPr>
          <p:cNvSpPr txBox="1"/>
          <p:nvPr/>
        </p:nvSpPr>
        <p:spPr>
          <a:xfrm flipH="1">
            <a:off x="2156399" y="5818155"/>
            <a:ext cx="1110027" cy="338554"/>
          </a:xfrm>
          <a:prstGeom prst="rect">
            <a:avLst/>
          </a:prstGeom>
          <a:noFill/>
        </p:spPr>
        <p:txBody>
          <a:bodyPr vert="horz" wrap="square" lIns="0" tIns="0" rIns="0" bIns="0" rtlCol="0" anchor="t">
            <a:spAutoFit/>
          </a:bodyPr>
          <a:lstStyle/>
          <a:p>
            <a:pPr defTabSz="514350">
              <a:defRPr/>
            </a:pPr>
            <a:r>
              <a:rPr lang="sv-SE" sz="1100" dirty="0">
                <a:solidFill>
                  <a:srgbClr val="000000"/>
                </a:solidFill>
              </a:rPr>
              <a:t>[Medverkar i vårdplanering…]</a:t>
            </a:r>
          </a:p>
        </p:txBody>
      </p:sp>
      <p:sp>
        <p:nvSpPr>
          <p:cNvPr id="147" name="format_text_box_11">
            <a:extLst>
              <a:ext uri="{FF2B5EF4-FFF2-40B4-BE49-F238E27FC236}">
                <a16:creationId xmlns:a16="http://schemas.microsoft.com/office/drawing/2014/main" id="{B821A6BA-AC1C-E7A0-21B9-2D671C901232}"/>
              </a:ext>
              <a:ext uri="{C183D7F6-B498-43B3-948B-1728B52AA6E4}">
                <adec:decorative xmlns:adec="http://schemas.microsoft.com/office/drawing/2017/decorative" val="1"/>
              </a:ext>
            </a:extLst>
          </p:cNvPr>
          <p:cNvSpPr txBox="1"/>
          <p:nvPr/>
        </p:nvSpPr>
        <p:spPr>
          <a:xfrm flipH="1">
            <a:off x="2119861" y="6315370"/>
            <a:ext cx="1146565" cy="169277"/>
          </a:xfrm>
          <a:prstGeom prst="rect">
            <a:avLst/>
          </a:prstGeom>
          <a:noFill/>
        </p:spPr>
        <p:txBody>
          <a:bodyPr vert="horz" wrap="square" lIns="0" tIns="0" rIns="0" bIns="0" rtlCol="0" anchor="t">
            <a:spAutoFit/>
          </a:bodyPr>
          <a:lstStyle/>
          <a:p>
            <a:pPr defTabSz="514350">
              <a:defRPr/>
            </a:pPr>
            <a:r>
              <a:rPr lang="sv-SE" sz="1100" dirty="0">
                <a:solidFill>
                  <a:srgbClr val="000000"/>
                </a:solidFill>
              </a:rPr>
              <a:t>[Genomför…]</a:t>
            </a:r>
          </a:p>
        </p:txBody>
      </p:sp>
      <p:sp>
        <p:nvSpPr>
          <p:cNvPr id="148" name="format_text_box_11">
            <a:extLst>
              <a:ext uri="{FF2B5EF4-FFF2-40B4-BE49-F238E27FC236}">
                <a16:creationId xmlns:a16="http://schemas.microsoft.com/office/drawing/2014/main" id="{F7480AB1-2C9B-E50D-E069-EBEB89059C4E}"/>
              </a:ext>
              <a:ext uri="{C183D7F6-B498-43B3-948B-1728B52AA6E4}">
                <adec:decorative xmlns:adec="http://schemas.microsoft.com/office/drawing/2017/decorative" val="1"/>
              </a:ext>
            </a:extLst>
          </p:cNvPr>
          <p:cNvSpPr txBox="1"/>
          <p:nvPr/>
        </p:nvSpPr>
        <p:spPr>
          <a:xfrm flipH="1">
            <a:off x="2014265" y="6841269"/>
            <a:ext cx="1234233" cy="169277"/>
          </a:xfrm>
          <a:prstGeom prst="rect">
            <a:avLst/>
          </a:prstGeom>
          <a:noFill/>
        </p:spPr>
        <p:txBody>
          <a:bodyPr vert="horz" wrap="square" lIns="0" tIns="0" rIns="0" bIns="0" rtlCol="0" anchor="t">
            <a:spAutoFit/>
          </a:bodyPr>
          <a:lstStyle/>
          <a:p>
            <a:pPr defTabSz="514350">
              <a:defRPr/>
            </a:pPr>
            <a:r>
              <a:rPr lang="sv-SE" sz="1100" dirty="0">
                <a:solidFill>
                  <a:srgbClr val="000000"/>
                </a:solidFill>
              </a:rPr>
              <a:t>[…]</a:t>
            </a:r>
          </a:p>
        </p:txBody>
      </p:sp>
      <p:sp>
        <p:nvSpPr>
          <p:cNvPr id="149" name="format_text_box_11">
            <a:extLst>
              <a:ext uri="{FF2B5EF4-FFF2-40B4-BE49-F238E27FC236}">
                <a16:creationId xmlns:a16="http://schemas.microsoft.com/office/drawing/2014/main" id="{31AEEA13-B73B-ED4D-B630-38CA460B0523}"/>
              </a:ext>
              <a:ext uri="{C183D7F6-B498-43B3-948B-1728B52AA6E4}">
                <adec:decorative xmlns:adec="http://schemas.microsoft.com/office/drawing/2017/decorative" val="1"/>
              </a:ext>
            </a:extLst>
          </p:cNvPr>
          <p:cNvSpPr txBox="1"/>
          <p:nvPr/>
        </p:nvSpPr>
        <p:spPr>
          <a:xfrm flipH="1">
            <a:off x="1589607" y="7818692"/>
            <a:ext cx="1395866" cy="169277"/>
          </a:xfrm>
          <a:prstGeom prst="rect">
            <a:avLst/>
          </a:prstGeom>
          <a:noFill/>
        </p:spPr>
        <p:txBody>
          <a:bodyPr vert="horz" wrap="square" lIns="0" tIns="0" rIns="0" bIns="0" rtlCol="0" anchor="t">
            <a:spAutoFit/>
          </a:bodyPr>
          <a:lstStyle/>
          <a:p>
            <a:pPr defTabSz="514350">
              <a:defRPr/>
            </a:pPr>
            <a:r>
              <a:rPr lang="sv-SE" sz="1100" dirty="0">
                <a:solidFill>
                  <a:srgbClr val="000000"/>
                </a:solidFill>
              </a:rPr>
              <a:t>[Får remiss för…]</a:t>
            </a:r>
          </a:p>
        </p:txBody>
      </p:sp>
      <p:sp>
        <p:nvSpPr>
          <p:cNvPr id="3" name="Rectangle 223">
            <a:extLst>
              <a:ext uri="{FF2B5EF4-FFF2-40B4-BE49-F238E27FC236}">
                <a16:creationId xmlns:a16="http://schemas.microsoft.com/office/drawing/2014/main" id="{3CBD9123-8096-445A-5C5D-4080BA6A8E30}"/>
              </a:ext>
              <a:ext uri="{C183D7F6-B498-43B3-948B-1728B52AA6E4}">
                <adec:decorative xmlns:adec="http://schemas.microsoft.com/office/drawing/2017/decorative" val="1"/>
              </a:ext>
            </a:extLst>
          </p:cNvPr>
          <p:cNvSpPr/>
          <p:nvPr/>
        </p:nvSpPr>
        <p:spPr>
          <a:xfrm>
            <a:off x="1406109" y="403183"/>
            <a:ext cx="1445243" cy="677108"/>
          </a:xfrm>
          <a:prstGeom prst="rect">
            <a:avLst/>
          </a:prstGeom>
        </p:spPr>
        <p:txBody>
          <a:bodyPr wrap="square">
            <a:spAutoFit/>
          </a:bodyPr>
          <a:lstStyle/>
          <a:p>
            <a:pPr lvl="0"/>
            <a:endParaRPr lang="sv-SE" sz="1600" dirty="0">
              <a:solidFill>
                <a:srgbClr val="000000"/>
              </a:solidFill>
              <a:ea typeface="Calibri"/>
              <a:cs typeface="Calibri"/>
              <a:sym typeface="Calibri"/>
            </a:endParaRPr>
          </a:p>
          <a:p>
            <a:pPr lvl="0"/>
            <a:r>
              <a:rPr lang="sv-SE" sz="1100" dirty="0">
                <a:solidFill>
                  <a:srgbClr val="000000"/>
                </a:solidFill>
                <a:ea typeface="Calibri"/>
                <a:cs typeface="Calibri"/>
                <a:sym typeface="Calibri"/>
              </a:rPr>
              <a:t>[Patientens aktiviteter och åtgärder]</a:t>
            </a:r>
            <a:endParaRPr lang="sv-SE" sz="1100" dirty="0">
              <a:solidFill>
                <a:srgbClr val="000000"/>
              </a:solidFill>
            </a:endParaRPr>
          </a:p>
        </p:txBody>
      </p:sp>
      <p:sp>
        <p:nvSpPr>
          <p:cNvPr id="10" name="format_text_box_11">
            <a:extLst>
              <a:ext uri="{FF2B5EF4-FFF2-40B4-BE49-F238E27FC236}">
                <a16:creationId xmlns:a16="http://schemas.microsoft.com/office/drawing/2014/main" id="{4C589B53-5BC9-498D-FE96-47D774DA53F0}"/>
              </a:ext>
              <a:ext uri="{C183D7F6-B498-43B3-948B-1728B52AA6E4}">
                <adec:decorative xmlns:adec="http://schemas.microsoft.com/office/drawing/2017/decorative" val="1"/>
              </a:ext>
            </a:extLst>
          </p:cNvPr>
          <p:cNvSpPr txBox="1"/>
          <p:nvPr/>
        </p:nvSpPr>
        <p:spPr>
          <a:xfrm flipH="1">
            <a:off x="10576" y="6871597"/>
            <a:ext cx="807725" cy="169277"/>
          </a:xfrm>
          <a:prstGeom prst="rect">
            <a:avLst/>
          </a:prstGeom>
          <a:noFill/>
        </p:spPr>
        <p:txBody>
          <a:bodyPr vert="horz" wrap="square" lIns="0" tIns="0" rIns="0" bIns="0" rtlCol="0" anchor="t">
            <a:spAutoFit/>
          </a:bodyPr>
          <a:lstStyle/>
          <a:p>
            <a:pPr algn="ctr"/>
            <a:r>
              <a:rPr lang="sv-SE" sz="1100" dirty="0">
                <a:solidFill>
                  <a:srgbClr val="3C8C14"/>
                </a:solidFill>
              </a:rPr>
              <a:t>[Delaktighet]</a:t>
            </a:r>
          </a:p>
        </p:txBody>
      </p:sp>
      <p:sp>
        <p:nvSpPr>
          <p:cNvPr id="13" name="format_text_box_11">
            <a:extLst>
              <a:ext uri="{FF2B5EF4-FFF2-40B4-BE49-F238E27FC236}">
                <a16:creationId xmlns:a16="http://schemas.microsoft.com/office/drawing/2014/main" id="{86EC9CE7-8F5A-6859-D6A7-7FBA69183738}"/>
              </a:ext>
              <a:ext uri="{C183D7F6-B498-43B3-948B-1728B52AA6E4}">
                <adec:decorative xmlns:adec="http://schemas.microsoft.com/office/drawing/2017/decorative" val="1"/>
              </a:ext>
            </a:extLst>
          </p:cNvPr>
          <p:cNvSpPr txBox="1"/>
          <p:nvPr/>
        </p:nvSpPr>
        <p:spPr>
          <a:xfrm flipH="1">
            <a:off x="-31098" y="4284729"/>
            <a:ext cx="807725" cy="169277"/>
          </a:xfrm>
          <a:prstGeom prst="rect">
            <a:avLst/>
          </a:prstGeom>
          <a:noFill/>
        </p:spPr>
        <p:txBody>
          <a:bodyPr vert="horz" wrap="square" lIns="0" tIns="0" rIns="0" bIns="0" rtlCol="0" anchor="t">
            <a:spAutoFit/>
          </a:bodyPr>
          <a:lstStyle/>
          <a:p>
            <a:pPr algn="ctr"/>
            <a:r>
              <a:rPr lang="sv-SE" sz="1100" dirty="0">
                <a:solidFill>
                  <a:srgbClr val="BE5A2D"/>
                </a:solidFill>
              </a:rPr>
              <a:t>[Oro]</a:t>
            </a:r>
          </a:p>
        </p:txBody>
      </p:sp>
      <p:sp>
        <p:nvSpPr>
          <p:cNvPr id="17" name="format_text_box_11">
            <a:extLst>
              <a:ext uri="{FF2B5EF4-FFF2-40B4-BE49-F238E27FC236}">
                <a16:creationId xmlns:a16="http://schemas.microsoft.com/office/drawing/2014/main" id="{AC5F2CB6-66B7-D5E7-B955-427F96F77BEF}"/>
              </a:ext>
              <a:ext uri="{C183D7F6-B498-43B3-948B-1728B52AA6E4}">
                <adec:decorative xmlns:adec="http://schemas.microsoft.com/office/drawing/2017/decorative" val="1"/>
              </a:ext>
            </a:extLst>
          </p:cNvPr>
          <p:cNvSpPr txBox="1"/>
          <p:nvPr/>
        </p:nvSpPr>
        <p:spPr>
          <a:xfrm flipH="1">
            <a:off x="68684" y="7670108"/>
            <a:ext cx="1499233" cy="169277"/>
          </a:xfrm>
          <a:prstGeom prst="rect">
            <a:avLst/>
          </a:prstGeom>
          <a:noFill/>
        </p:spPr>
        <p:txBody>
          <a:bodyPr vert="horz" wrap="square" lIns="0" tIns="0" rIns="0" bIns="0" rtlCol="0" anchor="t">
            <a:spAutoFit/>
          </a:bodyPr>
          <a:lstStyle/>
          <a:p>
            <a:pPr defTabSz="514350">
              <a:defRPr/>
            </a:pPr>
            <a:r>
              <a:rPr lang="sv-SE" sz="1100" dirty="0">
                <a:solidFill>
                  <a:srgbClr val="BE5A2D"/>
                </a:solidFill>
              </a:rPr>
              <a:t>[En del upplever…]</a:t>
            </a:r>
          </a:p>
        </p:txBody>
      </p:sp>
      <p:cxnSp>
        <p:nvCxnSpPr>
          <p:cNvPr id="19" name="Straight Arrow Connector 103">
            <a:extLst>
              <a:ext uri="{FF2B5EF4-FFF2-40B4-BE49-F238E27FC236}">
                <a16:creationId xmlns:a16="http://schemas.microsoft.com/office/drawing/2014/main" id="{169208A5-5BDC-4A90-B09A-A6BAF29CDD13}"/>
              </a:ext>
              <a:ext uri="{C183D7F6-B498-43B3-948B-1728B52AA6E4}">
                <adec:decorative xmlns:adec="http://schemas.microsoft.com/office/drawing/2017/decorative" val="1"/>
              </a:ext>
            </a:extLst>
          </p:cNvPr>
          <p:cNvCxnSpPr>
            <a:cxnSpLocks/>
          </p:cNvCxnSpPr>
          <p:nvPr/>
        </p:nvCxnSpPr>
        <p:spPr>
          <a:xfrm flipH="1">
            <a:off x="1360578" y="10270539"/>
            <a:ext cx="46243" cy="144287"/>
          </a:xfrm>
          <a:prstGeom prst="straightConnector1">
            <a:avLst/>
          </a:prstGeom>
          <a:ln w="381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0" name="Rubrik 36">
            <a:extLst>
              <a:ext uri="{FF2B5EF4-FFF2-40B4-BE49-F238E27FC236}">
                <a16:creationId xmlns:a16="http://schemas.microsoft.com/office/drawing/2014/main" id="{EF73187A-6582-0489-9D4A-CFFC631641E6}"/>
              </a:ext>
            </a:extLst>
          </p:cNvPr>
          <p:cNvSpPr>
            <a:spLocks noGrp="1"/>
          </p:cNvSpPr>
          <p:nvPr>
            <p:ph type="title"/>
          </p:nvPr>
        </p:nvSpPr>
        <p:spPr>
          <a:xfrm>
            <a:off x="1167586" y="-217992"/>
            <a:ext cx="6520220" cy="745678"/>
          </a:xfrm>
        </p:spPr>
        <p:txBody>
          <a:bodyPr>
            <a:normAutofit/>
          </a:bodyPr>
          <a:lstStyle/>
          <a:p>
            <a:r>
              <a:rPr lang="sv-SE" sz="1600" dirty="0">
                <a:solidFill>
                  <a:schemeClr val="tx1"/>
                </a:solidFill>
              </a:rPr>
              <a:t>Erfarenheter och utmaningar för patienter med [XXX]</a:t>
            </a:r>
          </a:p>
        </p:txBody>
      </p:sp>
    </p:spTree>
    <p:extLst>
      <p:ext uri="{BB962C8B-B14F-4D97-AF65-F5344CB8AC3E}">
        <p14:creationId xmlns:p14="http://schemas.microsoft.com/office/powerpoint/2010/main" val="3258851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3D106DF-6348-4889-8C6B-9855CD481C7E}"/>
              </a:ext>
              <a:ext uri="{C183D7F6-B498-43B3-948B-1728B52AA6E4}">
                <adec:decorative xmlns:adec="http://schemas.microsoft.com/office/drawing/2017/decorative" val="0"/>
              </a:ext>
            </a:extLst>
          </p:cNvPr>
          <p:cNvSpPr>
            <a:spLocks noGrp="1"/>
          </p:cNvSpPr>
          <p:nvPr>
            <p:ph type="title"/>
          </p:nvPr>
        </p:nvSpPr>
        <p:spPr/>
        <p:txBody>
          <a:bodyPr>
            <a:normAutofit/>
          </a:bodyPr>
          <a:lstStyle/>
          <a:p>
            <a:r>
              <a:rPr lang="sv-SE" sz="1300" dirty="0"/>
              <a:t>Symboler</a:t>
            </a:r>
          </a:p>
        </p:txBody>
      </p:sp>
      <p:sp>
        <p:nvSpPr>
          <p:cNvPr id="4" name="TextBox 12">
            <a:extLst>
              <a:ext uri="{FF2B5EF4-FFF2-40B4-BE49-F238E27FC236}">
                <a16:creationId xmlns:a16="http://schemas.microsoft.com/office/drawing/2014/main" id="{526467FE-513C-4C03-8B1C-96FEE58B1C76}"/>
              </a:ext>
              <a:ext uri="{C183D7F6-B498-43B3-948B-1728B52AA6E4}">
                <adec:decorative xmlns:adec="http://schemas.microsoft.com/office/drawing/2017/decorative" val="0"/>
              </a:ext>
            </a:extLst>
          </p:cNvPr>
          <p:cNvSpPr txBox="1"/>
          <p:nvPr/>
        </p:nvSpPr>
        <p:spPr>
          <a:xfrm>
            <a:off x="525388" y="1450457"/>
            <a:ext cx="6429605" cy="1323439"/>
          </a:xfrm>
          <a:prstGeom prst="rect">
            <a:avLst/>
          </a:prstGeom>
          <a:solidFill>
            <a:schemeClr val="bg1">
              <a:lumMod val="85000"/>
            </a:schemeClr>
          </a:solidFill>
          <a:ln>
            <a:solidFill>
              <a:schemeClr val="tx1"/>
            </a:solidFill>
            <a:prstDash val="dash"/>
          </a:ln>
        </p:spPr>
        <p:txBody>
          <a:bodyPr wrap="square" rtlCol="0">
            <a:spAutoFit/>
          </a:bodyPr>
          <a:lstStyle/>
          <a:p>
            <a:r>
              <a:rPr lang="sv-SE" sz="1600" dirty="0"/>
              <a:t>I illustrationen används symboler. Nedan finns exempel. </a:t>
            </a:r>
          </a:p>
          <a:p>
            <a:endParaRPr lang="sv-SE" sz="1600" dirty="0"/>
          </a:p>
          <a:p>
            <a:r>
              <a:rPr lang="sv-SE" sz="1600" dirty="0"/>
              <a:t>Ni kan lägga in nya symboler genom att klicka på fliken ”Infoga” i Powerpoint-&gt; välj ”Ikoner” och sök på det ord som bäst beskriver det som eftersöks.</a:t>
            </a:r>
          </a:p>
        </p:txBody>
      </p:sp>
      <p:sp>
        <p:nvSpPr>
          <p:cNvPr id="5" name="Rektangel 4">
            <a:extLst>
              <a:ext uri="{FF2B5EF4-FFF2-40B4-BE49-F238E27FC236}">
                <a16:creationId xmlns:a16="http://schemas.microsoft.com/office/drawing/2014/main" id="{3D9FCAA3-0B13-4961-896D-E0976D41FF18}"/>
              </a:ext>
              <a:ext uri="{C183D7F6-B498-43B3-948B-1728B52AA6E4}">
                <adec:decorative xmlns:adec="http://schemas.microsoft.com/office/drawing/2017/decorative" val="1"/>
              </a:ext>
            </a:extLst>
          </p:cNvPr>
          <p:cNvSpPr/>
          <p:nvPr/>
        </p:nvSpPr>
        <p:spPr>
          <a:xfrm>
            <a:off x="1351650" y="4387689"/>
            <a:ext cx="4896993" cy="338202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 name="Picture 238">
            <a:extLst>
              <a:ext uri="{FF2B5EF4-FFF2-40B4-BE49-F238E27FC236}">
                <a16:creationId xmlns:a16="http://schemas.microsoft.com/office/drawing/2014/main" id="{75C744EC-6AB5-48E8-8265-F47EB6B61B93}"/>
              </a:ext>
              <a:ext uri="{C183D7F6-B498-43B3-948B-1728B52AA6E4}">
                <adec:decorative xmlns:adec="http://schemas.microsoft.com/office/drawing/2017/decorative" val="1"/>
              </a:ext>
            </a:extLst>
          </p:cNvPr>
          <p:cNvPicPr>
            <a:picLocks noChangeAspect="1"/>
          </p:cNvPicPr>
          <p:nvPr/>
        </p:nvPicPr>
        <p:blipFill>
          <a:blip r:embed="rId2"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flipH="1">
            <a:off x="2514260" y="6005423"/>
            <a:ext cx="348471" cy="348471"/>
          </a:xfrm>
          <a:prstGeom prst="rect">
            <a:avLst/>
          </a:prstGeom>
        </p:spPr>
      </p:pic>
      <p:sp>
        <p:nvSpPr>
          <p:cNvPr id="7" name="Multiplication Sign 241">
            <a:extLst>
              <a:ext uri="{FF2B5EF4-FFF2-40B4-BE49-F238E27FC236}">
                <a16:creationId xmlns:a16="http://schemas.microsoft.com/office/drawing/2014/main" id="{E2A6B1D5-02E9-4383-9AA3-8B4C4C07EE7C}"/>
              </a:ext>
              <a:ext uri="{C183D7F6-B498-43B3-948B-1728B52AA6E4}">
                <adec:decorative xmlns:adec="http://schemas.microsoft.com/office/drawing/2017/decorative" val="1"/>
              </a:ext>
            </a:extLst>
          </p:cNvPr>
          <p:cNvSpPr/>
          <p:nvPr/>
        </p:nvSpPr>
        <p:spPr>
          <a:xfrm flipH="1">
            <a:off x="4118201" y="5508207"/>
            <a:ext cx="280966" cy="283014"/>
          </a:xfrm>
          <a:prstGeom prst="mathMultiply">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514350">
              <a:defRPr/>
            </a:pPr>
            <a:endParaRPr lang="sv-SE" sz="1100">
              <a:solidFill>
                <a:prstClr val="white"/>
              </a:solidFill>
            </a:endParaRPr>
          </a:p>
        </p:txBody>
      </p:sp>
      <p:pic>
        <p:nvPicPr>
          <p:cNvPr id="8" name="Picture 248">
            <a:extLst>
              <a:ext uri="{FF2B5EF4-FFF2-40B4-BE49-F238E27FC236}">
                <a16:creationId xmlns:a16="http://schemas.microsoft.com/office/drawing/2014/main" id="{CCB9D1D5-F682-459F-BFF9-1647AFC9F86C}"/>
              </a:ext>
              <a:ext uri="{C183D7F6-B498-43B3-948B-1728B52AA6E4}">
                <adec:decorative xmlns:adec="http://schemas.microsoft.com/office/drawing/2017/decorative" val="1"/>
              </a:ext>
            </a:extLst>
          </p:cNvPr>
          <p:cNvPicPr>
            <a:picLocks noChangeAspect="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flipH="1">
            <a:off x="4997708" y="5997777"/>
            <a:ext cx="356117" cy="356117"/>
          </a:xfrm>
          <a:prstGeom prst="rect">
            <a:avLst/>
          </a:prstGeom>
          <a:ln>
            <a:noFill/>
          </a:ln>
        </p:spPr>
      </p:pic>
      <p:pic>
        <p:nvPicPr>
          <p:cNvPr id="9" name="Picture 250">
            <a:extLst>
              <a:ext uri="{FF2B5EF4-FFF2-40B4-BE49-F238E27FC236}">
                <a16:creationId xmlns:a16="http://schemas.microsoft.com/office/drawing/2014/main" id="{9058F75A-02A4-4D3A-88F0-31EFE3C7F501}"/>
              </a:ext>
              <a:ext uri="{C183D7F6-B498-43B3-948B-1728B52AA6E4}">
                <adec:decorative xmlns:adec="http://schemas.microsoft.com/office/drawing/2017/decorative" val="1"/>
              </a:ext>
            </a:extLst>
          </p:cNvPr>
          <p:cNvPicPr>
            <a:picLocks noChangeAspect="1"/>
          </p:cNvPicPr>
          <p:nvPr/>
        </p:nvPicPr>
        <p:blipFill>
          <a:blip r:embed="rId4"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flipH="1">
            <a:off x="3054392" y="5997351"/>
            <a:ext cx="356543" cy="356543"/>
          </a:xfrm>
          <a:prstGeom prst="rect">
            <a:avLst/>
          </a:prstGeom>
        </p:spPr>
      </p:pic>
      <p:pic>
        <p:nvPicPr>
          <p:cNvPr id="10" name="Picture 267">
            <a:extLst>
              <a:ext uri="{FF2B5EF4-FFF2-40B4-BE49-F238E27FC236}">
                <a16:creationId xmlns:a16="http://schemas.microsoft.com/office/drawing/2014/main" id="{0F09C75A-41B7-41C3-94AE-421CF434DA00}"/>
              </a:ext>
              <a:ext uri="{C183D7F6-B498-43B3-948B-1728B52AA6E4}">
                <adec:decorative xmlns:adec="http://schemas.microsoft.com/office/drawing/2017/decorative" val="1"/>
              </a:ext>
            </a:extLst>
          </p:cNvPr>
          <p:cNvPicPr>
            <a:picLocks noChangeAspect="1"/>
          </p:cNvPicPr>
          <p:nvPr/>
        </p:nvPicPr>
        <p:blipFill>
          <a:blip r:embed="rId5"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flipH="1">
            <a:off x="3107990" y="5437817"/>
            <a:ext cx="356543" cy="353405"/>
          </a:xfrm>
          <a:prstGeom prst="rect">
            <a:avLst/>
          </a:prstGeom>
        </p:spPr>
      </p:pic>
      <p:pic>
        <p:nvPicPr>
          <p:cNvPr id="23" name="Graphic 24">
            <a:extLst>
              <a:ext uri="{FF2B5EF4-FFF2-40B4-BE49-F238E27FC236}">
                <a16:creationId xmlns:a16="http://schemas.microsoft.com/office/drawing/2014/main" id="{DD75A464-4ABC-4AD0-8B0E-5166BD0150C0}"/>
              </a:ext>
              <a:ext uri="{C183D7F6-B498-43B3-948B-1728B52AA6E4}">
                <adec:decorative xmlns:adec="http://schemas.microsoft.com/office/drawing/2017/decorative" val="1"/>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525896" y="5418313"/>
            <a:ext cx="372908" cy="372908"/>
          </a:xfrm>
          <a:prstGeom prst="rect">
            <a:avLst/>
          </a:prstGeom>
        </p:spPr>
      </p:pic>
      <p:pic>
        <p:nvPicPr>
          <p:cNvPr id="24" name="Graphic 30">
            <a:extLst>
              <a:ext uri="{FF2B5EF4-FFF2-40B4-BE49-F238E27FC236}">
                <a16:creationId xmlns:a16="http://schemas.microsoft.com/office/drawing/2014/main" id="{C0E52C41-0929-482D-AC11-A8D9555643F0}"/>
              </a:ext>
              <a:ext uri="{C183D7F6-B498-43B3-948B-1728B52AA6E4}">
                <adec:decorative xmlns:adec="http://schemas.microsoft.com/office/drawing/2017/decorative" val="1"/>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33575" y="5980985"/>
            <a:ext cx="372908" cy="372908"/>
          </a:xfrm>
          <a:prstGeom prst="rect">
            <a:avLst/>
          </a:prstGeom>
        </p:spPr>
      </p:pic>
      <p:pic>
        <p:nvPicPr>
          <p:cNvPr id="25" name="Graphic 2">
            <a:extLst>
              <a:ext uri="{FF2B5EF4-FFF2-40B4-BE49-F238E27FC236}">
                <a16:creationId xmlns:a16="http://schemas.microsoft.com/office/drawing/2014/main" id="{E62F4087-87EA-4E34-AE28-B53F92590B43}"/>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496415" y="4970627"/>
            <a:ext cx="372908" cy="372908"/>
          </a:xfrm>
          <a:prstGeom prst="rect">
            <a:avLst/>
          </a:prstGeom>
        </p:spPr>
      </p:pic>
      <p:pic>
        <p:nvPicPr>
          <p:cNvPr id="26" name="Picture 54">
            <a:extLst>
              <a:ext uri="{FF2B5EF4-FFF2-40B4-BE49-F238E27FC236}">
                <a16:creationId xmlns:a16="http://schemas.microsoft.com/office/drawing/2014/main" id="{3513FAC2-9464-4CB0-86BB-D61CBD27606B}"/>
              </a:ext>
              <a:ext uri="{C183D7F6-B498-43B3-948B-1728B52AA6E4}">
                <adec:decorative xmlns:adec="http://schemas.microsoft.com/office/drawing/2017/decorative" val="1"/>
              </a:ext>
            </a:extLst>
          </p:cNvPr>
          <p:cNvPicPr>
            <a:picLocks noChangeAspect="1"/>
          </p:cNvPicPr>
          <p:nvPr/>
        </p:nvPicPr>
        <p:blipFill rotWithShape="1">
          <a:blip r:embed="rId12" cstate="print">
            <a:duotone>
              <a:schemeClr val="accent3">
                <a:shade val="45000"/>
                <a:satMod val="135000"/>
              </a:schemeClr>
              <a:prstClr val="white"/>
            </a:duotone>
            <a:extLst>
              <a:ext uri="{28A0092B-C50C-407E-A947-70E740481C1C}">
                <a14:useLocalDpi xmlns:a14="http://schemas.microsoft.com/office/drawing/2010/main" val="0"/>
              </a:ext>
            </a:extLst>
          </a:blip>
          <a:srcRect l="19588" t="13836" r="19588" b="13836"/>
          <a:stretch/>
        </p:blipFill>
        <p:spPr>
          <a:xfrm>
            <a:off x="2641343" y="5468683"/>
            <a:ext cx="271234" cy="322538"/>
          </a:xfrm>
          <a:prstGeom prst="rect">
            <a:avLst/>
          </a:prstGeom>
        </p:spPr>
      </p:pic>
      <p:pic>
        <p:nvPicPr>
          <p:cNvPr id="27" name="Graphic 13">
            <a:extLst>
              <a:ext uri="{FF2B5EF4-FFF2-40B4-BE49-F238E27FC236}">
                <a16:creationId xmlns:a16="http://schemas.microsoft.com/office/drawing/2014/main" id="{F349904E-CCFD-4F80-B5F6-859313F1A3D1}"/>
              </a:ext>
              <a:ext uri="{C183D7F6-B498-43B3-948B-1728B52AA6E4}">
                <adec:decorative xmlns:adec="http://schemas.microsoft.com/office/drawing/2017/decorative" val="1"/>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4561051" y="5003443"/>
            <a:ext cx="340093" cy="340093"/>
          </a:xfrm>
          <a:prstGeom prst="rect">
            <a:avLst/>
          </a:prstGeom>
        </p:spPr>
      </p:pic>
      <p:pic>
        <p:nvPicPr>
          <p:cNvPr id="28" name="Graphic 28">
            <a:extLst>
              <a:ext uri="{FF2B5EF4-FFF2-40B4-BE49-F238E27FC236}">
                <a16:creationId xmlns:a16="http://schemas.microsoft.com/office/drawing/2014/main" id="{F3FBA63A-827C-4169-B158-DD330D1B95A8}"/>
              </a:ext>
              <a:ext uri="{C183D7F6-B498-43B3-948B-1728B52AA6E4}">
                <adec:decorative xmlns:adec="http://schemas.microsoft.com/office/drawing/2017/decorative" val="1"/>
              </a:ext>
            </a:extLst>
          </p:cNvPr>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5054038" y="5004981"/>
            <a:ext cx="338554" cy="338554"/>
          </a:xfrm>
          <a:prstGeom prst="rect">
            <a:avLst/>
          </a:prstGeom>
        </p:spPr>
      </p:pic>
      <p:pic>
        <p:nvPicPr>
          <p:cNvPr id="29" name="Graphic 22">
            <a:extLst>
              <a:ext uri="{FF2B5EF4-FFF2-40B4-BE49-F238E27FC236}">
                <a16:creationId xmlns:a16="http://schemas.microsoft.com/office/drawing/2014/main" id="{99A0C4D7-244F-4838-B286-002470FA2ED2}"/>
              </a:ext>
              <a:ext uri="{C183D7F6-B498-43B3-948B-1728B52AA6E4}">
                <adec:decorative xmlns:adec="http://schemas.microsoft.com/office/drawing/2017/decorative" val="1"/>
              </a:ext>
            </a:extLst>
          </p:cNvPr>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5534695" y="5468057"/>
            <a:ext cx="323165" cy="323165"/>
          </a:xfrm>
          <a:prstGeom prst="rect">
            <a:avLst/>
          </a:prstGeom>
        </p:spPr>
      </p:pic>
      <p:grpSp>
        <p:nvGrpSpPr>
          <p:cNvPr id="30" name="Group 59">
            <a:extLst>
              <a:ext uri="{FF2B5EF4-FFF2-40B4-BE49-F238E27FC236}">
                <a16:creationId xmlns:a16="http://schemas.microsoft.com/office/drawing/2014/main" id="{E941BBDF-7F22-464D-B116-F27AE56A0843}"/>
              </a:ext>
              <a:ext uri="{C183D7F6-B498-43B3-948B-1728B52AA6E4}">
                <adec:decorative xmlns:adec="http://schemas.microsoft.com/office/drawing/2017/decorative" val="1"/>
              </a:ext>
            </a:extLst>
          </p:cNvPr>
          <p:cNvGrpSpPr/>
          <p:nvPr/>
        </p:nvGrpSpPr>
        <p:grpSpPr>
          <a:xfrm>
            <a:off x="2910751" y="7108561"/>
            <a:ext cx="921928" cy="353902"/>
            <a:chOff x="2317359" y="4893626"/>
            <a:chExt cx="921928" cy="353902"/>
          </a:xfrm>
        </p:grpSpPr>
        <p:sp>
          <p:nvSpPr>
            <p:cNvPr id="31" name="Rectangle: Rounded Corners 15">
              <a:extLst>
                <a:ext uri="{FF2B5EF4-FFF2-40B4-BE49-F238E27FC236}">
                  <a16:creationId xmlns:a16="http://schemas.microsoft.com/office/drawing/2014/main" id="{C15E00A2-3C10-407A-8E89-CD8F985AA9E2}"/>
                </a:ext>
              </a:extLst>
            </p:cNvPr>
            <p:cNvSpPr/>
            <p:nvPr/>
          </p:nvSpPr>
          <p:spPr>
            <a:xfrm flipH="1">
              <a:off x="2317359" y="4893626"/>
              <a:ext cx="921238" cy="353902"/>
            </a:xfrm>
            <a:prstGeom prst="roundRect">
              <a:avLst/>
            </a:prstGeom>
            <a:solidFill>
              <a:schemeClr val="bg1"/>
            </a:solidFill>
            <a:ln>
              <a:solidFill>
                <a:schemeClr val="bg1">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defRPr/>
              </a:pPr>
              <a:endParaRPr lang="sv-SE" sz="1050" dirty="0">
                <a:solidFill>
                  <a:prstClr val="white"/>
                </a:solidFill>
              </a:endParaRPr>
            </a:p>
          </p:txBody>
        </p:sp>
        <p:pic>
          <p:nvPicPr>
            <p:cNvPr id="32" name="Picture 16" descr="A close up of a logo&#10;&#10;Description automatically generated">
              <a:extLst>
                <a:ext uri="{FF2B5EF4-FFF2-40B4-BE49-F238E27FC236}">
                  <a16:creationId xmlns:a16="http://schemas.microsoft.com/office/drawing/2014/main" id="{CA730561-3AA8-4B50-9BD6-C33FD93F824C}"/>
                </a:ext>
              </a:extLst>
            </p:cNvPr>
            <p:cNvPicPr>
              <a:picLocks noChangeAspect="1"/>
            </p:cNvPicPr>
            <p:nvPr/>
          </p:nvPicPr>
          <p:blipFill>
            <a:blip r:embed="rId19"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2950530" y="4935408"/>
              <a:ext cx="288757" cy="288757"/>
            </a:xfrm>
            <a:prstGeom prst="rect">
              <a:avLst/>
            </a:prstGeom>
          </p:spPr>
        </p:pic>
        <p:pic>
          <p:nvPicPr>
            <p:cNvPr id="34" name="Graphic 33">
              <a:extLst>
                <a:ext uri="{FF2B5EF4-FFF2-40B4-BE49-F238E27FC236}">
                  <a16:creationId xmlns:a16="http://schemas.microsoft.com/office/drawing/2014/main" id="{2C23B0DD-D4AF-4630-A885-08CA70715F4A}"/>
                </a:ext>
              </a:extLst>
            </p:cNvPr>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2618466" y="4971703"/>
              <a:ext cx="215015" cy="215015"/>
            </a:xfrm>
            <a:prstGeom prst="rect">
              <a:avLst/>
            </a:prstGeom>
          </p:spPr>
        </p:pic>
        <p:pic>
          <p:nvPicPr>
            <p:cNvPr id="35" name="Graphic 56">
              <a:extLst>
                <a:ext uri="{FF2B5EF4-FFF2-40B4-BE49-F238E27FC236}">
                  <a16:creationId xmlns:a16="http://schemas.microsoft.com/office/drawing/2014/main" id="{95E36824-ED2A-4370-9C11-EED559111DBD}"/>
                </a:ext>
              </a:extLst>
            </p:cNvPr>
            <p:cNvPicPr>
              <a:picLocks noChangeAspect="1"/>
            </p:cNvPicPr>
            <p:nvPr/>
          </p:nvPicPr>
          <p:blipFill>
            <a:blip r:embed="rId21" cstate="print">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2395201" y="4994272"/>
              <a:ext cx="199605" cy="199605"/>
            </a:xfrm>
            <a:prstGeom prst="rect">
              <a:avLst/>
            </a:prstGeom>
          </p:spPr>
        </p:pic>
        <p:pic>
          <p:nvPicPr>
            <p:cNvPr id="36" name="Graphic 58">
              <a:extLst>
                <a:ext uri="{FF2B5EF4-FFF2-40B4-BE49-F238E27FC236}">
                  <a16:creationId xmlns:a16="http://schemas.microsoft.com/office/drawing/2014/main" id="{34989CFE-808B-4265-8BA5-4CD0260518E4}"/>
                </a:ext>
              </a:extLst>
            </p:cNvPr>
            <p:cNvPicPr>
              <a:picLocks noChangeAspect="1"/>
            </p:cNvPicPr>
            <p:nvPr/>
          </p:nvPicPr>
          <p:blipFill>
            <a:blip r:embed="rId23" cstate="print">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a:off x="2821648" y="4961819"/>
              <a:ext cx="217097" cy="217097"/>
            </a:xfrm>
            <a:prstGeom prst="rect">
              <a:avLst/>
            </a:prstGeom>
          </p:spPr>
        </p:pic>
      </p:grpSp>
      <p:pic>
        <p:nvPicPr>
          <p:cNvPr id="37" name="Graphic 11">
            <a:extLst>
              <a:ext uri="{FF2B5EF4-FFF2-40B4-BE49-F238E27FC236}">
                <a16:creationId xmlns:a16="http://schemas.microsoft.com/office/drawing/2014/main" id="{E8DBA562-AF90-48BA-AB48-F01591BEF9FB}"/>
              </a:ext>
              <a:ext uri="{C183D7F6-B498-43B3-948B-1728B52AA6E4}">
                <adec:decorative xmlns:adec="http://schemas.microsoft.com/office/drawing/2017/decorative" val="1"/>
              </a:ext>
            </a:extLst>
          </p:cNvPr>
          <p:cNvPicPr>
            <a:picLocks noChangeAspect="1"/>
          </p:cNvPicPr>
          <p:nvPr/>
        </p:nvPicPr>
        <p:blipFill>
          <a:blip r:embed="rId25" cstate="print">
            <a:extLst>
              <a:ext uri="{28A0092B-C50C-407E-A947-70E740481C1C}">
                <a14:useLocalDpi xmlns:a14="http://schemas.microsoft.com/office/drawing/2010/main" val="0"/>
              </a:ext>
              <a:ext uri="{96DAC541-7B7A-43D3-8B79-37D633B846F1}">
                <asvg:svgBlip xmlns:asvg="http://schemas.microsoft.com/office/drawing/2016/SVG/main" r:embed="rId26"/>
              </a:ext>
            </a:extLst>
          </a:blip>
          <a:stretch>
            <a:fillRect/>
          </a:stretch>
        </p:blipFill>
        <p:spPr>
          <a:xfrm>
            <a:off x="2094691" y="5007735"/>
            <a:ext cx="335801" cy="335801"/>
          </a:xfrm>
          <a:prstGeom prst="rect">
            <a:avLst/>
          </a:prstGeom>
        </p:spPr>
      </p:pic>
      <p:pic>
        <p:nvPicPr>
          <p:cNvPr id="38" name="Graphic 38">
            <a:extLst>
              <a:ext uri="{FF2B5EF4-FFF2-40B4-BE49-F238E27FC236}">
                <a16:creationId xmlns:a16="http://schemas.microsoft.com/office/drawing/2014/main" id="{1FCEDEEC-337E-4687-A5B1-948B8D81B784}"/>
              </a:ext>
              <a:ext uri="{C183D7F6-B498-43B3-948B-1728B52AA6E4}">
                <adec:decorative xmlns:adec="http://schemas.microsoft.com/office/drawing/2017/decorative" val="1"/>
              </a:ext>
            </a:extLst>
          </p:cNvPr>
          <p:cNvPicPr>
            <a:picLocks noChangeAspect="1"/>
          </p:cNvPicPr>
          <p:nvPr/>
        </p:nvPicPr>
        <p:blipFill>
          <a:blip r:embed="rId27" cstate="print">
            <a:extLst>
              <a:ext uri="{28A0092B-C50C-407E-A947-70E740481C1C}">
                <a14:useLocalDpi xmlns:a14="http://schemas.microsoft.com/office/drawing/2010/main" val="0"/>
              </a:ext>
              <a:ext uri="{96DAC541-7B7A-43D3-8B79-37D633B846F1}">
                <asvg:svgBlip xmlns:asvg="http://schemas.microsoft.com/office/drawing/2016/SVG/main" r:embed="rId28"/>
              </a:ext>
            </a:extLst>
          </a:blip>
          <a:stretch>
            <a:fillRect/>
          </a:stretch>
        </p:blipFill>
        <p:spPr>
          <a:xfrm>
            <a:off x="5013856" y="5465797"/>
            <a:ext cx="325424" cy="325424"/>
          </a:xfrm>
          <a:prstGeom prst="rect">
            <a:avLst/>
          </a:prstGeom>
        </p:spPr>
      </p:pic>
      <p:grpSp>
        <p:nvGrpSpPr>
          <p:cNvPr id="39" name="Group 75">
            <a:extLst>
              <a:ext uri="{FF2B5EF4-FFF2-40B4-BE49-F238E27FC236}">
                <a16:creationId xmlns:a16="http://schemas.microsoft.com/office/drawing/2014/main" id="{C7FBDB94-B7F5-49AC-91C8-1445D892F2F7}"/>
              </a:ext>
              <a:ext uri="{C183D7F6-B498-43B3-948B-1728B52AA6E4}">
                <adec:decorative xmlns:adec="http://schemas.microsoft.com/office/drawing/2017/decorative" val="1"/>
              </a:ext>
            </a:extLst>
          </p:cNvPr>
          <p:cNvGrpSpPr/>
          <p:nvPr/>
        </p:nvGrpSpPr>
        <p:grpSpPr>
          <a:xfrm>
            <a:off x="2583386" y="4933885"/>
            <a:ext cx="760134" cy="409651"/>
            <a:chOff x="-2241315" y="907004"/>
            <a:chExt cx="1859515" cy="952500"/>
          </a:xfrm>
        </p:grpSpPr>
        <p:pic>
          <p:nvPicPr>
            <p:cNvPr id="40" name="Graphic 57">
              <a:extLst>
                <a:ext uri="{FF2B5EF4-FFF2-40B4-BE49-F238E27FC236}">
                  <a16:creationId xmlns:a16="http://schemas.microsoft.com/office/drawing/2014/main" id="{E6CBE15A-4226-4E52-AC8A-2DF41DB7AC1F}"/>
                </a:ext>
              </a:extLst>
            </p:cNvPr>
            <p:cNvPicPr>
              <a:picLocks noChangeAspect="1"/>
            </p:cNvPicPr>
            <p:nvPr/>
          </p:nvPicPr>
          <p:blipFill>
            <a:blip r:embed="rId29" cstate="print">
              <a:extLst>
                <a:ext uri="{28A0092B-C50C-407E-A947-70E740481C1C}">
                  <a14:useLocalDpi xmlns:a14="http://schemas.microsoft.com/office/drawing/2010/main" val="0"/>
                </a:ext>
                <a:ext uri="{96DAC541-7B7A-43D3-8B79-37D633B846F1}">
                  <asvg:svgBlip xmlns:asvg="http://schemas.microsoft.com/office/drawing/2016/SVG/main" r:embed="rId30"/>
                </a:ext>
              </a:extLst>
            </a:blip>
            <a:stretch>
              <a:fillRect/>
            </a:stretch>
          </p:blipFill>
          <p:spPr>
            <a:xfrm>
              <a:off x="-1334300" y="907004"/>
              <a:ext cx="952500" cy="952500"/>
            </a:xfrm>
            <a:prstGeom prst="rect">
              <a:avLst/>
            </a:prstGeom>
          </p:spPr>
        </p:pic>
        <p:pic>
          <p:nvPicPr>
            <p:cNvPr id="41" name="Graphic 70">
              <a:extLst>
                <a:ext uri="{FF2B5EF4-FFF2-40B4-BE49-F238E27FC236}">
                  <a16:creationId xmlns:a16="http://schemas.microsoft.com/office/drawing/2014/main" id="{73A43877-AFC1-4C75-BAB0-FAA996FE15F3}"/>
                </a:ext>
              </a:extLst>
            </p:cNvPr>
            <p:cNvPicPr>
              <a:picLocks noChangeAspect="1"/>
            </p:cNvPicPr>
            <p:nvPr/>
          </p:nvPicPr>
          <p:blipFill>
            <a:blip r:embed="rId31" cstate="print">
              <a:extLst>
                <a:ext uri="{28A0092B-C50C-407E-A947-70E740481C1C}">
                  <a14:useLocalDpi xmlns:a14="http://schemas.microsoft.com/office/drawing/2010/main" val="0"/>
                </a:ext>
                <a:ext uri="{96DAC541-7B7A-43D3-8B79-37D633B846F1}">
                  <asvg:svgBlip xmlns:asvg="http://schemas.microsoft.com/office/drawing/2016/SVG/main" r:embed="rId32"/>
                </a:ext>
              </a:extLst>
            </a:blip>
            <a:stretch>
              <a:fillRect/>
            </a:stretch>
          </p:blipFill>
          <p:spPr>
            <a:xfrm>
              <a:off x="-2241315" y="1134711"/>
              <a:ext cx="724793" cy="724793"/>
            </a:xfrm>
            <a:prstGeom prst="rect">
              <a:avLst/>
            </a:prstGeom>
          </p:spPr>
        </p:pic>
        <p:sp>
          <p:nvSpPr>
            <p:cNvPr id="42" name="Arrow: Right 72">
              <a:extLst>
                <a:ext uri="{FF2B5EF4-FFF2-40B4-BE49-F238E27FC236}">
                  <a16:creationId xmlns:a16="http://schemas.microsoft.com/office/drawing/2014/main" id="{8A97FEAF-014F-4278-BD64-D2E40A3C0F56}"/>
                </a:ext>
              </a:extLst>
            </p:cNvPr>
            <p:cNvSpPr/>
            <p:nvPr/>
          </p:nvSpPr>
          <p:spPr>
            <a:xfrm>
              <a:off x="-1565846" y="1366017"/>
              <a:ext cx="383886" cy="189367"/>
            </a:xfrm>
            <a:prstGeom prst="rightArrow">
              <a:avLst/>
            </a:prstGeom>
            <a:solidFill>
              <a:srgbClr val="7F7F7F"/>
            </a:solidFill>
            <a:ln>
              <a:solidFill>
                <a:srgbClr val="7F7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3" name="Picture 232">
            <a:extLst>
              <a:ext uri="{FF2B5EF4-FFF2-40B4-BE49-F238E27FC236}">
                <a16:creationId xmlns:a16="http://schemas.microsoft.com/office/drawing/2014/main" id="{71E0D4AF-52F7-4618-97E7-95CEBDECAA3A}"/>
              </a:ext>
              <a:ext uri="{C183D7F6-B498-43B3-948B-1728B52AA6E4}">
                <adec:decorative xmlns:adec="http://schemas.microsoft.com/office/drawing/2017/decorative" val="1"/>
              </a:ext>
            </a:extLst>
          </p:cNvPr>
          <p:cNvPicPr>
            <a:picLocks noChangeAspect="1"/>
          </p:cNvPicPr>
          <p:nvPr/>
        </p:nvPicPr>
        <p:blipFill>
          <a:blip r:embed="rId33"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4022219" y="4985371"/>
            <a:ext cx="385937" cy="358165"/>
          </a:xfrm>
          <a:prstGeom prst="rect">
            <a:avLst/>
          </a:prstGeom>
        </p:spPr>
      </p:pic>
      <p:pic>
        <p:nvPicPr>
          <p:cNvPr id="44" name="Picture 234">
            <a:extLst>
              <a:ext uri="{FF2B5EF4-FFF2-40B4-BE49-F238E27FC236}">
                <a16:creationId xmlns:a16="http://schemas.microsoft.com/office/drawing/2014/main" id="{781ACEE7-DAF5-4F39-AD27-530CD0BBF4F8}"/>
              </a:ext>
              <a:ext uri="{C183D7F6-B498-43B3-948B-1728B52AA6E4}">
                <adec:decorative xmlns:adec="http://schemas.microsoft.com/office/drawing/2017/decorative" val="1"/>
              </a:ext>
            </a:extLst>
          </p:cNvPr>
          <p:cNvPicPr>
            <a:picLocks noChangeAspect="1"/>
          </p:cNvPicPr>
          <p:nvPr/>
        </p:nvPicPr>
        <p:blipFill>
          <a:blip r:embed="rId34"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flipH="1">
            <a:off x="1517869" y="4914563"/>
            <a:ext cx="423926" cy="428972"/>
          </a:xfrm>
          <a:prstGeom prst="rect">
            <a:avLst/>
          </a:prstGeom>
        </p:spPr>
      </p:pic>
      <p:pic>
        <p:nvPicPr>
          <p:cNvPr id="45" name="Picture 175">
            <a:extLst>
              <a:ext uri="{FF2B5EF4-FFF2-40B4-BE49-F238E27FC236}">
                <a16:creationId xmlns:a16="http://schemas.microsoft.com/office/drawing/2014/main" id="{61E15CFC-D1BD-44A2-90DB-26F2BC2C21E7}"/>
              </a:ext>
              <a:ext uri="{C183D7F6-B498-43B3-948B-1728B52AA6E4}">
                <adec:decorative xmlns:adec="http://schemas.microsoft.com/office/drawing/2017/decorative" val="1"/>
              </a:ext>
            </a:extLst>
          </p:cNvPr>
          <p:cNvPicPr>
            <a:picLocks noChangeAspect="1"/>
          </p:cNvPicPr>
          <p:nvPr/>
        </p:nvPicPr>
        <p:blipFill>
          <a:blip r:embed="rId35" cstate="print">
            <a:extLst>
              <a:ext uri="{28A0092B-C50C-407E-A947-70E740481C1C}">
                <a14:useLocalDpi xmlns:a14="http://schemas.microsoft.com/office/drawing/2010/main" val="0"/>
              </a:ext>
              <a:ext uri="{96DAC541-7B7A-43D3-8B79-37D633B846F1}">
                <asvg:svgBlip xmlns:asvg="http://schemas.microsoft.com/office/drawing/2016/SVG/main" r:embed="rId36"/>
              </a:ext>
            </a:extLst>
          </a:blip>
          <a:stretch>
            <a:fillRect/>
          </a:stretch>
        </p:blipFill>
        <p:spPr>
          <a:xfrm flipH="1">
            <a:off x="2098144" y="6054361"/>
            <a:ext cx="299532" cy="299532"/>
          </a:xfrm>
          <a:prstGeom prst="rect">
            <a:avLst/>
          </a:prstGeom>
        </p:spPr>
      </p:pic>
      <p:pic>
        <p:nvPicPr>
          <p:cNvPr id="47" name="Picture 252">
            <a:extLst>
              <a:ext uri="{FF2B5EF4-FFF2-40B4-BE49-F238E27FC236}">
                <a16:creationId xmlns:a16="http://schemas.microsoft.com/office/drawing/2014/main" id="{D7EF5ABF-35E2-47C8-812E-E84BB5D6E709}"/>
              </a:ext>
              <a:ext uri="{C183D7F6-B498-43B3-948B-1728B52AA6E4}">
                <adec:decorative xmlns:adec="http://schemas.microsoft.com/office/drawing/2017/decorative" val="1"/>
              </a:ext>
            </a:extLst>
          </p:cNvPr>
          <p:cNvPicPr>
            <a:picLocks noChangeAspect="1"/>
          </p:cNvPicPr>
          <p:nvPr/>
        </p:nvPicPr>
        <p:blipFill>
          <a:blip r:embed="rId37"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2069847" y="5415137"/>
            <a:ext cx="376085" cy="376085"/>
          </a:xfrm>
          <a:prstGeom prst="rect">
            <a:avLst/>
          </a:prstGeom>
        </p:spPr>
      </p:pic>
      <p:sp>
        <p:nvSpPr>
          <p:cNvPr id="48" name="textruta 47">
            <a:extLst>
              <a:ext uri="{FF2B5EF4-FFF2-40B4-BE49-F238E27FC236}">
                <a16:creationId xmlns:a16="http://schemas.microsoft.com/office/drawing/2014/main" id="{B02683DE-4F8F-46C6-8313-F0E7546FD449}"/>
              </a:ext>
              <a:ext uri="{C183D7F6-B498-43B3-948B-1728B52AA6E4}">
                <adec:decorative xmlns:adec="http://schemas.microsoft.com/office/drawing/2017/decorative" val="0"/>
              </a:ext>
            </a:extLst>
          </p:cNvPr>
          <p:cNvSpPr txBox="1"/>
          <p:nvPr/>
        </p:nvSpPr>
        <p:spPr>
          <a:xfrm>
            <a:off x="1347098" y="4471251"/>
            <a:ext cx="4439584" cy="307777"/>
          </a:xfrm>
          <a:prstGeom prst="rect">
            <a:avLst/>
          </a:prstGeom>
          <a:noFill/>
        </p:spPr>
        <p:txBody>
          <a:bodyPr wrap="square">
            <a:spAutoFit/>
          </a:bodyPr>
          <a:lstStyle/>
          <a:p>
            <a:r>
              <a:rPr lang="sv-SE" sz="1400" dirty="0"/>
              <a:t>Exempel på symboler som kan kopieras och användas</a:t>
            </a:r>
          </a:p>
        </p:txBody>
      </p:sp>
      <p:pic>
        <p:nvPicPr>
          <p:cNvPr id="49" name="Picture 65">
            <a:extLst>
              <a:ext uri="{FF2B5EF4-FFF2-40B4-BE49-F238E27FC236}">
                <a16:creationId xmlns:a16="http://schemas.microsoft.com/office/drawing/2014/main" id="{4B4C63AA-D78C-4569-B48E-091A2C484190}"/>
              </a:ext>
              <a:ext uri="{C183D7F6-B498-43B3-948B-1728B52AA6E4}">
                <adec:decorative xmlns:adec="http://schemas.microsoft.com/office/drawing/2017/decorative" val="1"/>
              </a:ext>
            </a:extLst>
          </p:cNvPr>
          <p:cNvPicPr>
            <a:picLocks noChangeAspect="1"/>
          </p:cNvPicPr>
          <p:nvPr/>
        </p:nvPicPr>
        <p:blipFill>
          <a:blip r:embed="rId38" cstate="print">
            <a:extLst>
              <a:ext uri="{28A0092B-C50C-407E-A947-70E740481C1C}">
                <a14:useLocalDpi xmlns:a14="http://schemas.microsoft.com/office/drawing/2010/main" val="0"/>
              </a:ext>
              <a:ext uri="{96DAC541-7B7A-43D3-8B79-37D633B846F1}">
                <asvg:svgBlip xmlns:asvg="http://schemas.microsoft.com/office/drawing/2016/SVG/main" r:embed="rId39"/>
              </a:ext>
            </a:extLst>
          </a:blip>
          <a:stretch>
            <a:fillRect/>
          </a:stretch>
        </p:blipFill>
        <p:spPr>
          <a:xfrm>
            <a:off x="4594580" y="5567357"/>
            <a:ext cx="223865" cy="223865"/>
          </a:xfrm>
          <a:prstGeom prst="rect">
            <a:avLst/>
          </a:prstGeom>
        </p:spPr>
      </p:pic>
      <p:pic>
        <p:nvPicPr>
          <p:cNvPr id="50" name="Graphic 56">
            <a:extLst>
              <a:ext uri="{FF2B5EF4-FFF2-40B4-BE49-F238E27FC236}">
                <a16:creationId xmlns:a16="http://schemas.microsoft.com/office/drawing/2014/main" id="{B4334548-481F-43B3-BAFC-183C1084F60C}"/>
              </a:ext>
              <a:ext uri="{C183D7F6-B498-43B3-948B-1728B52AA6E4}">
                <adec:decorative xmlns:adec="http://schemas.microsoft.com/office/drawing/2017/decorative" val="1"/>
              </a:ext>
            </a:extLst>
          </p:cNvPr>
          <p:cNvPicPr>
            <a:picLocks noChangeAspect="1"/>
          </p:cNvPicPr>
          <p:nvPr/>
        </p:nvPicPr>
        <p:blipFill>
          <a:blip r:embed="rId21" cstate="print">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3602596" y="6078703"/>
            <a:ext cx="275191" cy="275191"/>
          </a:xfrm>
          <a:prstGeom prst="rect">
            <a:avLst/>
          </a:prstGeom>
        </p:spPr>
      </p:pic>
      <p:pic>
        <p:nvPicPr>
          <p:cNvPr id="51" name="Picture 118">
            <a:extLst>
              <a:ext uri="{FF2B5EF4-FFF2-40B4-BE49-F238E27FC236}">
                <a16:creationId xmlns:a16="http://schemas.microsoft.com/office/drawing/2014/main" id="{7E257FCB-B2D4-4C36-B4B9-BC8E28A6045E}"/>
              </a:ext>
              <a:ext uri="{C183D7F6-B498-43B3-948B-1728B52AA6E4}">
                <adec:decorative xmlns:adec="http://schemas.microsoft.com/office/drawing/2017/decorative" val="1"/>
              </a:ext>
            </a:extLst>
          </p:cNvPr>
          <p:cNvPicPr>
            <a:picLocks noChangeAspect="1"/>
          </p:cNvPicPr>
          <p:nvPr/>
        </p:nvPicPr>
        <p:blipFill>
          <a:blip r:embed="rId40" cstate="print">
            <a:extLst>
              <a:ext uri="{28A0092B-C50C-407E-A947-70E740481C1C}">
                <a14:useLocalDpi xmlns:a14="http://schemas.microsoft.com/office/drawing/2010/main" val="0"/>
              </a:ext>
              <a:ext uri="{96DAC541-7B7A-43D3-8B79-37D633B846F1}">
                <asvg:svgBlip xmlns:asvg="http://schemas.microsoft.com/office/drawing/2016/SVG/main" r:embed="rId41"/>
              </a:ext>
            </a:extLst>
          </a:blip>
          <a:stretch>
            <a:fillRect/>
          </a:stretch>
        </p:blipFill>
        <p:spPr>
          <a:xfrm>
            <a:off x="3993861" y="6010789"/>
            <a:ext cx="343104" cy="343104"/>
          </a:xfrm>
          <a:prstGeom prst="rect">
            <a:avLst/>
          </a:prstGeom>
        </p:spPr>
      </p:pic>
      <p:pic>
        <p:nvPicPr>
          <p:cNvPr id="52" name="Picture 285">
            <a:extLst>
              <a:ext uri="{FF2B5EF4-FFF2-40B4-BE49-F238E27FC236}">
                <a16:creationId xmlns:a16="http://schemas.microsoft.com/office/drawing/2014/main" id="{A9C11842-DDDE-4E2A-8034-1AEF23BCF946}"/>
              </a:ext>
              <a:ext uri="{C183D7F6-B498-43B3-948B-1728B52AA6E4}">
                <adec:decorative xmlns:adec="http://schemas.microsoft.com/office/drawing/2017/decorative" val="1"/>
              </a:ext>
            </a:extLst>
          </p:cNvPr>
          <p:cNvPicPr>
            <a:picLocks noChangeAspect="1"/>
          </p:cNvPicPr>
          <p:nvPr/>
        </p:nvPicPr>
        <p:blipFill>
          <a:blip r:embed="rId42"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rot="10800000" flipV="1">
            <a:off x="4460714" y="6008561"/>
            <a:ext cx="345333" cy="345333"/>
          </a:xfrm>
          <a:prstGeom prst="rect">
            <a:avLst/>
          </a:prstGeom>
        </p:spPr>
      </p:pic>
      <p:pic>
        <p:nvPicPr>
          <p:cNvPr id="53" name="Picture 20">
            <a:extLst>
              <a:ext uri="{FF2B5EF4-FFF2-40B4-BE49-F238E27FC236}">
                <a16:creationId xmlns:a16="http://schemas.microsoft.com/office/drawing/2014/main" id="{D01F4D33-E3CB-4A62-84A4-8A93AAF602CA}"/>
              </a:ext>
              <a:ext uri="{C183D7F6-B498-43B3-948B-1728B52AA6E4}">
                <adec:decorative xmlns:adec="http://schemas.microsoft.com/office/drawing/2017/decorative" val="1"/>
              </a:ext>
            </a:extLst>
          </p:cNvPr>
          <p:cNvPicPr>
            <a:picLocks noChangeAspect="1"/>
          </p:cNvPicPr>
          <p:nvPr/>
        </p:nvPicPr>
        <p:blipFill>
          <a:blip r:embed="rId43"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3660445" y="5465797"/>
            <a:ext cx="325424" cy="325424"/>
          </a:xfrm>
          <a:prstGeom prst="rect">
            <a:avLst/>
          </a:prstGeom>
        </p:spPr>
      </p:pic>
      <p:pic>
        <p:nvPicPr>
          <p:cNvPr id="54" name="Picture 281">
            <a:extLst>
              <a:ext uri="{FF2B5EF4-FFF2-40B4-BE49-F238E27FC236}">
                <a16:creationId xmlns:a16="http://schemas.microsoft.com/office/drawing/2014/main" id="{5F0EE180-17D8-4B4F-9EFE-0B16B9E49670}"/>
              </a:ext>
              <a:ext uri="{C183D7F6-B498-43B3-948B-1728B52AA6E4}">
                <adec:decorative xmlns:adec="http://schemas.microsoft.com/office/drawing/2017/decorative" val="1"/>
              </a:ext>
            </a:extLst>
          </p:cNvPr>
          <p:cNvPicPr>
            <a:picLocks noChangeAspect="1"/>
          </p:cNvPicPr>
          <p:nvPr/>
        </p:nvPicPr>
        <p:blipFill>
          <a:blip r:embed="rId44"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5545485" y="5943631"/>
            <a:ext cx="410262" cy="410262"/>
          </a:xfrm>
          <a:prstGeom prst="rect">
            <a:avLst/>
          </a:prstGeom>
        </p:spPr>
      </p:pic>
      <p:sp>
        <p:nvSpPr>
          <p:cNvPr id="55" name="textruta 54">
            <a:extLst>
              <a:ext uri="{FF2B5EF4-FFF2-40B4-BE49-F238E27FC236}">
                <a16:creationId xmlns:a16="http://schemas.microsoft.com/office/drawing/2014/main" id="{7FA62F9D-82B0-45DD-B272-32BC2D3994C5}"/>
              </a:ext>
              <a:ext uri="{C183D7F6-B498-43B3-948B-1728B52AA6E4}">
                <adec:decorative xmlns:adec="http://schemas.microsoft.com/office/drawing/2017/decorative" val="0"/>
              </a:ext>
            </a:extLst>
          </p:cNvPr>
          <p:cNvSpPr txBox="1"/>
          <p:nvPr/>
        </p:nvSpPr>
        <p:spPr>
          <a:xfrm>
            <a:off x="1311032" y="6615496"/>
            <a:ext cx="4439584" cy="307777"/>
          </a:xfrm>
          <a:prstGeom prst="rect">
            <a:avLst/>
          </a:prstGeom>
          <a:noFill/>
        </p:spPr>
        <p:txBody>
          <a:bodyPr wrap="square">
            <a:spAutoFit/>
          </a:bodyPr>
          <a:lstStyle/>
          <a:p>
            <a:r>
              <a:rPr lang="sv-SE" sz="1400" dirty="0"/>
              <a:t>Exempel på grupper av symboler </a:t>
            </a:r>
          </a:p>
        </p:txBody>
      </p:sp>
      <p:pic>
        <p:nvPicPr>
          <p:cNvPr id="3" name="Picture 2">
            <a:extLst>
              <a:ext uri="{FF2B5EF4-FFF2-40B4-BE49-F238E27FC236}">
                <a16:creationId xmlns:a16="http://schemas.microsoft.com/office/drawing/2014/main" id="{8D054FA8-0B69-DD60-6793-DCE67C90BA50}"/>
              </a:ext>
              <a:ext uri="{C183D7F6-B498-43B3-948B-1728B52AA6E4}">
                <adec:decorative xmlns:adec="http://schemas.microsoft.com/office/drawing/2017/decorative" val="1"/>
              </a:ext>
            </a:extLst>
          </p:cNvPr>
          <p:cNvPicPr>
            <a:picLocks noChangeAspect="1"/>
          </p:cNvPicPr>
          <p:nvPr/>
        </p:nvPicPr>
        <p:blipFill>
          <a:blip r:embed="rId45"/>
          <a:stretch>
            <a:fillRect/>
          </a:stretch>
        </p:blipFill>
        <p:spPr>
          <a:xfrm>
            <a:off x="5528744" y="5088075"/>
            <a:ext cx="356543" cy="139065"/>
          </a:xfrm>
          <a:prstGeom prst="rect">
            <a:avLst/>
          </a:prstGeom>
        </p:spPr>
      </p:pic>
      <p:grpSp>
        <p:nvGrpSpPr>
          <p:cNvPr id="67" name="Group 253">
            <a:extLst>
              <a:ext uri="{FF2B5EF4-FFF2-40B4-BE49-F238E27FC236}">
                <a16:creationId xmlns:a16="http://schemas.microsoft.com/office/drawing/2014/main" id="{34FE0330-6BB4-0BBC-F26D-8E4177058D45}"/>
              </a:ext>
              <a:ext uri="{C183D7F6-B498-43B3-948B-1728B52AA6E4}">
                <adec:decorative xmlns:adec="http://schemas.microsoft.com/office/drawing/2017/decorative" val="1"/>
              </a:ext>
            </a:extLst>
          </p:cNvPr>
          <p:cNvGrpSpPr/>
          <p:nvPr/>
        </p:nvGrpSpPr>
        <p:grpSpPr>
          <a:xfrm>
            <a:off x="3985869" y="7098377"/>
            <a:ext cx="962184" cy="340723"/>
            <a:chOff x="464118" y="5615524"/>
            <a:chExt cx="962184" cy="340723"/>
          </a:xfrm>
        </p:grpSpPr>
        <p:sp>
          <p:nvSpPr>
            <p:cNvPr id="68" name="Rectangle: Rounded Corners 254">
              <a:extLst>
                <a:ext uri="{FF2B5EF4-FFF2-40B4-BE49-F238E27FC236}">
                  <a16:creationId xmlns:a16="http://schemas.microsoft.com/office/drawing/2014/main" id="{B2693B98-9729-F8D3-0DFA-38908C330ACD}"/>
                </a:ext>
              </a:extLst>
            </p:cNvPr>
            <p:cNvSpPr/>
            <p:nvPr/>
          </p:nvSpPr>
          <p:spPr>
            <a:xfrm flipH="1">
              <a:off x="464118" y="5615524"/>
              <a:ext cx="962184" cy="340723"/>
            </a:xfrm>
            <a:prstGeom prst="roundRect">
              <a:avLst/>
            </a:prstGeom>
            <a:solidFill>
              <a:schemeClr val="bg1"/>
            </a:solidFill>
            <a:ln>
              <a:solidFill>
                <a:schemeClr val="bg1">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defRPr/>
              </a:pPr>
              <a:endParaRPr lang="sv-SE" sz="1100">
                <a:solidFill>
                  <a:prstClr val="white"/>
                </a:solidFill>
              </a:endParaRPr>
            </a:p>
          </p:txBody>
        </p:sp>
        <p:pic>
          <p:nvPicPr>
            <p:cNvPr id="69" name="Picture 65">
              <a:extLst>
                <a:ext uri="{FF2B5EF4-FFF2-40B4-BE49-F238E27FC236}">
                  <a16:creationId xmlns:a16="http://schemas.microsoft.com/office/drawing/2014/main" id="{06C141A8-718A-7D2D-B1DA-98A8F6A88D5B}"/>
                </a:ext>
              </a:extLst>
            </p:cNvPr>
            <p:cNvPicPr>
              <a:picLocks noChangeAspect="1"/>
            </p:cNvPicPr>
            <p:nvPr/>
          </p:nvPicPr>
          <p:blipFill>
            <a:blip r:embed="rId38" cstate="print">
              <a:extLst>
                <a:ext uri="{28A0092B-C50C-407E-A947-70E740481C1C}">
                  <a14:useLocalDpi xmlns:a14="http://schemas.microsoft.com/office/drawing/2010/main" val="0"/>
                </a:ext>
                <a:ext uri="{96DAC541-7B7A-43D3-8B79-37D633B846F1}">
                  <asvg:svgBlip xmlns:asvg="http://schemas.microsoft.com/office/drawing/2016/SVG/main" r:embed="rId39"/>
                </a:ext>
              </a:extLst>
            </a:blip>
            <a:stretch>
              <a:fillRect/>
            </a:stretch>
          </p:blipFill>
          <p:spPr>
            <a:xfrm>
              <a:off x="1163485" y="5667825"/>
              <a:ext cx="223865" cy="223865"/>
            </a:xfrm>
            <a:prstGeom prst="rect">
              <a:avLst/>
            </a:prstGeom>
          </p:spPr>
        </p:pic>
        <p:pic>
          <p:nvPicPr>
            <p:cNvPr id="70" name="Picture 143">
              <a:extLst>
                <a:ext uri="{FF2B5EF4-FFF2-40B4-BE49-F238E27FC236}">
                  <a16:creationId xmlns:a16="http://schemas.microsoft.com/office/drawing/2014/main" id="{7A6AA7BE-590D-59B5-12E6-5931D5BF7A98}"/>
                </a:ext>
              </a:extLst>
            </p:cNvPr>
            <p:cNvPicPr>
              <a:picLocks noChangeAspect="1"/>
            </p:cNvPicPr>
            <p:nvPr/>
          </p:nvPicPr>
          <p:blipFill>
            <a:blip r:embed="rId40" cstate="print">
              <a:extLst>
                <a:ext uri="{28A0092B-C50C-407E-A947-70E740481C1C}">
                  <a14:useLocalDpi xmlns:a14="http://schemas.microsoft.com/office/drawing/2010/main" val="0"/>
                </a:ext>
                <a:ext uri="{96DAC541-7B7A-43D3-8B79-37D633B846F1}">
                  <asvg:svgBlip xmlns:asvg="http://schemas.microsoft.com/office/drawing/2016/SVG/main" r:embed="rId41"/>
                </a:ext>
              </a:extLst>
            </a:blip>
            <a:stretch>
              <a:fillRect/>
            </a:stretch>
          </p:blipFill>
          <p:spPr>
            <a:xfrm>
              <a:off x="837401" y="5642186"/>
              <a:ext cx="291342" cy="291342"/>
            </a:xfrm>
            <a:prstGeom prst="rect">
              <a:avLst/>
            </a:prstGeom>
          </p:spPr>
        </p:pic>
        <p:pic>
          <p:nvPicPr>
            <p:cNvPr id="71" name="Picture 257" descr="A close up of a logo&#10;&#10;Description automatically generated">
              <a:extLst>
                <a:ext uri="{FF2B5EF4-FFF2-40B4-BE49-F238E27FC236}">
                  <a16:creationId xmlns:a16="http://schemas.microsoft.com/office/drawing/2014/main" id="{DCFD420A-EE4D-F9A7-E5DC-ADB6A4D791E0}"/>
                </a:ext>
              </a:extLst>
            </p:cNvPr>
            <p:cNvPicPr>
              <a:picLocks noChangeAspect="1"/>
            </p:cNvPicPr>
            <p:nvPr/>
          </p:nvPicPr>
          <p:blipFill rotWithShape="1">
            <a:blip r:embed="rId37" cstate="print">
              <a:duotone>
                <a:schemeClr val="accent3">
                  <a:shade val="45000"/>
                  <a:satMod val="135000"/>
                </a:schemeClr>
                <a:prstClr val="white"/>
              </a:duotone>
              <a:extLst>
                <a:ext uri="{28A0092B-C50C-407E-A947-70E740481C1C}">
                  <a14:useLocalDpi xmlns:a14="http://schemas.microsoft.com/office/drawing/2010/main" val="0"/>
                </a:ext>
              </a:extLst>
            </a:blip>
            <a:srcRect l="14238" t="13076" r="14238" b="13076"/>
            <a:stretch/>
          </p:blipFill>
          <p:spPr>
            <a:xfrm>
              <a:off x="509286" y="5645925"/>
              <a:ext cx="283846" cy="293072"/>
            </a:xfrm>
            <a:prstGeom prst="rect">
              <a:avLst/>
            </a:prstGeom>
          </p:spPr>
        </p:pic>
      </p:grpSp>
      <p:grpSp>
        <p:nvGrpSpPr>
          <p:cNvPr id="72" name="Group 279">
            <a:extLst>
              <a:ext uri="{FF2B5EF4-FFF2-40B4-BE49-F238E27FC236}">
                <a16:creationId xmlns:a16="http://schemas.microsoft.com/office/drawing/2014/main" id="{F5FBB71D-6BA9-9CF3-7B7C-066819DB9547}"/>
              </a:ext>
              <a:ext uri="{C183D7F6-B498-43B3-948B-1728B52AA6E4}">
                <adec:decorative xmlns:adec="http://schemas.microsoft.com/office/drawing/2017/decorative" val="1"/>
              </a:ext>
            </a:extLst>
          </p:cNvPr>
          <p:cNvGrpSpPr/>
          <p:nvPr/>
        </p:nvGrpSpPr>
        <p:grpSpPr>
          <a:xfrm>
            <a:off x="1657104" y="7111318"/>
            <a:ext cx="1133451" cy="410262"/>
            <a:chOff x="375972" y="5161627"/>
            <a:chExt cx="1133451" cy="410262"/>
          </a:xfrm>
        </p:grpSpPr>
        <p:sp>
          <p:nvSpPr>
            <p:cNvPr id="73" name="Rectangle: Rounded Corners 280">
              <a:extLst>
                <a:ext uri="{FF2B5EF4-FFF2-40B4-BE49-F238E27FC236}">
                  <a16:creationId xmlns:a16="http://schemas.microsoft.com/office/drawing/2014/main" id="{3A9A3003-9F64-A200-92BB-D24E921F0659}"/>
                </a:ext>
              </a:extLst>
            </p:cNvPr>
            <p:cNvSpPr/>
            <p:nvPr/>
          </p:nvSpPr>
          <p:spPr>
            <a:xfrm flipH="1">
              <a:off x="375972" y="5161627"/>
              <a:ext cx="1118932" cy="353902"/>
            </a:xfrm>
            <a:prstGeom prst="roundRect">
              <a:avLst/>
            </a:prstGeom>
            <a:solidFill>
              <a:schemeClr val="bg1"/>
            </a:solidFill>
            <a:ln>
              <a:solidFill>
                <a:schemeClr val="bg1">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defRPr/>
              </a:pPr>
              <a:endParaRPr lang="sv-SE" sz="1100">
                <a:solidFill>
                  <a:prstClr val="white"/>
                </a:solidFill>
              </a:endParaRPr>
            </a:p>
          </p:txBody>
        </p:sp>
        <p:pic>
          <p:nvPicPr>
            <p:cNvPr id="74" name="Picture 281" descr="A close up of a logo&#10;&#10;Description automatically generated">
              <a:extLst>
                <a:ext uri="{FF2B5EF4-FFF2-40B4-BE49-F238E27FC236}">
                  <a16:creationId xmlns:a16="http://schemas.microsoft.com/office/drawing/2014/main" id="{BE29E3BE-A784-76B8-0F76-11DA4548C07C}"/>
                </a:ext>
              </a:extLst>
            </p:cNvPr>
            <p:cNvPicPr>
              <a:picLocks noChangeAspect="1"/>
            </p:cNvPicPr>
            <p:nvPr/>
          </p:nvPicPr>
          <p:blipFill>
            <a:blip r:embed="rId44"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853569" y="5161627"/>
              <a:ext cx="410262" cy="410262"/>
            </a:xfrm>
            <a:prstGeom prst="rect">
              <a:avLst/>
            </a:prstGeom>
          </p:spPr>
        </p:pic>
        <p:pic>
          <p:nvPicPr>
            <p:cNvPr id="75" name="Picture 283" descr="A close up of a logo&#10;&#10;Description automatically generated">
              <a:extLst>
                <a:ext uri="{FF2B5EF4-FFF2-40B4-BE49-F238E27FC236}">
                  <a16:creationId xmlns:a16="http://schemas.microsoft.com/office/drawing/2014/main" id="{DF46D08D-809A-1C8F-7844-4F2DC27BEF36}"/>
                </a:ext>
              </a:extLst>
            </p:cNvPr>
            <p:cNvPicPr>
              <a:picLocks noChangeAspect="1"/>
            </p:cNvPicPr>
            <p:nvPr/>
          </p:nvPicPr>
          <p:blipFill>
            <a:blip r:embed="rId19"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703484" y="5284920"/>
              <a:ext cx="210435" cy="210435"/>
            </a:xfrm>
            <a:prstGeom prst="rect">
              <a:avLst/>
            </a:prstGeom>
          </p:spPr>
        </p:pic>
        <p:pic>
          <p:nvPicPr>
            <p:cNvPr id="76" name="Picture 118">
              <a:extLst>
                <a:ext uri="{FF2B5EF4-FFF2-40B4-BE49-F238E27FC236}">
                  <a16:creationId xmlns:a16="http://schemas.microsoft.com/office/drawing/2014/main" id="{30920884-8494-2D8B-1E5E-357F2CF1C816}"/>
                </a:ext>
              </a:extLst>
            </p:cNvPr>
            <p:cNvPicPr>
              <a:picLocks noChangeAspect="1"/>
            </p:cNvPicPr>
            <p:nvPr/>
          </p:nvPicPr>
          <p:blipFill>
            <a:blip r:embed="rId40" cstate="print">
              <a:extLst>
                <a:ext uri="{28A0092B-C50C-407E-A947-70E740481C1C}">
                  <a14:useLocalDpi xmlns:a14="http://schemas.microsoft.com/office/drawing/2010/main" val="0"/>
                </a:ext>
                <a:ext uri="{96DAC541-7B7A-43D3-8B79-37D633B846F1}">
                  <asvg:svgBlip xmlns:asvg="http://schemas.microsoft.com/office/drawing/2016/SVG/main" r:embed="rId41"/>
                </a:ext>
              </a:extLst>
            </a:blip>
            <a:stretch>
              <a:fillRect/>
            </a:stretch>
          </p:blipFill>
          <p:spPr>
            <a:xfrm>
              <a:off x="451425" y="5201986"/>
              <a:ext cx="275191" cy="275191"/>
            </a:xfrm>
            <a:prstGeom prst="rect">
              <a:avLst/>
            </a:prstGeom>
          </p:spPr>
        </p:pic>
        <p:pic>
          <p:nvPicPr>
            <p:cNvPr id="77" name="Picture 285" descr="A close up of a logo&#10;&#10;Description automatically generated">
              <a:extLst>
                <a:ext uri="{FF2B5EF4-FFF2-40B4-BE49-F238E27FC236}">
                  <a16:creationId xmlns:a16="http://schemas.microsoft.com/office/drawing/2014/main" id="{A806CCD6-3B75-20EF-5435-7EF1D2707488}"/>
                </a:ext>
              </a:extLst>
            </p:cNvPr>
            <p:cNvPicPr>
              <a:picLocks noChangeAspect="1"/>
            </p:cNvPicPr>
            <p:nvPr/>
          </p:nvPicPr>
          <p:blipFill>
            <a:blip r:embed="rId42"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rot="10800000" flipV="1">
              <a:off x="1164090" y="5184429"/>
              <a:ext cx="345333" cy="345333"/>
            </a:xfrm>
            <a:prstGeom prst="rect">
              <a:avLst/>
            </a:prstGeom>
          </p:spPr>
        </p:pic>
      </p:grpSp>
    </p:spTree>
    <p:extLst>
      <p:ext uri="{BB962C8B-B14F-4D97-AF65-F5344CB8AC3E}">
        <p14:creationId xmlns:p14="http://schemas.microsoft.com/office/powerpoint/2010/main" val="301776284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_SLIDE_TYPE" val="6"/>
</p:tagLst>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C730F49F-45C8-44DF-BF3C-E05C3FEB3943}" vid="{97FC09D4-8C91-4D52-A337-372C61C4B9F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2F9BC0E9AFA4354BBE1EEBDDB1053A5D" ma:contentTypeVersion="13" ma:contentTypeDescription="Skapa ett nytt dokument." ma:contentTypeScope="" ma:versionID="d30688df6179ef632419d06b501b0357">
  <xsd:schema xmlns:xsd="http://www.w3.org/2001/XMLSchema" xmlns:xs="http://www.w3.org/2001/XMLSchema" xmlns:p="http://schemas.microsoft.com/office/2006/metadata/properties" xmlns:ns2="e791a0fc-a1cb-487e-bdf6-fcaa0f0d8573" xmlns:ns3="a94f3733-0817-4be4-a227-3ff3f0c54ed2" targetNamespace="http://schemas.microsoft.com/office/2006/metadata/properties" ma:root="true" ma:fieldsID="5853748afc6daf295d63de1599108469" ns2:_="" ns3:_="">
    <xsd:import namespace="e791a0fc-a1cb-487e-bdf6-fcaa0f0d8573"/>
    <xsd:import namespace="a94f3733-0817-4be4-a227-3ff3f0c54ed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2:MediaServiceOCR" minOccurs="0"/>
                <xsd:element ref="ns2:MediaServiceGenerationTime" minOccurs="0"/>
                <xsd:element ref="ns2:MediaServiceEventHashCode" minOccurs="0"/>
                <xsd:element ref="ns2:MediaServiceDateTaken" minOccurs="0"/>
                <xsd:element ref="ns2:MediaServiceSearchProperties"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91a0fc-a1cb-487e-bdf6-fcaa0f0d85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Bildmarkeringar" ma:readOnly="false" ma:fieldId="{5cf76f15-5ced-4ddc-b409-7134ff3c332f}" ma:taxonomyMulti="true" ma:sspId="d24b8daa-ea0d-4019-ac30-410f7b645d3d"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94f3733-0817-4be4-a227-3ff3f0c54ed2" elementFormDefault="qualified">
    <xsd:import namespace="http://schemas.microsoft.com/office/2006/documentManagement/types"/>
    <xsd:import namespace="http://schemas.microsoft.com/office/infopath/2007/PartnerControls"/>
    <xsd:element name="SharedWithUsers" ma:index="10"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791a0fc-a1cb-487e-bdf6-fcaa0f0d857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9DAA7C8-EDBA-48CE-812C-DED2B12F798C}"/>
</file>

<file path=customXml/itemProps2.xml><?xml version="1.0" encoding="utf-8"?>
<ds:datastoreItem xmlns:ds="http://schemas.openxmlformats.org/officeDocument/2006/customXml" ds:itemID="{0A3BFDAF-AB37-45E8-9C5D-E4EB42F02A46}"/>
</file>

<file path=customXml/itemProps3.xml><?xml version="1.0" encoding="utf-8"?>
<ds:datastoreItem xmlns:ds="http://schemas.openxmlformats.org/officeDocument/2006/customXml" ds:itemID="{08ACD04C-3088-4A29-AF29-2B8118C183C9}"/>
</file>

<file path=docProps/app.xml><?xml version="1.0" encoding="utf-8"?>
<Properties xmlns="http://schemas.openxmlformats.org/officeDocument/2006/extended-properties" xmlns:vt="http://schemas.openxmlformats.org/officeDocument/2006/docPropsVTypes">
  <Template>220221_Rutin_och_mall_patientresa</Template>
  <TotalTime>13369</TotalTime>
  <Words>1068</Words>
  <Application>Microsoft Office PowerPoint</Application>
  <PresentationFormat>Anpassad</PresentationFormat>
  <Paragraphs>146</Paragraphs>
  <Slides>6</Slides>
  <Notes>0</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6</vt:i4>
      </vt:variant>
    </vt:vector>
  </HeadingPairs>
  <TitlesOfParts>
    <vt:vector size="9" baseType="lpstr">
      <vt:lpstr>Arial</vt:lpstr>
      <vt:lpstr>Calibri</vt:lpstr>
      <vt:lpstr>Office-tema</vt:lpstr>
      <vt:lpstr>Mall och skrivinstruktion för patienternas nulägesbeskrivning (patientresa)</vt:lpstr>
      <vt:lpstr>Introduktion</vt:lpstr>
      <vt:lpstr>Beskrivning av innehåll och placering i mallen samt val av färgkoder</vt:lpstr>
      <vt:lpstr>Erfarenheter och utmaningar för patienter med [XXX]</vt:lpstr>
      <vt:lpstr>Erfarenheter och utmaningar för patienter med [XXX]</vt:lpstr>
      <vt:lpstr>Symboler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Rutin och mall för patientresan i personcentrerade och sammanhållna vårdförlopp</dc:title>
  <dc:creator>Dalne Cajsa</dc:creator>
  <cp:lastModifiedBy>Holmström Christina</cp:lastModifiedBy>
  <cp:revision>41</cp:revision>
  <dcterms:created xsi:type="dcterms:W3CDTF">2022-02-21T09:21:45Z</dcterms:created>
  <dcterms:modified xsi:type="dcterms:W3CDTF">2023-12-07T13:00:32Z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0x0101002F9BC0E9AFA4354BBE1EEBDDB1053A5D</vt:lpwstr>
  </property>
</Properties>
</file>