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D2C378B" w14:textId="2DD1EFAD" w:rsidR="00CE0C3B" w:rsidRDefault="00CE20ED" w:rsidP="00CE0C3B">
      <w:pPr>
        <w:pStyle w:val="Rubrik1"/>
      </w:pPr>
      <w:bookmarkStart w:id="0" w:name="_Toc132370755"/>
      <w:bookmarkStart w:id="1" w:name="_Toc170129288"/>
      <w:commentRangeStart w:id="2"/>
      <w:r>
        <w:t>Bilaga [</w:t>
      </w:r>
      <w:r w:rsidR="007D702D">
        <w:t>N</w:t>
      </w:r>
      <w:r>
        <w:t>] – [</w:t>
      </w:r>
      <w:r w:rsidR="004C5A94">
        <w:t xml:space="preserve">Uppföljning av vårdförlopp </w:t>
      </w:r>
      <w:r w:rsidR="00AC429B">
        <w:t>A</w:t>
      </w:r>
      <w:r>
        <w:t>]</w:t>
      </w:r>
      <w:bookmarkEnd w:id="0"/>
      <w:bookmarkEnd w:id="1"/>
      <w:commentRangeEnd w:id="2"/>
      <w:r w:rsidR="0017366F">
        <w:rPr>
          <w:rStyle w:val="Kommentarsreferens"/>
          <w:rFonts w:asciiTheme="minorHAnsi" w:eastAsia="Times New Roman" w:hAnsiTheme="minorHAnsi" w:cs="Times New Roman"/>
        </w:rPr>
        <w:commentReference w:id="2"/>
      </w:r>
    </w:p>
    <w:p w14:paraId="245BC669" w14:textId="77777777" w:rsidR="00B35274" w:rsidRPr="00CD26AE" w:rsidRDefault="00B35274" w:rsidP="00B35274">
      <w:pPr>
        <w:rPr>
          <w:b/>
          <w:bCs/>
          <w:sz w:val="20"/>
          <w:szCs w:val="20"/>
        </w:rPr>
      </w:pPr>
    </w:p>
    <w:p w14:paraId="70D66DD0" w14:textId="77777777" w:rsidR="00CD26AE" w:rsidRDefault="00CD26AE" w:rsidP="00CD26AE">
      <w:pPr>
        <w:pStyle w:val="Innehll1"/>
      </w:pPr>
    </w:p>
    <w:p w14:paraId="6D3FB27B" w14:textId="77777777" w:rsidR="00CD26AE" w:rsidRDefault="00EA1D8B" w:rsidP="00CD26AE">
      <w:pPr>
        <w:pStyle w:val="Innehll1"/>
      </w:pPr>
      <w:r>
        <w:rPr>
          <w:noProof/>
        </w:rPr>
        <mc:AlternateContent>
          <mc:Choice Requires="wps">
            <w:drawing>
              <wp:inline distT="0" distB="0" distL="0" distR="0" wp14:anchorId="700F602E" wp14:editId="1D0B09AB">
                <wp:extent cx="4524498" cy="4316680"/>
                <wp:effectExtent l="0" t="0" r="28575" b="27305"/>
                <wp:docPr id="2" name="Textruta 2"/>
                <wp:cNvGraphicFramePr/>
                <a:graphic xmlns:a="http://schemas.openxmlformats.org/drawingml/2006/main">
                  <a:graphicData uri="http://schemas.microsoft.com/office/word/2010/wordprocessingShape">
                    <wps:wsp>
                      <wps:cNvSpPr txBox="1"/>
                      <wps:spPr>
                        <a:xfrm>
                          <a:off x="0" y="0"/>
                          <a:ext cx="4524498" cy="4316680"/>
                        </a:xfrm>
                        <a:prstGeom prst="rect">
                          <a:avLst/>
                        </a:prstGeom>
                        <a:solidFill>
                          <a:schemeClr val="accent4">
                            <a:lumMod val="20000"/>
                            <a:lumOff val="80000"/>
                          </a:schemeClr>
                        </a:solidFill>
                        <a:ln w="6350">
                          <a:solidFill>
                            <a:prstClr val="black"/>
                          </a:solidFill>
                        </a:ln>
                      </wps:spPr>
                      <wps:txbx>
                        <w:txbxContent>
                          <w:p w14:paraId="43A255FE" w14:textId="723D10C3" w:rsidR="00EA1D8B" w:rsidRDefault="00EA1D8B" w:rsidP="00EA1D8B">
                            <w:r w:rsidRPr="002C42AA">
                              <w:rPr>
                                <w:rFonts w:eastAsiaTheme="majorEastAsia"/>
                                <w:b/>
                                <w:bCs/>
                                <w:sz w:val="32"/>
                                <w:szCs w:val="32"/>
                              </w:rPr>
                              <w:t>Att tänka på</w:t>
                            </w:r>
                            <w:r w:rsidRPr="002C42AA">
                              <w:rPr>
                                <w:sz w:val="32"/>
                                <w:szCs w:val="32"/>
                              </w:rPr>
                              <w:t xml:space="preserve"> </w:t>
                            </w:r>
                            <w:r>
                              <w:t>(</w:t>
                            </w:r>
                            <w:r w:rsidR="001D2183">
                              <w:t xml:space="preserve">Kom ihåg </w:t>
                            </w:r>
                            <w:r>
                              <w:t>att ta bort den här rutan):</w:t>
                            </w:r>
                          </w:p>
                          <w:p w14:paraId="45C9BE73" w14:textId="77777777" w:rsidR="00EA1D8B" w:rsidRPr="00BF7815" w:rsidRDefault="00EA1D8B" w:rsidP="00EA1D8B">
                            <w:pPr>
                              <w:pStyle w:val="Punktlista"/>
                            </w:pPr>
                            <w:r w:rsidRPr="00BF7815">
                              <w:t xml:space="preserve">Använd </w:t>
                            </w:r>
                            <w:r w:rsidRPr="00BF7815">
                              <w:rPr>
                                <w:b/>
                                <w:bCs/>
                              </w:rPr>
                              <w:t>ALLTID</w:t>
                            </w:r>
                            <w:r w:rsidRPr="00BF7815">
                              <w:t xml:space="preserve"> formatmallarna när du ska ändra rubrik, brödtext eller liknande. Då vet du att det alltid blir rätt typsnitt och format på texten. </w:t>
                            </w:r>
                            <w:r>
                              <w:t>OM ni har appendix (undvik gärna) så använd alfanumeriska rubriker förutom på rubrik Appendix som ska vara rubrik 1.</w:t>
                            </w:r>
                          </w:p>
                          <w:p w14:paraId="679C1F10" w14:textId="42CB14CF" w:rsidR="00EA1D8B" w:rsidRDefault="00EA1D8B" w:rsidP="00EA1D8B">
                            <w:pPr>
                              <w:pStyle w:val="Punktlista"/>
                            </w:pPr>
                            <w:r w:rsidRPr="00BF7815">
                              <w:t xml:space="preserve">Om du klickar i </w:t>
                            </w:r>
                            <w:r w:rsidRPr="00BF7815">
                              <w:rPr>
                                <w:i/>
                                <w:iCs/>
                              </w:rPr>
                              <w:t>Visa/dölj formateringsmarkeringar</w:t>
                            </w:r>
                            <w:r w:rsidRPr="00BF7815">
                              <w:t xml:space="preserve">, så ser du </w:t>
                            </w:r>
                            <w:r w:rsidR="009B4A8F">
                              <w:t>till exempel</w:t>
                            </w:r>
                            <w:r w:rsidRPr="00BF7815">
                              <w:t xml:space="preserve"> var sidbrytningarna är. </w:t>
                            </w:r>
                          </w:p>
                          <w:p w14:paraId="6B60881E" w14:textId="77777777" w:rsidR="00EA1D8B" w:rsidRDefault="00EA1D8B" w:rsidP="00EA1D8B">
                            <w:pPr>
                              <w:pStyle w:val="Punktlista"/>
                            </w:pPr>
                            <w:r w:rsidRPr="00BF7815">
                              <w:t xml:space="preserve">Om all text på en sida helt plötsligt hoppar till nästa sida så beror det oftast på att det ligger en sidbrytning där. Vill du ta bort den så markerar du och tar bort. </w:t>
                            </w:r>
                          </w:p>
                          <w:p w14:paraId="7152E8E5" w14:textId="77777777" w:rsidR="00EA1D8B" w:rsidRDefault="00EA1D8B" w:rsidP="00EA1D8B">
                            <w:pPr>
                              <w:pStyle w:val="Punktlista"/>
                            </w:pPr>
                            <w:r w:rsidRPr="00BF7815">
                              <w:t xml:space="preserve">Om en tabell är för lång så hoppar </w:t>
                            </w:r>
                            <w:r>
                              <w:t xml:space="preserve">oftast </w:t>
                            </w:r>
                            <w:r w:rsidRPr="00BF7815">
                              <w:t>slutet av tabellen automatiskt till nästa sida</w:t>
                            </w:r>
                            <w:r>
                              <w:t xml:space="preserve">. Om du vill ha hela tabellen på en sida så gör du en sidbrytning innan tabellen börjar. Det gör du genom att gå in på </w:t>
                            </w:r>
                            <w:r w:rsidRPr="00BF7815">
                              <w:rPr>
                                <w:i/>
                                <w:iCs/>
                              </w:rPr>
                              <w:t>Layout</w:t>
                            </w:r>
                            <w:r>
                              <w:t xml:space="preserve"> och sen </w:t>
                            </w:r>
                            <w:r w:rsidRPr="00BF7815">
                              <w:rPr>
                                <w:i/>
                                <w:iCs/>
                              </w:rPr>
                              <w:t>Brytningar (sidbrytning)</w:t>
                            </w:r>
                            <w:r>
                              <w:rPr>
                                <w:i/>
                                <w:iCs/>
                              </w:rPr>
                              <w:t xml:space="preserve">. </w:t>
                            </w:r>
                            <w:r w:rsidRPr="008D08F6">
                              <w:t>Detta gäller även punktlistor</w:t>
                            </w:r>
                            <w:r>
                              <w:t>.</w:t>
                            </w:r>
                          </w:p>
                          <w:p w14:paraId="14BD9F17" w14:textId="77777777" w:rsidR="00EA1D8B" w:rsidRDefault="00EA1D8B" w:rsidP="00EA1D8B">
                            <w:pPr>
                              <w:pStyle w:val="Punktlista"/>
                            </w:pPr>
                            <w:r>
                              <w:t>OM dokumentet även har ett appendix, används onumrerad rubrik för Appendix och alfanumeriska underrubriker.</w:t>
                            </w:r>
                          </w:p>
                          <w:p w14:paraId="14B550C0" w14:textId="702B2F05" w:rsidR="00611C91" w:rsidRDefault="00EA1D8B" w:rsidP="00611C91">
                            <w:pPr>
                              <w:pStyle w:val="Punktlista"/>
                            </w:pPr>
                            <w:r>
                              <w:t xml:space="preserve">Om Bilagan är färre än 5 sidor, ta bort innehållsförteckningen. </w:t>
                            </w:r>
                          </w:p>
                          <w:p w14:paraId="63912B12" w14:textId="4A3B574C" w:rsidR="00E40E96" w:rsidRPr="00E40E96" w:rsidRDefault="00E40E96" w:rsidP="00E40E96">
                            <w:pPr>
                              <w:pStyle w:val="Punktlista"/>
                            </w:pPr>
                            <w:r>
                              <w:t>Kom ihåg att ta bort all exempeltext</w:t>
                            </w:r>
                            <w:r w:rsidR="00452125">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shapetype w14:anchorId="700F602E" id="_x0000_t202" coordsize="21600,21600" o:spt="202" path="m,l,21600r21600,l21600,xe">
                <v:stroke joinstyle="miter"/>
                <v:path gradientshapeok="t" o:connecttype="rect"/>
              </v:shapetype>
              <v:shape id="Textruta 2" o:spid="_x0000_s1026" type="#_x0000_t202" style="width:356.25pt;height:339.9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j2kWAIAAL4EAAAOAAAAZHJzL2Uyb0RvYy54bWysVE2P2jAQvVfqf7B8LwlsoGxEWFFWVJXo&#10;7kpstWfjOCSq43FtQ0J//Y6d8LHbnqpejOcjb8Zv3jC7a2tJDsLYClRGh4OYEqE45JXaZfTH8+rT&#10;lBLrmMqZBCUyehSW3s0/fpg1OhUjKEHmwhAEUTZtdEZL53QaRZaXomZ2AFooDBZgaubQNLsoN6xB&#10;9FpGozieRA2YXBvgwlr03ndBOg/4RSG4eywKKxyRGcXeXDhNOLf+jOYzlu4M02XF+zbYP3RRs0ph&#10;0TPUPXOM7E31B1RdcQMWCjfgUEdQFBUX4Q34mmH87jWbkmkR3oLkWH2myf4/WP5w2OgnQ1z7BVoc&#10;oCek0Ta16PTvaQtT+1/slGAcKTyeaROtIxydyXiUJLc4aI6x5GY4mUwDsdHlc22s+yqgJv6SUYNz&#10;CXSxw9o6LImppxRfzYKs8lUlZTC8FsRSGnJgOEXGuVAuCZ/Lff0d8s6Paoj7eaIbp965pyc3lgiq&#10;8kih4JsiUpEmo5ObcRyA38R8Z+fyW8n4T8+Sx7u0iZZU6Lxw52+u3bY9oVvIj8izgU6CVvNVhbhr&#10;Zt0TM6g5pBb3yD3iUUjAZqC/UVKC+f03v89HKWCUkgY1nFH7a8+MoER+UyiS22GSeNEHIxl/HqFh&#10;riPb64ja10tAgoe4sZqHq8938nQtDNQvuG4LXxVDTHGsnVHuzMlYum63cGG5WCxCGgpdM7dWG809&#10;uB+pZ/S5fWFG94JwqKUHOOmdpe900eX6LxUs9g6KKojGU9zx2jOPSxIG0y+038JrO2Rd/nbmrwAA&#10;AP//AwBQSwMEFAAGAAgAAAAhAI3CZtfbAAAABQEAAA8AAABkcnMvZG93bnJldi54bWxMj0FLw0AQ&#10;he9C/8MyBS/SblowbWM2pRQUPVrFXqfZabK4Oxuymzb+e1cvehl4vMd735Tb0VlxoT4YzwoW8wwE&#10;ce214UbB+9vjbA0iRGSN1jMp+KIA22pyU2Kh/ZVf6XKIjUglHApU0MbYFVKGuiWHYe474uSdfe8w&#10;Jtk3Uvd4TeXOymWW5dKh4bTQYkf7lurPw+AUmJiZ4139FHDzMTTP+ZlseCGlbqfj7gFEpDH+heEH&#10;P6FDlZhOfmAdhFWQHom/N3mrxfIexElBvtqsQVal/E9ffQMAAP//AwBQSwECLQAUAAYACAAAACEA&#10;toM4kv4AAADhAQAAEwAAAAAAAAAAAAAAAAAAAAAAW0NvbnRlbnRfVHlwZXNdLnhtbFBLAQItABQA&#10;BgAIAAAAIQA4/SH/1gAAAJQBAAALAAAAAAAAAAAAAAAAAC8BAABfcmVscy8ucmVsc1BLAQItABQA&#10;BgAIAAAAIQDV8j2kWAIAAL4EAAAOAAAAAAAAAAAAAAAAAC4CAABkcnMvZTJvRG9jLnhtbFBLAQIt&#10;ABQABgAIAAAAIQCNwmbX2wAAAAUBAAAPAAAAAAAAAAAAAAAAALIEAABkcnMvZG93bnJldi54bWxQ&#10;SwUGAAAAAAQABADzAAAAugUAAAAA&#10;" fillcolor="#fbeedc [663]" strokeweight=".5pt">
                <v:textbox>
                  <w:txbxContent>
                    <w:p w14:paraId="43A255FE" w14:textId="723D10C3" w:rsidR="00EA1D8B" w:rsidRDefault="00EA1D8B" w:rsidP="00EA1D8B">
                      <w:r w:rsidRPr="002C42AA">
                        <w:rPr>
                          <w:rFonts w:eastAsiaTheme="majorEastAsia"/>
                          <w:b/>
                          <w:bCs/>
                          <w:sz w:val="32"/>
                          <w:szCs w:val="32"/>
                        </w:rPr>
                        <w:t>Att tänka på</w:t>
                      </w:r>
                      <w:r w:rsidRPr="002C42AA">
                        <w:rPr>
                          <w:sz w:val="32"/>
                          <w:szCs w:val="32"/>
                        </w:rPr>
                        <w:t xml:space="preserve"> </w:t>
                      </w:r>
                      <w:r>
                        <w:t>(</w:t>
                      </w:r>
                      <w:r w:rsidR="001D2183">
                        <w:t xml:space="preserve">Kom ihåg </w:t>
                      </w:r>
                      <w:r>
                        <w:t>att ta bort den här rutan):</w:t>
                      </w:r>
                    </w:p>
                    <w:p w14:paraId="45C9BE73" w14:textId="77777777" w:rsidR="00EA1D8B" w:rsidRPr="00BF7815" w:rsidRDefault="00EA1D8B" w:rsidP="00EA1D8B">
                      <w:pPr>
                        <w:pStyle w:val="Punktlista"/>
                      </w:pPr>
                      <w:r w:rsidRPr="00BF7815">
                        <w:t xml:space="preserve">Använd </w:t>
                      </w:r>
                      <w:r w:rsidRPr="00BF7815">
                        <w:rPr>
                          <w:b/>
                          <w:bCs/>
                        </w:rPr>
                        <w:t>ALLTID</w:t>
                      </w:r>
                      <w:r w:rsidRPr="00BF7815">
                        <w:t xml:space="preserve"> formatmallarna när du ska ändra rubrik, brödtext eller liknande. Då vet du att det alltid blir rätt typsnitt och format på texten. </w:t>
                      </w:r>
                      <w:r>
                        <w:t>OM ni har appendix (undvik gärna) så använd alfanumeriska rubriker förutom på rubrik Appendix som ska vara rubrik 1.</w:t>
                      </w:r>
                    </w:p>
                    <w:p w14:paraId="679C1F10" w14:textId="42CB14CF" w:rsidR="00EA1D8B" w:rsidRDefault="00EA1D8B" w:rsidP="00EA1D8B">
                      <w:pPr>
                        <w:pStyle w:val="Punktlista"/>
                      </w:pPr>
                      <w:r w:rsidRPr="00BF7815">
                        <w:t xml:space="preserve">Om du klickar i </w:t>
                      </w:r>
                      <w:r w:rsidRPr="00BF7815">
                        <w:rPr>
                          <w:i/>
                          <w:iCs/>
                        </w:rPr>
                        <w:t>Visa/dölj formateringsmarkeringar</w:t>
                      </w:r>
                      <w:r w:rsidRPr="00BF7815">
                        <w:t xml:space="preserve">, så ser du </w:t>
                      </w:r>
                      <w:r w:rsidR="009B4A8F">
                        <w:t>till exempel</w:t>
                      </w:r>
                      <w:r w:rsidRPr="00BF7815">
                        <w:t xml:space="preserve"> var sidbrytningarna är. </w:t>
                      </w:r>
                    </w:p>
                    <w:p w14:paraId="6B60881E" w14:textId="77777777" w:rsidR="00EA1D8B" w:rsidRDefault="00EA1D8B" w:rsidP="00EA1D8B">
                      <w:pPr>
                        <w:pStyle w:val="Punktlista"/>
                      </w:pPr>
                      <w:r w:rsidRPr="00BF7815">
                        <w:t xml:space="preserve">Om all text på en sida helt plötsligt hoppar till nästa sida så beror det oftast på att det ligger en sidbrytning där. Vill du ta bort den så markerar du och tar bort. </w:t>
                      </w:r>
                    </w:p>
                    <w:p w14:paraId="7152E8E5" w14:textId="77777777" w:rsidR="00EA1D8B" w:rsidRDefault="00EA1D8B" w:rsidP="00EA1D8B">
                      <w:pPr>
                        <w:pStyle w:val="Punktlista"/>
                      </w:pPr>
                      <w:r w:rsidRPr="00BF7815">
                        <w:t xml:space="preserve">Om en tabell är för lång så hoppar </w:t>
                      </w:r>
                      <w:r>
                        <w:t xml:space="preserve">oftast </w:t>
                      </w:r>
                      <w:r w:rsidRPr="00BF7815">
                        <w:t>slutet av tabellen automatiskt till nästa sida</w:t>
                      </w:r>
                      <w:r>
                        <w:t xml:space="preserve">. Om du vill ha hela tabellen på en sida så gör du en sidbrytning innan tabellen börjar. Det gör du genom att gå in på </w:t>
                      </w:r>
                      <w:r w:rsidRPr="00BF7815">
                        <w:rPr>
                          <w:i/>
                          <w:iCs/>
                        </w:rPr>
                        <w:t>Layout</w:t>
                      </w:r>
                      <w:r>
                        <w:t xml:space="preserve"> och sen </w:t>
                      </w:r>
                      <w:r w:rsidRPr="00BF7815">
                        <w:rPr>
                          <w:i/>
                          <w:iCs/>
                        </w:rPr>
                        <w:t>Brytningar (sidbrytning)</w:t>
                      </w:r>
                      <w:r>
                        <w:rPr>
                          <w:i/>
                          <w:iCs/>
                        </w:rPr>
                        <w:t xml:space="preserve">. </w:t>
                      </w:r>
                      <w:r w:rsidRPr="008D08F6">
                        <w:t>Detta gäller även punktlistor</w:t>
                      </w:r>
                      <w:r>
                        <w:t>.</w:t>
                      </w:r>
                    </w:p>
                    <w:p w14:paraId="14BD9F17" w14:textId="77777777" w:rsidR="00EA1D8B" w:rsidRDefault="00EA1D8B" w:rsidP="00EA1D8B">
                      <w:pPr>
                        <w:pStyle w:val="Punktlista"/>
                      </w:pPr>
                      <w:r>
                        <w:t>OM dokumentet även har ett appendix, används onumrerad rubrik för Appendix och alfanumeriska underrubriker.</w:t>
                      </w:r>
                    </w:p>
                    <w:p w14:paraId="14B550C0" w14:textId="702B2F05" w:rsidR="00611C91" w:rsidRDefault="00EA1D8B" w:rsidP="00611C91">
                      <w:pPr>
                        <w:pStyle w:val="Punktlista"/>
                      </w:pPr>
                      <w:r>
                        <w:t xml:space="preserve">Om Bilagan är färre än 5 sidor, ta bort innehållsförteckningen. </w:t>
                      </w:r>
                    </w:p>
                    <w:p w14:paraId="63912B12" w14:textId="4A3B574C" w:rsidR="00E40E96" w:rsidRPr="00E40E96" w:rsidRDefault="00E40E96" w:rsidP="00E40E96">
                      <w:pPr>
                        <w:pStyle w:val="Punktlista"/>
                      </w:pPr>
                      <w:r>
                        <w:t>Kom ihåg att ta bort all exempeltext</w:t>
                      </w:r>
                      <w:r w:rsidR="00452125">
                        <w:t>.</w:t>
                      </w:r>
                    </w:p>
                  </w:txbxContent>
                </v:textbox>
                <w10:anchorlock/>
              </v:shape>
            </w:pict>
          </mc:Fallback>
        </mc:AlternateContent>
      </w:r>
    </w:p>
    <w:p w14:paraId="3FAF0481" w14:textId="08AB2B83" w:rsidR="008A5381" w:rsidRDefault="008A5381">
      <w:r>
        <w:br w:type="page"/>
      </w:r>
    </w:p>
    <w:p w14:paraId="29B0F890" w14:textId="77777777" w:rsidR="00EA1D8B" w:rsidRPr="00EA1D8B" w:rsidRDefault="00EA1D8B" w:rsidP="00EA1D8B"/>
    <w:p w14:paraId="5BBCA5D7" w14:textId="683204FE" w:rsidR="00144B59" w:rsidRDefault="000635D1">
      <w:pPr>
        <w:pStyle w:val="Innehll1"/>
        <w:rPr>
          <w:rFonts w:asciiTheme="minorHAnsi" w:eastAsiaTheme="minorEastAsia" w:hAnsiTheme="minorHAnsi" w:cstheme="minorBidi"/>
          <w:b w:val="0"/>
          <w:noProof/>
          <w:kern w:val="2"/>
          <w:sz w:val="24"/>
          <w:szCs w:val="24"/>
          <w14:ligatures w14:val="standardContextual"/>
        </w:rPr>
      </w:pPr>
      <w:r>
        <w:fldChar w:fldCharType="begin"/>
      </w:r>
      <w:r>
        <w:instrText xml:space="preserve"> TOC \o "1-2" \h \z \u </w:instrText>
      </w:r>
      <w:r>
        <w:fldChar w:fldCharType="separate"/>
      </w:r>
      <w:hyperlink w:anchor="_Toc170129288" w:history="1">
        <w:r w:rsidR="00144B59" w:rsidRPr="009C3FB9">
          <w:rPr>
            <w:rStyle w:val="Hyperlnk"/>
            <w:noProof/>
          </w:rPr>
          <w:t>Bilaga [N] – [Uppföljning av vårdförlopp A]</w:t>
        </w:r>
        <w:r w:rsidR="00144B59">
          <w:rPr>
            <w:noProof/>
            <w:webHidden/>
          </w:rPr>
          <w:tab/>
        </w:r>
        <w:r w:rsidR="00144B59">
          <w:rPr>
            <w:noProof/>
            <w:webHidden/>
          </w:rPr>
          <w:fldChar w:fldCharType="begin"/>
        </w:r>
        <w:r w:rsidR="00144B59">
          <w:rPr>
            <w:noProof/>
            <w:webHidden/>
          </w:rPr>
          <w:instrText xml:space="preserve"> PAGEREF _Toc170129288 \h </w:instrText>
        </w:r>
        <w:r w:rsidR="00144B59">
          <w:rPr>
            <w:noProof/>
            <w:webHidden/>
          </w:rPr>
        </w:r>
        <w:r w:rsidR="00144B59">
          <w:rPr>
            <w:noProof/>
            <w:webHidden/>
          </w:rPr>
          <w:fldChar w:fldCharType="separate"/>
        </w:r>
        <w:r w:rsidR="00144B59">
          <w:rPr>
            <w:noProof/>
            <w:webHidden/>
          </w:rPr>
          <w:t>1</w:t>
        </w:r>
        <w:r w:rsidR="00144B59">
          <w:rPr>
            <w:noProof/>
            <w:webHidden/>
          </w:rPr>
          <w:fldChar w:fldCharType="end"/>
        </w:r>
      </w:hyperlink>
    </w:p>
    <w:p w14:paraId="6F3303FE" w14:textId="1D839AA2" w:rsidR="00144B59" w:rsidRDefault="00144B59">
      <w:pPr>
        <w:pStyle w:val="Innehll2"/>
        <w:tabs>
          <w:tab w:val="right" w:leader="dot" w:pos="9060"/>
        </w:tabs>
        <w:rPr>
          <w:rFonts w:asciiTheme="minorHAnsi" w:eastAsiaTheme="minorEastAsia" w:hAnsiTheme="minorHAnsi" w:cstheme="minorBidi"/>
          <w:noProof/>
          <w:kern w:val="2"/>
          <w:sz w:val="24"/>
          <w:szCs w:val="24"/>
          <w14:ligatures w14:val="standardContextual"/>
        </w:rPr>
      </w:pPr>
      <w:hyperlink w:anchor="_Toc170129289" w:history="1">
        <w:r w:rsidRPr="009C3FB9">
          <w:rPr>
            <w:rStyle w:val="Hyperlnk"/>
            <w:noProof/>
          </w:rPr>
          <w:t>Tillgång till data och uppföljningsmöjligheter</w:t>
        </w:r>
        <w:r>
          <w:rPr>
            <w:noProof/>
            <w:webHidden/>
          </w:rPr>
          <w:tab/>
        </w:r>
        <w:r>
          <w:rPr>
            <w:noProof/>
            <w:webHidden/>
          </w:rPr>
          <w:fldChar w:fldCharType="begin"/>
        </w:r>
        <w:r>
          <w:rPr>
            <w:noProof/>
            <w:webHidden/>
          </w:rPr>
          <w:instrText xml:space="preserve"> PAGEREF _Toc170129289 \h </w:instrText>
        </w:r>
        <w:r>
          <w:rPr>
            <w:noProof/>
            <w:webHidden/>
          </w:rPr>
        </w:r>
        <w:r>
          <w:rPr>
            <w:noProof/>
            <w:webHidden/>
          </w:rPr>
          <w:fldChar w:fldCharType="separate"/>
        </w:r>
        <w:r>
          <w:rPr>
            <w:noProof/>
            <w:webHidden/>
          </w:rPr>
          <w:t>2</w:t>
        </w:r>
        <w:r>
          <w:rPr>
            <w:noProof/>
            <w:webHidden/>
          </w:rPr>
          <w:fldChar w:fldCharType="end"/>
        </w:r>
      </w:hyperlink>
    </w:p>
    <w:p w14:paraId="132D0DC7" w14:textId="5E3CC1B4" w:rsidR="00144B59" w:rsidRDefault="00144B59">
      <w:pPr>
        <w:pStyle w:val="Innehll2"/>
        <w:tabs>
          <w:tab w:val="right" w:leader="dot" w:pos="9060"/>
        </w:tabs>
        <w:rPr>
          <w:rFonts w:asciiTheme="minorHAnsi" w:eastAsiaTheme="minorEastAsia" w:hAnsiTheme="minorHAnsi" w:cstheme="minorBidi"/>
          <w:noProof/>
          <w:kern w:val="2"/>
          <w:sz w:val="24"/>
          <w:szCs w:val="24"/>
          <w14:ligatures w14:val="standardContextual"/>
        </w:rPr>
      </w:pPr>
      <w:hyperlink w:anchor="_Toc170129290" w:history="1">
        <w:r w:rsidRPr="009C3FB9">
          <w:rPr>
            <w:rStyle w:val="Hyperlnk"/>
            <w:noProof/>
          </w:rPr>
          <w:t>Rubrik nivå 2</w:t>
        </w:r>
        <w:r>
          <w:rPr>
            <w:noProof/>
            <w:webHidden/>
          </w:rPr>
          <w:tab/>
        </w:r>
        <w:r>
          <w:rPr>
            <w:noProof/>
            <w:webHidden/>
          </w:rPr>
          <w:fldChar w:fldCharType="begin"/>
        </w:r>
        <w:r>
          <w:rPr>
            <w:noProof/>
            <w:webHidden/>
          </w:rPr>
          <w:instrText xml:space="preserve"> PAGEREF _Toc170129290 \h </w:instrText>
        </w:r>
        <w:r>
          <w:rPr>
            <w:noProof/>
            <w:webHidden/>
          </w:rPr>
        </w:r>
        <w:r>
          <w:rPr>
            <w:noProof/>
            <w:webHidden/>
          </w:rPr>
          <w:fldChar w:fldCharType="separate"/>
        </w:r>
        <w:r>
          <w:rPr>
            <w:noProof/>
            <w:webHidden/>
          </w:rPr>
          <w:t>5</w:t>
        </w:r>
        <w:r>
          <w:rPr>
            <w:noProof/>
            <w:webHidden/>
          </w:rPr>
          <w:fldChar w:fldCharType="end"/>
        </w:r>
      </w:hyperlink>
    </w:p>
    <w:p w14:paraId="4276515A" w14:textId="606ECB8B" w:rsidR="00144B59" w:rsidRDefault="00144B59">
      <w:pPr>
        <w:pStyle w:val="Innehll2"/>
        <w:tabs>
          <w:tab w:val="right" w:leader="dot" w:pos="9060"/>
        </w:tabs>
        <w:rPr>
          <w:rFonts w:asciiTheme="minorHAnsi" w:eastAsiaTheme="minorEastAsia" w:hAnsiTheme="minorHAnsi" w:cstheme="minorBidi"/>
          <w:noProof/>
          <w:kern w:val="2"/>
          <w:sz w:val="24"/>
          <w:szCs w:val="24"/>
          <w14:ligatures w14:val="standardContextual"/>
        </w:rPr>
      </w:pPr>
      <w:hyperlink w:anchor="_Toc170129291" w:history="1">
        <w:r w:rsidRPr="009C3FB9">
          <w:rPr>
            <w:rStyle w:val="Hyperlnk"/>
            <w:noProof/>
          </w:rPr>
          <w:t>Referenslista för Bilaga [N] - [Uppföljning av vårdförlopp A]</w:t>
        </w:r>
        <w:r>
          <w:rPr>
            <w:noProof/>
            <w:webHidden/>
          </w:rPr>
          <w:tab/>
        </w:r>
        <w:r>
          <w:rPr>
            <w:noProof/>
            <w:webHidden/>
          </w:rPr>
          <w:fldChar w:fldCharType="begin"/>
        </w:r>
        <w:r>
          <w:rPr>
            <w:noProof/>
            <w:webHidden/>
          </w:rPr>
          <w:instrText xml:space="preserve"> PAGEREF _Toc170129291 \h </w:instrText>
        </w:r>
        <w:r>
          <w:rPr>
            <w:noProof/>
            <w:webHidden/>
          </w:rPr>
        </w:r>
        <w:r>
          <w:rPr>
            <w:noProof/>
            <w:webHidden/>
          </w:rPr>
          <w:fldChar w:fldCharType="separate"/>
        </w:r>
        <w:r>
          <w:rPr>
            <w:noProof/>
            <w:webHidden/>
          </w:rPr>
          <w:t>6</w:t>
        </w:r>
        <w:r>
          <w:rPr>
            <w:noProof/>
            <w:webHidden/>
          </w:rPr>
          <w:fldChar w:fldCharType="end"/>
        </w:r>
      </w:hyperlink>
    </w:p>
    <w:p w14:paraId="0BC80CAC" w14:textId="77777777" w:rsidR="00E31C1B" w:rsidRDefault="000635D1">
      <w:r>
        <w:fldChar w:fldCharType="end"/>
      </w:r>
      <w:commentRangeStart w:id="3"/>
      <w:r w:rsidR="00CD26AE">
        <w:t xml:space="preserve"> </w:t>
      </w:r>
      <w:commentRangeEnd w:id="3"/>
      <w:r w:rsidR="00CD26AE">
        <w:rPr>
          <w:rStyle w:val="Kommentarsreferens"/>
        </w:rPr>
        <w:commentReference w:id="3"/>
      </w:r>
    </w:p>
    <w:p w14:paraId="13E6A658" w14:textId="77777777" w:rsidR="00E31C1B" w:rsidRDefault="00E31C1B"/>
    <w:p w14:paraId="12882ED3" w14:textId="77777777" w:rsidR="00E31C1B" w:rsidRDefault="00E31C1B" w:rsidP="00E31C1B">
      <w:pPr>
        <w:pStyle w:val="Rubrik2"/>
      </w:pPr>
      <w:bookmarkStart w:id="4" w:name="_Toc132371646"/>
      <w:bookmarkStart w:id="5" w:name="_Toc170129290"/>
      <w:commentRangeStart w:id="6"/>
      <w:r w:rsidRPr="00CE20ED">
        <w:t>Rubrik nivå 2</w:t>
      </w:r>
      <w:bookmarkEnd w:id="4"/>
      <w:commentRangeEnd w:id="6"/>
      <w:r>
        <w:rPr>
          <w:rStyle w:val="Kommentarsreferens"/>
          <w:rFonts w:asciiTheme="minorHAnsi" w:eastAsia="Times New Roman" w:hAnsiTheme="minorHAnsi" w:cs="Times New Roman"/>
          <w:b w:val="0"/>
        </w:rPr>
        <w:commentReference w:id="6"/>
      </w:r>
      <w:bookmarkEnd w:id="5"/>
    </w:p>
    <w:p w14:paraId="0D79189E" w14:textId="77777777" w:rsidR="00E31C1B" w:rsidRDefault="00E31C1B" w:rsidP="00E31C1B">
      <w:r>
        <w:t>[Brödtext]</w:t>
      </w:r>
    </w:p>
    <w:p w14:paraId="79B20F35" w14:textId="77777777" w:rsidR="00E31C1B" w:rsidRDefault="00E31C1B" w:rsidP="00E31C1B">
      <w:pPr>
        <w:pStyle w:val="Rubrik3"/>
      </w:pPr>
      <w:r w:rsidRPr="00CE20ED">
        <w:t>Underrubrik nivå 3</w:t>
      </w:r>
    </w:p>
    <w:p w14:paraId="3EFE4BBB" w14:textId="77777777" w:rsidR="00E31C1B" w:rsidRDefault="00E31C1B" w:rsidP="00E31C1B">
      <w:r>
        <w:t>[Brödtext]</w:t>
      </w:r>
    </w:p>
    <w:p w14:paraId="3CAC18EE" w14:textId="77777777" w:rsidR="00E31C1B" w:rsidRDefault="00E31C1B" w:rsidP="00E31C1B">
      <w:pPr>
        <w:pStyle w:val="Rubrik4"/>
      </w:pPr>
      <w:r>
        <w:t>Underrubrik nivå 4</w:t>
      </w:r>
    </w:p>
    <w:p w14:paraId="31452DB1" w14:textId="77777777" w:rsidR="00E31C1B" w:rsidRPr="00382D83" w:rsidRDefault="00E31C1B" w:rsidP="00E31C1B">
      <w:r>
        <w:t>[Brödtext]</w:t>
      </w:r>
    </w:p>
    <w:p w14:paraId="45F6A0DD" w14:textId="77777777" w:rsidR="00E31C1B" w:rsidRDefault="00E31C1B" w:rsidP="00E31C1B">
      <w:r>
        <w:t>[Punktlista anges enligt format:]</w:t>
      </w:r>
    </w:p>
    <w:p w14:paraId="218615A7" w14:textId="77777777" w:rsidR="00E31C1B" w:rsidRDefault="00E31C1B" w:rsidP="00E31C1B">
      <w:pPr>
        <w:pStyle w:val="Punktlista"/>
      </w:pPr>
      <w:r>
        <w:t>[text]</w:t>
      </w:r>
    </w:p>
    <w:p w14:paraId="2FF97991" w14:textId="77777777" w:rsidR="00E31C1B" w:rsidRDefault="00E31C1B" w:rsidP="00E31C1B">
      <w:pPr>
        <w:pStyle w:val="Punktlista"/>
      </w:pPr>
      <w:r>
        <w:t>[text]</w:t>
      </w:r>
    </w:p>
    <w:p w14:paraId="10B9779C" w14:textId="77777777" w:rsidR="00E31C1B" w:rsidRPr="00C80859" w:rsidRDefault="00E31C1B" w:rsidP="00E31C1B">
      <w:pPr>
        <w:pStyle w:val="Punktlista"/>
      </w:pPr>
      <w:r>
        <w:t>[text]</w:t>
      </w:r>
    </w:p>
    <w:p w14:paraId="5F9270EE" w14:textId="149ADB95" w:rsidR="000635D1" w:rsidRDefault="000635D1">
      <w:pPr>
        <w:rPr>
          <w:rFonts w:asciiTheme="majorHAnsi" w:eastAsiaTheme="majorEastAsia" w:hAnsiTheme="majorHAnsi" w:cstheme="majorBidi"/>
          <w:b/>
          <w:sz w:val="32"/>
          <w:szCs w:val="26"/>
        </w:rPr>
      </w:pPr>
      <w:r>
        <w:br w:type="page"/>
      </w:r>
    </w:p>
    <w:p w14:paraId="100353EC" w14:textId="6D053E48" w:rsidR="002C42AA" w:rsidRDefault="00A5263B" w:rsidP="00CE0C3B">
      <w:pPr>
        <w:pStyle w:val="Rubrik2"/>
      </w:pPr>
      <w:bookmarkStart w:id="7" w:name="_Toc170129289"/>
      <w:r>
        <w:lastRenderedPageBreak/>
        <w:t>Tillgång till data och uppföljningsmöjligheter</w:t>
      </w:r>
      <w:bookmarkEnd w:id="7"/>
    </w:p>
    <w:p w14:paraId="7E55B706" w14:textId="5C5C87C2" w:rsidR="00A5263B" w:rsidRPr="00A5263B" w:rsidRDefault="00A5263B" w:rsidP="00A5263B">
      <w:pPr>
        <w:pStyle w:val="Rubrik3"/>
      </w:pPr>
      <w:r>
        <w:t>Beskrivning av möjliga datakällor</w:t>
      </w:r>
    </w:p>
    <w:p w14:paraId="030FC0BB" w14:textId="7995BA92" w:rsidR="00A5263B" w:rsidRDefault="00A5263B" w:rsidP="00A5263B">
      <w:r>
        <w:t>[</w:t>
      </w:r>
      <w:r w:rsidRPr="00CA27D6">
        <w:rPr>
          <w:i/>
          <w:iCs/>
          <w:color w:val="595959" w:themeColor="text1" w:themeTint="A6"/>
        </w:rPr>
        <w:t>Ge en sammanfattande bild av vilka datakällor som har övervägts samt deras för- och nackdelar. Ibland finns endast en möjlig datakälla på kort sikt. Om så är fallet beskrivs detta här liksom förklaringen till det. Om regioners vårdinformationssystem är en tänkbar datakälla eller den enda möjliga datakällan, bör det framgå om data för uppföljning finns tillgänglig hos regionerna. Om en saknad informationsmängd är så kritisk att den påverkar alla eller många indikatorer, ska den beskrivas här</w:t>
      </w:r>
      <w:r w:rsidRPr="003400E3">
        <w:t>.</w:t>
      </w:r>
      <w:r>
        <w:t>]</w:t>
      </w:r>
    </w:p>
    <w:p w14:paraId="0E616735" w14:textId="77777777" w:rsidR="00A5263B" w:rsidRDefault="00A5263B" w:rsidP="00A5263B">
      <w:commentRangeStart w:id="8"/>
      <w:r>
        <w:t xml:space="preserve">För processmåtten har </w:t>
      </w:r>
      <w:r w:rsidRPr="00A66B85">
        <w:t>Socialstyrelsens hälsodataregister</w:t>
      </w:r>
      <w:r>
        <w:t xml:space="preserve"> övervägts, men eftersom vårdförloppet i stor utsträckning berör primärvård skulle data därifrån inte täcka hela patientgruppen. Inga kvalitetsregister täcker i dagsläget den avsedda patientgruppen varför regionernas vårdinformationssystem pekas ut som enda möjliga källa för dessa indikatorer. </w:t>
      </w:r>
    </w:p>
    <w:p w14:paraId="6AB74911" w14:textId="6946F350" w:rsidR="00CE20ED" w:rsidRDefault="00A5263B" w:rsidP="00CE20ED">
      <w:r>
        <w:t>För resultatmåttet finns i dagsläget inga alternativ till mätning via Nationell patientenkät.</w:t>
      </w:r>
      <w:commentRangeEnd w:id="8"/>
      <w:r>
        <w:rPr>
          <w:rStyle w:val="Kommentarsreferens"/>
        </w:rPr>
        <w:commentReference w:id="8"/>
      </w:r>
    </w:p>
    <w:p w14:paraId="4B3879D3" w14:textId="645F8817" w:rsidR="00D005FC" w:rsidRPr="00A5263B" w:rsidRDefault="00D005FC" w:rsidP="00D005FC">
      <w:pPr>
        <w:pStyle w:val="Rubrik3"/>
      </w:pPr>
      <w:commentRangeStart w:id="9"/>
      <w:r>
        <w:t>Indikatorer</w:t>
      </w:r>
      <w:commentRangeEnd w:id="9"/>
      <w:r w:rsidR="00747ACF">
        <w:rPr>
          <w:rStyle w:val="Kommentarsreferens"/>
          <w:rFonts w:asciiTheme="minorHAnsi" w:eastAsia="Times New Roman" w:hAnsiTheme="minorHAnsi" w:cs="Times New Roman"/>
          <w:b w:val="0"/>
        </w:rPr>
        <w:commentReference w:id="9"/>
      </w:r>
    </w:p>
    <w:p w14:paraId="63D1EEE4" w14:textId="7875923E" w:rsidR="00D005FC" w:rsidRDefault="00D005FC" w:rsidP="00D005FC">
      <w:r>
        <w:t>Tabell 1. Resultatmått</w:t>
      </w:r>
    </w:p>
    <w:tbl>
      <w:tblPr>
        <w:tblStyle w:val="Tabellrutntljust"/>
        <w:tblW w:w="9060" w:type="dxa"/>
        <w:tblInd w:w="-5" w:type="dxa"/>
        <w:tblLook w:val="04A0" w:firstRow="1" w:lastRow="0" w:firstColumn="1" w:lastColumn="0" w:noHBand="0" w:noVBand="1"/>
      </w:tblPr>
      <w:tblGrid>
        <w:gridCol w:w="561"/>
        <w:gridCol w:w="3993"/>
        <w:gridCol w:w="1125"/>
        <w:gridCol w:w="3381"/>
      </w:tblGrid>
      <w:tr w:rsidR="00D005FC" w14:paraId="726A0A87" w14:textId="54F36280" w:rsidTr="00406F7F">
        <w:trPr>
          <w:cnfStyle w:val="100000000000" w:firstRow="1" w:lastRow="0" w:firstColumn="0" w:lastColumn="0" w:oddVBand="0" w:evenVBand="0" w:oddHBand="0" w:evenHBand="0" w:firstRowFirstColumn="0" w:firstRowLastColumn="0" w:lastRowFirstColumn="0" w:lastRowLastColumn="0"/>
          <w:trHeight w:val="337"/>
        </w:trPr>
        <w:tc>
          <w:tcPr>
            <w:tcW w:w="561" w:type="dxa"/>
          </w:tcPr>
          <w:p w14:paraId="7E1CFF12" w14:textId="2355613F" w:rsidR="00D005FC" w:rsidRPr="00AE71C8" w:rsidRDefault="00D005FC" w:rsidP="00883DAE">
            <w:pPr>
              <w:rPr>
                <w:b/>
                <w:bCs/>
              </w:rPr>
            </w:pPr>
            <w:r>
              <w:rPr>
                <w:b/>
                <w:bCs/>
              </w:rPr>
              <w:t>#</w:t>
            </w:r>
          </w:p>
        </w:tc>
        <w:tc>
          <w:tcPr>
            <w:tcW w:w="3993" w:type="dxa"/>
          </w:tcPr>
          <w:p w14:paraId="3972566B" w14:textId="5C54E8FB" w:rsidR="00D005FC" w:rsidRPr="00AE71C8" w:rsidRDefault="00D005FC" w:rsidP="00883DAE">
            <w:pPr>
              <w:rPr>
                <w:b/>
                <w:bCs/>
              </w:rPr>
            </w:pPr>
            <w:r w:rsidRPr="00A66B85">
              <w:rPr>
                <w:b/>
                <w:bCs/>
              </w:rPr>
              <w:t>Indikator</w:t>
            </w:r>
          </w:p>
        </w:tc>
        <w:tc>
          <w:tcPr>
            <w:tcW w:w="1125" w:type="dxa"/>
          </w:tcPr>
          <w:p w14:paraId="3DF5563B" w14:textId="1EEA290B" w:rsidR="00D005FC" w:rsidRPr="00AE71C8" w:rsidRDefault="00D005FC" w:rsidP="00883DAE">
            <w:pPr>
              <w:rPr>
                <w:b/>
                <w:bCs/>
              </w:rPr>
            </w:pPr>
            <w:r w:rsidRPr="00A66B85">
              <w:rPr>
                <w:b/>
                <w:bCs/>
              </w:rPr>
              <w:t>Prioritet</w:t>
            </w:r>
          </w:p>
        </w:tc>
        <w:tc>
          <w:tcPr>
            <w:tcW w:w="3381" w:type="dxa"/>
          </w:tcPr>
          <w:p w14:paraId="1816AB30" w14:textId="1D8D1EEC" w:rsidR="00D005FC" w:rsidRPr="00AE71C8" w:rsidRDefault="00D005FC" w:rsidP="00883DAE">
            <w:pPr>
              <w:rPr>
                <w:b/>
                <w:bCs/>
              </w:rPr>
            </w:pPr>
            <w:r>
              <w:rPr>
                <w:b/>
                <w:bCs/>
              </w:rPr>
              <w:t>Koppling till mål</w:t>
            </w:r>
          </w:p>
        </w:tc>
      </w:tr>
      <w:tr w:rsidR="00D005FC" w14:paraId="29935323" w14:textId="38B1FD05" w:rsidTr="00406F7F">
        <w:trPr>
          <w:trHeight w:val="325"/>
        </w:trPr>
        <w:tc>
          <w:tcPr>
            <w:tcW w:w="561" w:type="dxa"/>
          </w:tcPr>
          <w:p w14:paraId="6922DE11" w14:textId="3A441530" w:rsidR="00D005FC" w:rsidRDefault="00D005FC" w:rsidP="00883DAE">
            <w:r>
              <w:t>R1</w:t>
            </w:r>
          </w:p>
        </w:tc>
        <w:tc>
          <w:tcPr>
            <w:tcW w:w="3993" w:type="dxa"/>
          </w:tcPr>
          <w:p w14:paraId="79AE2A22" w14:textId="0C1125F5" w:rsidR="00D005FC" w:rsidRDefault="00D005FC" w:rsidP="00883DAE">
            <w:r w:rsidRPr="007D226D">
              <w:t>Positiva svar i dimensionen Helhetsintryck i Nationell patientenkät (NPE) för patienter med traumatisk hjärnskada</w:t>
            </w:r>
          </w:p>
        </w:tc>
        <w:tc>
          <w:tcPr>
            <w:tcW w:w="1125" w:type="dxa"/>
          </w:tcPr>
          <w:p w14:paraId="1AD8BC8B" w14:textId="70432D06" w:rsidR="003C015D" w:rsidRPr="00C14FF7" w:rsidRDefault="009B3253" w:rsidP="004E37DD">
            <w:pPr>
              <w:spacing w:before="240"/>
              <w:jc w:val="center"/>
            </w:pPr>
            <w:r>
              <w:t xml:space="preserve">— </w:t>
            </w:r>
          </w:p>
        </w:tc>
        <w:tc>
          <w:tcPr>
            <w:tcW w:w="3381" w:type="dxa"/>
          </w:tcPr>
          <w:p w14:paraId="1F448594" w14:textId="7770CD93" w:rsidR="00D005FC" w:rsidRDefault="00D005FC" w:rsidP="00883DAE">
            <w:r>
              <w:t>D</w:t>
            </w:r>
            <w:r w:rsidRPr="007D226D">
              <w:t>et övergripande målet att patienter med traumatisk hjärnskada uppnår bästa möjliga funktionsnivå, aktivitetsförmåga, delaktighet och livskvalitet</w:t>
            </w:r>
          </w:p>
        </w:tc>
      </w:tr>
    </w:tbl>
    <w:p w14:paraId="18F98EBF" w14:textId="77777777" w:rsidR="00D005FC" w:rsidRDefault="00D005FC" w:rsidP="00D005FC"/>
    <w:p w14:paraId="07181915" w14:textId="317E6BFF" w:rsidR="00D005FC" w:rsidRDefault="00D005FC" w:rsidP="00D005FC">
      <w:r>
        <w:t>Tabell 2. Processmått</w:t>
      </w:r>
    </w:p>
    <w:tbl>
      <w:tblPr>
        <w:tblStyle w:val="Tabellrutntljust"/>
        <w:tblW w:w="9060" w:type="dxa"/>
        <w:tblLook w:val="04A0" w:firstRow="1" w:lastRow="0" w:firstColumn="1" w:lastColumn="0" w:noHBand="0" w:noVBand="1"/>
      </w:tblPr>
      <w:tblGrid>
        <w:gridCol w:w="561"/>
        <w:gridCol w:w="3992"/>
        <w:gridCol w:w="1110"/>
        <w:gridCol w:w="3397"/>
      </w:tblGrid>
      <w:tr w:rsidR="00D005FC" w14:paraId="462046C7" w14:textId="77777777" w:rsidTr="21BF042A">
        <w:trPr>
          <w:cnfStyle w:val="100000000000" w:firstRow="1" w:lastRow="0" w:firstColumn="0" w:lastColumn="0" w:oddVBand="0" w:evenVBand="0" w:oddHBand="0" w:evenHBand="0" w:firstRowFirstColumn="0" w:firstRowLastColumn="0" w:lastRowFirstColumn="0" w:lastRowLastColumn="0"/>
          <w:trHeight w:val="337"/>
        </w:trPr>
        <w:tc>
          <w:tcPr>
            <w:tcW w:w="561" w:type="dxa"/>
          </w:tcPr>
          <w:p w14:paraId="4286F021" w14:textId="77777777" w:rsidR="00D005FC" w:rsidRPr="00AE71C8" w:rsidRDefault="00D005FC" w:rsidP="00883DAE">
            <w:pPr>
              <w:rPr>
                <w:b/>
                <w:bCs/>
              </w:rPr>
            </w:pPr>
            <w:r>
              <w:rPr>
                <w:b/>
                <w:bCs/>
              </w:rPr>
              <w:t>#</w:t>
            </w:r>
          </w:p>
        </w:tc>
        <w:tc>
          <w:tcPr>
            <w:tcW w:w="3992" w:type="dxa"/>
          </w:tcPr>
          <w:p w14:paraId="4DB6EFFD" w14:textId="77777777" w:rsidR="00D005FC" w:rsidRPr="00AE71C8" w:rsidRDefault="00D005FC" w:rsidP="00883DAE">
            <w:pPr>
              <w:rPr>
                <w:b/>
                <w:bCs/>
              </w:rPr>
            </w:pPr>
            <w:r w:rsidRPr="00A66B85">
              <w:rPr>
                <w:b/>
                <w:bCs/>
              </w:rPr>
              <w:t>Indikator</w:t>
            </w:r>
          </w:p>
        </w:tc>
        <w:tc>
          <w:tcPr>
            <w:tcW w:w="1110" w:type="dxa"/>
          </w:tcPr>
          <w:p w14:paraId="7E219A1E" w14:textId="77777777" w:rsidR="00D005FC" w:rsidRPr="00AE71C8" w:rsidRDefault="00D005FC" w:rsidP="00883DAE">
            <w:pPr>
              <w:rPr>
                <w:b/>
                <w:bCs/>
              </w:rPr>
            </w:pPr>
            <w:r w:rsidRPr="00A66B85">
              <w:rPr>
                <w:b/>
                <w:bCs/>
              </w:rPr>
              <w:t>Prioritet</w:t>
            </w:r>
          </w:p>
        </w:tc>
        <w:tc>
          <w:tcPr>
            <w:tcW w:w="3397" w:type="dxa"/>
          </w:tcPr>
          <w:p w14:paraId="6A226F9A" w14:textId="77777777" w:rsidR="00D005FC" w:rsidRPr="00AE71C8" w:rsidRDefault="00D005FC" w:rsidP="00883DAE">
            <w:pPr>
              <w:rPr>
                <w:b/>
                <w:bCs/>
              </w:rPr>
            </w:pPr>
            <w:r>
              <w:rPr>
                <w:b/>
                <w:bCs/>
              </w:rPr>
              <w:t>Koppling till mål</w:t>
            </w:r>
          </w:p>
        </w:tc>
      </w:tr>
      <w:tr w:rsidR="00D005FC" w14:paraId="2A5E739B" w14:textId="77777777" w:rsidTr="21BF042A">
        <w:trPr>
          <w:trHeight w:val="325"/>
        </w:trPr>
        <w:tc>
          <w:tcPr>
            <w:tcW w:w="561" w:type="dxa"/>
          </w:tcPr>
          <w:p w14:paraId="5F482658" w14:textId="35BC807F" w:rsidR="00D005FC" w:rsidRDefault="00D005FC" w:rsidP="00883DAE">
            <w:r>
              <w:t>P1</w:t>
            </w:r>
          </w:p>
        </w:tc>
        <w:tc>
          <w:tcPr>
            <w:tcW w:w="3992" w:type="dxa"/>
          </w:tcPr>
          <w:p w14:paraId="6DF3E6F1" w14:textId="3791AC4D" w:rsidR="00D005FC" w:rsidRDefault="00D005FC" w:rsidP="00883DAE">
            <w:r w:rsidRPr="007D226D">
              <w:t>Andel patienter med lätt traumatisk hjärnskada som fått diagnosanpassad information vid första vårdkontakt</w:t>
            </w:r>
          </w:p>
        </w:tc>
        <w:tc>
          <w:tcPr>
            <w:tcW w:w="1110" w:type="dxa"/>
          </w:tcPr>
          <w:p w14:paraId="40EF97BF" w14:textId="74B0816B" w:rsidR="00D005FC" w:rsidRDefault="00D005FC" w:rsidP="00883DAE">
            <w:r>
              <w:t>Hög</w:t>
            </w:r>
          </w:p>
        </w:tc>
        <w:tc>
          <w:tcPr>
            <w:tcW w:w="3397" w:type="dxa"/>
          </w:tcPr>
          <w:p w14:paraId="429D5F51" w14:textId="28FA0233" w:rsidR="00D005FC" w:rsidRDefault="00D005FC" w:rsidP="00883DAE">
            <w:r>
              <w:t>A</w:t>
            </w:r>
            <w:r w:rsidRPr="007D226D">
              <w:t>tt patienten och närstående får anpassad information och stöd</w:t>
            </w:r>
          </w:p>
        </w:tc>
      </w:tr>
      <w:tr w:rsidR="00D005FC" w14:paraId="14F133D6" w14:textId="77777777" w:rsidTr="21BF042A">
        <w:trPr>
          <w:trHeight w:val="325"/>
        </w:trPr>
        <w:tc>
          <w:tcPr>
            <w:tcW w:w="561" w:type="dxa"/>
          </w:tcPr>
          <w:p w14:paraId="03A2EF48" w14:textId="0E0675FA" w:rsidR="00D005FC" w:rsidRDefault="00D005FC" w:rsidP="00883DAE">
            <w:r>
              <w:t>P2</w:t>
            </w:r>
          </w:p>
        </w:tc>
        <w:tc>
          <w:tcPr>
            <w:tcW w:w="3992" w:type="dxa"/>
          </w:tcPr>
          <w:p w14:paraId="1CC25282" w14:textId="068FC84B" w:rsidR="00D005FC" w:rsidRPr="007D226D" w:rsidRDefault="00D005FC" w:rsidP="00883DAE">
            <w:r w:rsidRPr="007D226D">
              <w:t>Andel patienter över 18 år med lätt traumatisk hjärnskada som har fått en rehabiliteringsplan upprättad inom 30 dagar efter diagnos</w:t>
            </w:r>
          </w:p>
        </w:tc>
        <w:tc>
          <w:tcPr>
            <w:tcW w:w="1110" w:type="dxa"/>
          </w:tcPr>
          <w:p w14:paraId="65E4054A" w14:textId="13D36337" w:rsidR="00D005FC" w:rsidRDefault="00D005FC" w:rsidP="00883DAE">
            <w:r>
              <w:t>Hög</w:t>
            </w:r>
          </w:p>
        </w:tc>
        <w:tc>
          <w:tcPr>
            <w:tcW w:w="3397" w:type="dxa"/>
          </w:tcPr>
          <w:p w14:paraId="77ABCD55" w14:textId="50E29724" w:rsidR="00D005FC" w:rsidRDefault="00D005FC" w:rsidP="00883DAE">
            <w:r>
              <w:t>A</w:t>
            </w:r>
            <w:r w:rsidRPr="007D226D">
              <w:t>tt patienten får en behovsanpassad personcentrerad och samordnad uppföljning och rehabilitering oavsett skadans svårighetsgrad, tidpunkt i vård- och rehabiliteringsförloppet, ålder vid skada och utvecklingsstadium</w:t>
            </w:r>
            <w:r>
              <w:t>.</w:t>
            </w:r>
          </w:p>
        </w:tc>
      </w:tr>
      <w:tr w:rsidR="00D005FC" w14:paraId="14442478" w14:textId="77777777" w:rsidTr="21BF042A">
        <w:trPr>
          <w:trHeight w:val="325"/>
        </w:trPr>
        <w:tc>
          <w:tcPr>
            <w:tcW w:w="561" w:type="dxa"/>
          </w:tcPr>
          <w:p w14:paraId="064D72A0" w14:textId="01900DD2" w:rsidR="00D005FC" w:rsidRDefault="00D005FC" w:rsidP="00883DAE">
            <w:r>
              <w:lastRenderedPageBreak/>
              <w:t>P3</w:t>
            </w:r>
          </w:p>
        </w:tc>
        <w:tc>
          <w:tcPr>
            <w:tcW w:w="3992" w:type="dxa"/>
          </w:tcPr>
          <w:p w14:paraId="64331E91" w14:textId="6DF72656" w:rsidR="00D005FC" w:rsidRPr="007D226D" w:rsidRDefault="00D005FC" w:rsidP="00883DAE">
            <w:r w:rsidRPr="008F3CEA">
              <w:t>Andel patienter med traumatisk hjärnskada som har behövt inneliggande vård och som har fått en rehabiliteringsplan upprättad vid utskrivning</w:t>
            </w:r>
          </w:p>
        </w:tc>
        <w:tc>
          <w:tcPr>
            <w:tcW w:w="1110" w:type="dxa"/>
          </w:tcPr>
          <w:p w14:paraId="18289498" w14:textId="11BD8CB3" w:rsidR="00D005FC" w:rsidRDefault="009B3253" w:rsidP="004E37DD">
            <w:pPr>
              <w:spacing w:before="240"/>
              <w:jc w:val="center"/>
            </w:pPr>
            <w:r>
              <w:t xml:space="preserve">— </w:t>
            </w:r>
          </w:p>
        </w:tc>
        <w:tc>
          <w:tcPr>
            <w:tcW w:w="3397" w:type="dxa"/>
          </w:tcPr>
          <w:p w14:paraId="67D93E9E" w14:textId="66B8D21C" w:rsidR="00D005FC" w:rsidRDefault="00D005FC" w:rsidP="00883DAE">
            <w:r>
              <w:t>A</w:t>
            </w:r>
            <w:r w:rsidRPr="007D226D">
              <w:t>tt patienten får en behovsanpassad personcentrerad och samordnad uppföljning och rehabilitering oavsett skadans svårighetsgrad, tidpunkt i vård- och rehabiliteringsförloppet, ålder vid skada och utvecklingsstadium</w:t>
            </w:r>
            <w:r>
              <w:t>.</w:t>
            </w:r>
          </w:p>
        </w:tc>
      </w:tr>
      <w:tr w:rsidR="00D005FC" w14:paraId="42600779" w14:textId="77777777" w:rsidTr="21BF042A">
        <w:trPr>
          <w:trHeight w:val="325"/>
        </w:trPr>
        <w:tc>
          <w:tcPr>
            <w:tcW w:w="561" w:type="dxa"/>
          </w:tcPr>
          <w:p w14:paraId="1537C6BE" w14:textId="4D179E39" w:rsidR="00D005FC" w:rsidRDefault="00D005FC" w:rsidP="00883DAE">
            <w:r>
              <w:t>P4</w:t>
            </w:r>
          </w:p>
        </w:tc>
        <w:tc>
          <w:tcPr>
            <w:tcW w:w="3992" w:type="dxa"/>
          </w:tcPr>
          <w:p w14:paraId="17D034E0" w14:textId="0EA889AC" w:rsidR="00D005FC" w:rsidRPr="007D226D" w:rsidRDefault="00D005FC" w:rsidP="00883DAE">
            <w:r w:rsidRPr="008F3CEA">
              <w:t>Andel patienter med traumatisk hjärnskada som har fått ett uppföljningsbesök inom 42 dagar från utskrivning</w:t>
            </w:r>
          </w:p>
        </w:tc>
        <w:tc>
          <w:tcPr>
            <w:tcW w:w="1110" w:type="dxa"/>
          </w:tcPr>
          <w:p w14:paraId="298944A7" w14:textId="2D4EE59D" w:rsidR="00D005FC" w:rsidRDefault="00D005FC" w:rsidP="00883DAE">
            <w:r>
              <w:t>Hög</w:t>
            </w:r>
          </w:p>
        </w:tc>
        <w:tc>
          <w:tcPr>
            <w:tcW w:w="3397" w:type="dxa"/>
          </w:tcPr>
          <w:p w14:paraId="121B74E4" w14:textId="46CB8270" w:rsidR="00D005FC" w:rsidRDefault="00D005FC" w:rsidP="00883DAE">
            <w:r>
              <w:t>A</w:t>
            </w:r>
            <w:r w:rsidRPr="007D226D">
              <w:t>tt patienten får en behovsanpassad personcentrerad och samordnad uppföljning och rehabilitering oavsett skadans svårighetsgrad, tidpunkt i vård- och rehabiliteringsförloppet, ålder vid skada och utvecklingsstadium</w:t>
            </w:r>
            <w:r>
              <w:t>.</w:t>
            </w:r>
          </w:p>
        </w:tc>
      </w:tr>
      <w:tr w:rsidR="00D005FC" w14:paraId="77C231C4" w14:textId="77777777" w:rsidTr="21BF042A">
        <w:trPr>
          <w:trHeight w:val="325"/>
        </w:trPr>
        <w:tc>
          <w:tcPr>
            <w:tcW w:w="561" w:type="dxa"/>
          </w:tcPr>
          <w:p w14:paraId="348367C3" w14:textId="79E8A7DE" w:rsidR="00D005FC" w:rsidRDefault="00D005FC" w:rsidP="00883DAE">
            <w:r>
              <w:t>P5</w:t>
            </w:r>
          </w:p>
        </w:tc>
        <w:tc>
          <w:tcPr>
            <w:tcW w:w="3992" w:type="dxa"/>
          </w:tcPr>
          <w:p w14:paraId="30306C99" w14:textId="70DA1ED7" w:rsidR="00D005FC" w:rsidRPr="007D226D" w:rsidRDefault="00D005FC" w:rsidP="00883DAE">
            <w:r w:rsidRPr="008F3CEA">
              <w:t>Andel patienter med traumatisk hjärnskada och en upprättad rehabiliteringsplan, där uppföljning av planen skett inom 90 dagar efter upprättandet</w:t>
            </w:r>
          </w:p>
        </w:tc>
        <w:tc>
          <w:tcPr>
            <w:tcW w:w="1110" w:type="dxa"/>
          </w:tcPr>
          <w:p w14:paraId="4CC2EB5E" w14:textId="4CC29E8C" w:rsidR="00D005FC" w:rsidRDefault="009B3253" w:rsidP="004E37DD">
            <w:pPr>
              <w:spacing w:before="240"/>
              <w:jc w:val="center"/>
            </w:pPr>
            <w:r>
              <w:t xml:space="preserve">— </w:t>
            </w:r>
          </w:p>
        </w:tc>
        <w:tc>
          <w:tcPr>
            <w:tcW w:w="3397" w:type="dxa"/>
          </w:tcPr>
          <w:p w14:paraId="6CCC616B" w14:textId="7F103BBE" w:rsidR="00D005FC" w:rsidRDefault="00D005FC" w:rsidP="00883DAE">
            <w:r>
              <w:t>A</w:t>
            </w:r>
            <w:r w:rsidRPr="007D226D">
              <w:t>tt patienten får en behovsanpassad personcentrerad och samordnad uppföljning och rehabilitering oavsett skadans svårighetsgrad, tidpunkt i vård- och rehabiliteringsförloppet, ålder vid skada och utvecklingsstadium</w:t>
            </w:r>
            <w:r>
              <w:t>.</w:t>
            </w:r>
          </w:p>
        </w:tc>
      </w:tr>
    </w:tbl>
    <w:p w14:paraId="1117CC95" w14:textId="77777777" w:rsidR="00D005FC" w:rsidRDefault="00D005FC" w:rsidP="00D005FC"/>
    <w:p w14:paraId="147B0432" w14:textId="3A6C60A6" w:rsidR="00CE20ED" w:rsidRDefault="00747ACF" w:rsidP="00CE20ED">
      <w:pPr>
        <w:pStyle w:val="Rubrik3"/>
      </w:pPr>
      <w:r>
        <w:t>Datakällor för uppföljning på kort sikt</w:t>
      </w:r>
    </w:p>
    <w:p w14:paraId="6B64281A" w14:textId="77777777" w:rsidR="00747ACF" w:rsidRPr="003400E3" w:rsidRDefault="00747ACF" w:rsidP="00747ACF">
      <w:commentRangeStart w:id="10"/>
      <w:commentRangeStart w:id="11"/>
      <w:r w:rsidRPr="00076819">
        <w:rPr>
          <w:noProof/>
        </w:rPr>
        <w:drawing>
          <wp:inline distT="0" distB="0" distL="0" distR="0" wp14:anchorId="5075BE87" wp14:editId="501B21B3">
            <wp:extent cx="5419779" cy="2040344"/>
            <wp:effectExtent l="0" t="0" r="0" b="0"/>
            <wp:docPr id="6" name="Bildobjekt 6" descr="En bild som visar text, skärmbild, Teckensnitt, nummer&#10;&#10;Automatiskt genererad beskrivning">
              <a:extLst xmlns:a="http://schemas.openxmlformats.org/drawingml/2006/main">
                <a:ext uri="{FF2B5EF4-FFF2-40B4-BE49-F238E27FC236}">
                  <a16:creationId xmlns:a16="http://schemas.microsoft.com/office/drawing/2014/main" id="{E6EC5B8C-DB76-2AFF-CBFA-319B15FF8B8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Bildobjekt 5" descr="En bild som visar text, skärmbild, Teckensnitt, nummer&#10;&#10;Automatiskt genererad beskrivning">
                      <a:extLst>
                        <a:ext uri="{FF2B5EF4-FFF2-40B4-BE49-F238E27FC236}">
                          <a16:creationId xmlns:a16="http://schemas.microsoft.com/office/drawing/2014/main" id="{E6EC5B8C-DB76-2AFF-CBFA-319B15FF8B8C}"/>
                        </a:ext>
                      </a:extLst>
                    </pic:cNvPr>
                    <pic:cNvPicPr>
                      <a:picLocks noChangeAspect="1"/>
                    </pic:cNvPicPr>
                  </pic:nvPicPr>
                  <pic:blipFill>
                    <a:blip r:embed="rId16"/>
                    <a:stretch>
                      <a:fillRect/>
                    </a:stretch>
                  </pic:blipFill>
                  <pic:spPr>
                    <a:xfrm>
                      <a:off x="0" y="0"/>
                      <a:ext cx="5419779" cy="2040344"/>
                    </a:xfrm>
                    <a:prstGeom prst="rect">
                      <a:avLst/>
                    </a:prstGeom>
                  </pic:spPr>
                </pic:pic>
              </a:graphicData>
            </a:graphic>
          </wp:inline>
        </w:drawing>
      </w:r>
      <w:commentRangeEnd w:id="10"/>
      <w:r>
        <w:rPr>
          <w:rStyle w:val="Kommentarsreferens"/>
        </w:rPr>
        <w:commentReference w:id="10"/>
      </w:r>
      <w:commentRangeEnd w:id="11"/>
      <w:r w:rsidR="00034F84">
        <w:rPr>
          <w:rStyle w:val="Kommentarsreferens"/>
        </w:rPr>
        <w:commentReference w:id="11"/>
      </w:r>
    </w:p>
    <w:p w14:paraId="7C6370F1" w14:textId="77777777" w:rsidR="00747ACF" w:rsidRPr="003400E3" w:rsidRDefault="00747ACF" w:rsidP="00747ACF">
      <w:r w:rsidRPr="003400E3">
        <w:t>Förklaring till bild: Kunskapsstödets indikatorer representeras här med sitt ordningsnummer i indikatortabellen. Indikatorer som</w:t>
      </w:r>
      <w:r>
        <w:t xml:space="preserve"> är viktigast för vårdförloppet</w:t>
      </w:r>
      <w:r w:rsidRPr="003400E3">
        <w:t xml:space="preserve"> har prioritet ”Hög” </w:t>
      </w:r>
      <w:r>
        <w:t xml:space="preserve">och </w:t>
      </w:r>
      <w:r w:rsidRPr="003400E3">
        <w:t xml:space="preserve">är </w:t>
      </w:r>
      <w:r>
        <w:t>inringade</w:t>
      </w:r>
      <w:r w:rsidRPr="003400E3">
        <w:t>.</w:t>
      </w:r>
    </w:p>
    <w:p w14:paraId="0DF0C55D" w14:textId="77777777" w:rsidR="00747ACF" w:rsidRPr="00CA27D6" w:rsidRDefault="00747ACF" w:rsidP="00747ACF">
      <w:pPr>
        <w:rPr>
          <w:i/>
          <w:iCs/>
          <w:color w:val="595959" w:themeColor="text1" w:themeTint="A6"/>
        </w:rPr>
      </w:pPr>
      <w:r w:rsidRPr="00427131">
        <w:lastRenderedPageBreak/>
        <w:t>[</w:t>
      </w:r>
      <w:r w:rsidRPr="00CA27D6">
        <w:rPr>
          <w:i/>
          <w:iCs/>
          <w:color w:val="595959" w:themeColor="text1" w:themeTint="A6"/>
        </w:rPr>
        <w:t>Datatillgången kommenteras kortfattat. Om datatillgången påverkar tolkningen av data så kommenteras även detta kort, till exempel: Brister i datatillgången för datakälla X innebär tills vidare att jämförelser mellan regioner inte bör göras.</w:t>
      </w:r>
    </w:p>
    <w:p w14:paraId="68D04558" w14:textId="77777777" w:rsidR="00747ACF" w:rsidRDefault="00747ACF" w:rsidP="00747ACF">
      <w:pPr>
        <w:rPr>
          <w:color w:val="A6A6A6" w:themeColor="background1" w:themeShade="A6"/>
        </w:rPr>
      </w:pPr>
      <w:r w:rsidRPr="00CA27D6">
        <w:rPr>
          <w:i/>
          <w:iCs/>
          <w:color w:val="595959" w:themeColor="text1" w:themeTint="A6"/>
        </w:rPr>
        <w:t>När den tilltänkta datakällan är regionernas vårdinformationssystem behövs ett klargörande av vad det innebär i form av förväntan på regioner att presentera data för nationell uppföljning (fr.om. när och hur ofta</w:t>
      </w:r>
      <w:r w:rsidRPr="00CA27D6">
        <w:rPr>
          <w:color w:val="595959" w:themeColor="text1" w:themeTint="A6"/>
        </w:rPr>
        <w:t>…).</w:t>
      </w:r>
      <w:r w:rsidRPr="00427131">
        <w:rPr>
          <w:color w:val="000000" w:themeColor="text1"/>
        </w:rPr>
        <w:t>]</w:t>
      </w:r>
    </w:p>
    <w:p w14:paraId="19012287" w14:textId="77777777" w:rsidR="00747ACF" w:rsidRDefault="00747ACF" w:rsidP="00747ACF">
      <w:commentRangeStart w:id="12"/>
      <w:r>
        <w:t>Datatillgången för detta vårdförlopps indikatorer anses vara relativt god.</w:t>
      </w:r>
    </w:p>
    <w:p w14:paraId="5B965B8D" w14:textId="77777777" w:rsidR="00747ACF" w:rsidRPr="00A66B85" w:rsidRDefault="00747ACF" w:rsidP="00747ACF">
      <w:r>
        <w:t>Resultatmåttet förväntas kunna hämtas från Nationell patientenkät (NPE) där n</w:t>
      </w:r>
      <w:r w:rsidRPr="008801EB">
        <w:t>ationellt gemensamma undersökningar genomförs vartannat år inom primärvård, somatisk öppen- och slutenvård, akutmottagningar samt psykiatrisk öppen- och slutenvård.</w:t>
      </w:r>
      <w:r>
        <w:t xml:space="preserve"> </w:t>
      </w:r>
    </w:p>
    <w:p w14:paraId="32430724" w14:textId="77777777" w:rsidR="00747ACF" w:rsidRDefault="00747ACF" w:rsidP="00747ACF">
      <w:r>
        <w:t xml:space="preserve">De fem processmåtten bör vara möjliga att fånga via regionernas vårdinformationssystem förutsatt att föreslagna koder eller motsvarande strukturerad information registreras. </w:t>
      </w:r>
      <w:commentRangeEnd w:id="12"/>
      <w:r>
        <w:rPr>
          <w:rStyle w:val="Kommentarsreferens"/>
        </w:rPr>
        <w:commentReference w:id="12"/>
      </w:r>
    </w:p>
    <w:p w14:paraId="627A100B" w14:textId="25D3E017" w:rsidR="00747ACF" w:rsidRPr="00A5263B" w:rsidRDefault="00747ACF" w:rsidP="00747ACF">
      <w:pPr>
        <w:pStyle w:val="Rubrik3"/>
      </w:pPr>
      <w:r>
        <w:t>Förändrings- och utvecklingsbehov</w:t>
      </w:r>
    </w:p>
    <w:p w14:paraId="537E571F" w14:textId="77777777" w:rsidR="00747ACF" w:rsidRPr="00CA27D6" w:rsidRDefault="00747ACF" w:rsidP="00747ACF">
      <w:pPr>
        <w:rPr>
          <w:i/>
          <w:iCs/>
          <w:color w:val="595959" w:themeColor="text1" w:themeTint="A6"/>
        </w:rPr>
      </w:pPr>
      <w:r>
        <w:t>[</w:t>
      </w:r>
      <w:r w:rsidRPr="00CA27D6">
        <w:rPr>
          <w:i/>
          <w:iCs/>
          <w:color w:val="595959" w:themeColor="text1" w:themeTint="A6"/>
        </w:rPr>
        <w:t>Ju sämre uppföljningsmöjligheterna / datatillgången är, desto mer betydelsefullt är detta avsnitt.</w:t>
      </w:r>
    </w:p>
    <w:p w14:paraId="30E1196D" w14:textId="77777777" w:rsidR="00747ACF" w:rsidRPr="00CA27D6" w:rsidRDefault="00747ACF" w:rsidP="00747ACF">
      <w:pPr>
        <w:rPr>
          <w:i/>
          <w:iCs/>
          <w:color w:val="595959" w:themeColor="text1" w:themeTint="A6"/>
        </w:rPr>
      </w:pPr>
      <w:r w:rsidRPr="00CA27D6">
        <w:rPr>
          <w:i/>
          <w:iCs/>
          <w:color w:val="595959" w:themeColor="text1" w:themeTint="A6"/>
        </w:rPr>
        <w:t>Om det sker en underregistrering av koder som är centrala för en god uppföljning bör det nämnas liksom att en förutsättning för en god uppföljning är att aktuella koder används.</w:t>
      </w:r>
    </w:p>
    <w:p w14:paraId="46994A48" w14:textId="77777777" w:rsidR="00747ACF" w:rsidRPr="00CA27D6" w:rsidRDefault="00747ACF" w:rsidP="00747ACF">
      <w:pPr>
        <w:rPr>
          <w:i/>
          <w:iCs/>
          <w:color w:val="595959" w:themeColor="text1" w:themeTint="A6"/>
        </w:rPr>
      </w:pPr>
      <w:r w:rsidRPr="00CA27D6">
        <w:rPr>
          <w:i/>
          <w:iCs/>
          <w:color w:val="595959" w:themeColor="text1" w:themeTint="A6"/>
        </w:rPr>
        <w:t>Om ett nationellt kvalitetsregister bedriver utveckling som har betydelse för uppföljningen av kunskapsstödets indikatorer (till exempel för att skapa förutsättningar för automatisk dataöverföring) bör det beskrivas kort.</w:t>
      </w:r>
    </w:p>
    <w:p w14:paraId="01C38447" w14:textId="77777777" w:rsidR="00747ACF" w:rsidRPr="00CA27D6" w:rsidRDefault="00747ACF" w:rsidP="00747ACF">
      <w:pPr>
        <w:rPr>
          <w:i/>
          <w:iCs/>
          <w:color w:val="595959" w:themeColor="text1" w:themeTint="A6"/>
        </w:rPr>
      </w:pPr>
      <w:r w:rsidRPr="00CA27D6">
        <w:rPr>
          <w:i/>
          <w:iCs/>
          <w:color w:val="595959" w:themeColor="text1" w:themeTint="A6"/>
        </w:rPr>
        <w:t xml:space="preserve">För att lyckas följa upp ett kunskapsstöds indikatorer utan att öka den administrativa bördan i vården bör den information som indikatorerna behöver kunna fångas strukturerat i grunddokumentationen. Exemplifiera sådana informationsmängder som behöver fångas men där strukturerad information saknas. Beskriv också om utvecklingsarbete krävs för att säkerställa effektiv datafångst av informationsmängder som idag inte fångas strukturerat i grunddokumentationen. Beskrivningen bör innehålla uppgifter om vilka / hur många informationsmängder som berörs. </w:t>
      </w:r>
    </w:p>
    <w:p w14:paraId="1E33819C" w14:textId="194D04B4" w:rsidR="00747ACF" w:rsidRDefault="00747ACF" w:rsidP="00747ACF">
      <w:r w:rsidRPr="00CA27D6">
        <w:rPr>
          <w:i/>
          <w:iCs/>
          <w:color w:val="595959" w:themeColor="text1" w:themeTint="A6"/>
        </w:rPr>
        <w:t xml:space="preserve">I vissa fall kan vi på goda grunder anta att det kommer dröja innan en godtagbar indikatorbaserad uppföljning kan göras för en stor del av eller samtliga indikatorer. Då kan andra former av uppföljning övervägas under tiden, </w:t>
      </w:r>
      <w:r w:rsidR="00625AA4" w:rsidRPr="00CA27D6">
        <w:rPr>
          <w:i/>
          <w:iCs/>
          <w:color w:val="595959" w:themeColor="text1" w:themeTint="A6"/>
        </w:rPr>
        <w:t>till exempel</w:t>
      </w:r>
      <w:r w:rsidRPr="00CA27D6">
        <w:rPr>
          <w:i/>
          <w:iCs/>
          <w:color w:val="595959" w:themeColor="text1" w:themeTint="A6"/>
        </w:rPr>
        <w:t xml:space="preserve"> enkäter som riktas till berörda verksamheter eller någon form av kvalitetsrevision. Vi bör beskriva att denna möjlighet övervägs i dessa fall.</w:t>
      </w:r>
      <w:r>
        <w:t>]</w:t>
      </w:r>
    </w:p>
    <w:p w14:paraId="38FFF3EC" w14:textId="77777777" w:rsidR="00747ACF" w:rsidRPr="00A66B85" w:rsidRDefault="00747ACF" w:rsidP="00747ACF">
      <w:commentRangeStart w:id="13"/>
      <w:r>
        <w:t xml:space="preserve">För resultatmåttets datauttag via Nationell patientenkät kan viss utveckling krävas. </w:t>
      </w:r>
      <w:r w:rsidRPr="00A66B85">
        <w:t>Arbete pågår</w:t>
      </w:r>
      <w:r>
        <w:t xml:space="preserve"> under 2023</w:t>
      </w:r>
      <w:r w:rsidRPr="00A66B85">
        <w:t xml:space="preserve"> i syfte att genomföra några PREM-mätningar för </w:t>
      </w:r>
      <w:r>
        <w:t xml:space="preserve">personcentrerade och sammanhållna </w:t>
      </w:r>
      <w:r w:rsidRPr="00A66B85">
        <w:t xml:space="preserve">vårdförlopp, först med ett mindre urval, </w:t>
      </w:r>
      <w:r>
        <w:t xml:space="preserve">utvärdera mätningarna </w:t>
      </w:r>
      <w:r w:rsidRPr="00A66B85">
        <w:t xml:space="preserve">och eventuellt därefter </w:t>
      </w:r>
      <w:r>
        <w:t xml:space="preserve">göra mätningar </w:t>
      </w:r>
      <w:r w:rsidRPr="00A66B85">
        <w:t xml:space="preserve">bredare och i en återkommande rutin. </w:t>
      </w:r>
    </w:p>
    <w:p w14:paraId="4E3D6BB1" w14:textId="77777777" w:rsidR="00747ACF" w:rsidRDefault="00747ACF" w:rsidP="00747ACF">
      <w:r>
        <w:lastRenderedPageBreak/>
        <w:t xml:space="preserve">Med avseende på processmåtten </w:t>
      </w:r>
      <w:r w:rsidRPr="00A66B85">
        <w:t xml:space="preserve">finns en osäkerhet om de aktuella diagnos- och åtgärdskoderna registreras på ett likartat sätt i olika regioner. </w:t>
      </w:r>
      <w:r>
        <w:t xml:space="preserve">Framför allt är det oklart om de utpekade ICD-10-koderna sätts som huvuddiagnos där de borde, vilket ger en osäkerhet för alla indikatorer utom en. </w:t>
      </w:r>
      <w:r w:rsidRPr="00A66B85">
        <w:t xml:space="preserve">Detta kommer att behöva undersökas genom att datauttag görs från olika regioner i det fortsatta arbetet. Åtgärder för att stödja att kodning utförs på ett likartat sätt kan behöva diskuteras, både för detta och andra vårdförlopp. </w:t>
      </w:r>
    </w:p>
    <w:p w14:paraId="25593FAB" w14:textId="77777777" w:rsidR="00747ACF" w:rsidRDefault="00747ACF" w:rsidP="00747ACF">
      <w:r>
        <w:t xml:space="preserve">För indikator P1 efterfrågas information om att patienten har fått diagnosanpassad information. Detta är i dagsläget inget som dokumenteras strukturerat i alla verksamheter. </w:t>
      </w:r>
      <w:r w:rsidRPr="0000514B">
        <w:t xml:space="preserve">Angiven KVÅ-kod </w:t>
      </w:r>
      <w:r>
        <w:t>(</w:t>
      </w:r>
      <w:r w:rsidRPr="0000514B">
        <w:t>QV002 Information/undervisning om hälsoproblem</w:t>
      </w:r>
      <w:r>
        <w:t xml:space="preserve">) </w:t>
      </w:r>
      <w:r w:rsidRPr="0000514B">
        <w:t>behöver registreras för just patientgrupp</w:t>
      </w:r>
      <w:r>
        <w:t xml:space="preserve">en med ICD-10-kod </w:t>
      </w:r>
      <w:r w:rsidRPr="00EB56A5">
        <w:t>S060 Hjärnskakning</w:t>
      </w:r>
      <w:r w:rsidRPr="0000514B">
        <w:t xml:space="preserve"> även om det inte görs brett för alla patientgrupper (även om andra patientgrupper också får information om sitt hälsoproblem)</w:t>
      </w:r>
      <w:r>
        <w:t>, vilket kan innebära en extra administrativ börda för verksamheterna. Många anser information till patient om diagnos så självklart att det inte bör KVÅ-kodas. Ett alternativ till explicit KVÅ-kodning skulle vara att strukturerat dokumentera information till patient i allmänhet och med hjälp av underliggande Snomed CT-kodning hämta ut data. Behovet att kunna följa att patienten fått information av olika slag har identifierats även i andra vårdförlopp.</w:t>
      </w:r>
    </w:p>
    <w:p w14:paraId="6BEC38D8" w14:textId="77777777" w:rsidR="00747ACF" w:rsidRPr="00A66B85" w:rsidRDefault="00747ACF" w:rsidP="00747ACF">
      <w:r>
        <w:t xml:space="preserve">För indikatorer P2, P3 och P5 efterfrågas information om upprättande respektive uppföljning av rehabiliteringsplan, i linje med generisk modell för rehabilitering. Många regioner arbetar under 2023 med att införa arbetssätt enligt denna modell brett i sina verksamheter och tillgången till data för uppföljning kan på grund av underregistrering av utpekade koder därför initialt vara lägre än önskat, men bör öka i takt med införandet i regionerna. </w:t>
      </w:r>
      <w:commentRangeEnd w:id="13"/>
      <w:r>
        <w:rPr>
          <w:rStyle w:val="Kommentarsreferens"/>
        </w:rPr>
        <w:commentReference w:id="13"/>
      </w:r>
    </w:p>
    <w:p w14:paraId="14CB5E1F" w14:textId="77777777" w:rsidR="00747ACF" w:rsidRDefault="00747ACF" w:rsidP="00C23B5B">
      <w:pPr>
        <w:pStyle w:val="Rubrik4"/>
      </w:pPr>
    </w:p>
    <w:p w14:paraId="7B699DF8" w14:textId="006D57AF" w:rsidR="00CE0C3B" w:rsidRPr="00CE0C3B" w:rsidRDefault="00CE0C3B" w:rsidP="00CE0C3B">
      <w:pPr>
        <w:pStyle w:val="Rubrik2"/>
      </w:pPr>
      <w:bookmarkStart w:id="14" w:name="_Toc170129291"/>
      <w:r w:rsidRPr="00CE20ED">
        <w:t>Referens</w:t>
      </w:r>
      <w:r w:rsidR="004A3E4B" w:rsidRPr="00CE20ED">
        <w:t xml:space="preserve">lista </w:t>
      </w:r>
      <w:r w:rsidR="000635D1">
        <w:t xml:space="preserve">för Bilaga </w:t>
      </w:r>
      <w:commentRangeStart w:id="15"/>
      <w:r w:rsidR="000635D1">
        <w:t>[</w:t>
      </w:r>
      <w:r w:rsidR="0019017D">
        <w:t>N</w:t>
      </w:r>
      <w:r w:rsidR="000635D1">
        <w:t>]</w:t>
      </w:r>
      <w:commentRangeEnd w:id="15"/>
      <w:r w:rsidR="000635D1">
        <w:rPr>
          <w:rStyle w:val="Kommentarsreferens"/>
          <w:rFonts w:asciiTheme="minorHAnsi" w:eastAsia="Times New Roman" w:hAnsiTheme="minorHAnsi" w:cs="Times New Roman"/>
          <w:b w:val="0"/>
        </w:rPr>
        <w:commentReference w:id="15"/>
      </w:r>
      <w:r w:rsidR="00220339">
        <w:t xml:space="preserve"> </w:t>
      </w:r>
      <w:r w:rsidR="006709AD">
        <w:t>-</w:t>
      </w:r>
      <w:r w:rsidR="000D62BF">
        <w:t xml:space="preserve"> </w:t>
      </w:r>
      <w:r w:rsidR="006709AD" w:rsidRPr="006709AD">
        <w:t>[</w:t>
      </w:r>
      <w:r w:rsidR="002150B6">
        <w:t xml:space="preserve">Uppföljning av vårdförlopp </w:t>
      </w:r>
      <w:r w:rsidR="00AC429B">
        <w:t>A</w:t>
      </w:r>
      <w:r w:rsidR="006709AD" w:rsidRPr="006709AD">
        <w:t>]</w:t>
      </w:r>
      <w:bookmarkEnd w:id="14"/>
    </w:p>
    <w:p w14:paraId="1DDE3120" w14:textId="77777777" w:rsidR="0081004A" w:rsidRPr="00F82448" w:rsidRDefault="0081004A" w:rsidP="00F1621A"/>
    <w:sectPr w:rsidR="0081004A" w:rsidRPr="00F82448" w:rsidSect="007C77D1">
      <w:headerReference w:type="default" r:id="rId17"/>
      <w:footerReference w:type="default" r:id="rId18"/>
      <w:headerReference w:type="first" r:id="rId19"/>
      <w:pgSz w:w="11906" w:h="16838"/>
      <w:pgMar w:top="2269" w:right="1418" w:bottom="1135" w:left="1418" w:header="709" w:footer="461" w:gutter="0"/>
      <w:pgNumType w:start="1"/>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2" w:author="Andersson Emily" w:date="2025-12-09T13:12:00Z" w:initials="EA">
    <w:p w14:paraId="70C620D3" w14:textId="77777777" w:rsidR="0017366F" w:rsidRDefault="0017366F" w:rsidP="0017366F">
      <w:pPr>
        <w:pStyle w:val="Kommentarer"/>
      </w:pPr>
      <w:r>
        <w:rPr>
          <w:rStyle w:val="Kommentarsreferens"/>
        </w:rPr>
        <w:annotationRef/>
      </w:r>
      <w:r>
        <w:rPr>
          <w:color w:val="0070C0"/>
        </w:rPr>
        <w:t>- Exempel: Bilaga A - Uppföljning av vårdförlopp Sepsis</w:t>
      </w:r>
    </w:p>
    <w:p w14:paraId="7BE63EDA" w14:textId="77777777" w:rsidR="0017366F" w:rsidRDefault="0017366F" w:rsidP="0017366F">
      <w:pPr>
        <w:pStyle w:val="Kommentarer"/>
      </w:pPr>
      <w:r>
        <w:rPr>
          <w:color w:val="0070C0"/>
        </w:rPr>
        <w:t>- Uppdatera informationen i sidhuvudet.</w:t>
      </w:r>
    </w:p>
    <w:p w14:paraId="7DE3AB7B" w14:textId="77777777" w:rsidR="0017366F" w:rsidRDefault="0017366F" w:rsidP="0017366F">
      <w:pPr>
        <w:pStyle w:val="Kommentarer"/>
      </w:pPr>
      <w:r>
        <w:rPr>
          <w:color w:val="0070C0"/>
        </w:rPr>
        <w:t xml:space="preserve">- Ta sedan bort denna kommentar.  </w:t>
      </w:r>
    </w:p>
  </w:comment>
  <w:comment w:id="3" w:author="Mikaela Wahlstedt" w:date="2023-04-14T13:32:00Z" w:initials="MW">
    <w:p w14:paraId="33A36EEB" w14:textId="466B75C5" w:rsidR="009E10FF" w:rsidRDefault="00CD26AE">
      <w:pPr>
        <w:pStyle w:val="Kommentarer"/>
      </w:pPr>
      <w:r>
        <w:rPr>
          <w:rStyle w:val="Kommentarsreferens"/>
        </w:rPr>
        <w:annotationRef/>
      </w:r>
      <w:r w:rsidR="009E10FF">
        <w:rPr>
          <w:color w:val="0070C0"/>
        </w:rPr>
        <w:t>- Högerklicka och uppdatera innehållsförteckningen (innehåller nivå 1 och 2)</w:t>
      </w:r>
    </w:p>
    <w:p w14:paraId="1FE2FED2" w14:textId="77777777" w:rsidR="009E10FF" w:rsidRDefault="009E10FF">
      <w:pPr>
        <w:pStyle w:val="Kommentarer"/>
      </w:pPr>
      <w:r>
        <w:rPr>
          <w:color w:val="0070C0"/>
        </w:rPr>
        <w:t xml:space="preserve">- Om Bilagan är färre än ca 5 sidor - ta bort innehållsförteckningen. </w:t>
      </w:r>
    </w:p>
    <w:p w14:paraId="625682C6" w14:textId="77777777" w:rsidR="009E10FF" w:rsidRDefault="009E10FF" w:rsidP="00883DAE">
      <w:pPr>
        <w:pStyle w:val="Kommentarer"/>
      </w:pPr>
      <w:r>
        <w:rPr>
          <w:color w:val="0070C0"/>
        </w:rPr>
        <w:t xml:space="preserve">- Ta sedan bort denna kommentar. </w:t>
      </w:r>
    </w:p>
  </w:comment>
  <w:comment w:id="6" w:author="Genfors Björn" w:date="2024-06-24T13:47:00Z" w:initials="BG">
    <w:p w14:paraId="362E5D89" w14:textId="77777777" w:rsidR="00E31C1B" w:rsidRDefault="00E31C1B" w:rsidP="00E31C1B">
      <w:r>
        <w:rPr>
          <w:rStyle w:val="Kommentarsreferens"/>
        </w:rPr>
        <w:annotationRef/>
      </w:r>
      <w:r>
        <w:rPr>
          <w:color w:val="000000"/>
          <w:sz w:val="20"/>
          <w:szCs w:val="20"/>
        </w:rPr>
        <w:t>Det här är de textformateringar som används i bilagor till vårdförlopp, enligt enligt kunskapsstyrningens generiska mall för sådana bilagor. De rubriknivåer som har använts ovan är rubriknivå 2 och 3.</w:t>
      </w:r>
    </w:p>
    <w:p w14:paraId="2BC71DA6" w14:textId="77777777" w:rsidR="00E31C1B" w:rsidRDefault="00E31C1B" w:rsidP="00E31C1B"/>
    <w:p w14:paraId="10C92AB8" w14:textId="77777777" w:rsidR="00E31C1B" w:rsidRDefault="00E31C1B" w:rsidP="00E31C1B">
      <w:r>
        <w:rPr>
          <w:color w:val="000000"/>
          <w:sz w:val="20"/>
          <w:szCs w:val="20"/>
        </w:rPr>
        <w:t>Ta bort denna text innan publicering.</w:t>
      </w:r>
    </w:p>
  </w:comment>
  <w:comment w:id="8" w:author="Genfors Björn" w:date="2024-06-24T12:58:00Z" w:initials="BG">
    <w:p w14:paraId="61F14563" w14:textId="77777777" w:rsidR="00A5263B" w:rsidRDefault="00A5263B" w:rsidP="00A5263B">
      <w:r>
        <w:rPr>
          <w:rStyle w:val="Kommentarsreferens"/>
        </w:rPr>
        <w:annotationRef/>
      </w:r>
      <w:r>
        <w:rPr>
          <w:color w:val="000000"/>
          <w:sz w:val="20"/>
          <w:szCs w:val="20"/>
        </w:rPr>
        <w:t>Exempeltext. Ta bort innan publicering.</w:t>
      </w:r>
    </w:p>
  </w:comment>
  <w:comment w:id="9" w:author="Genfors Björn" w:date="2024-06-24T13:39:00Z" w:initials="BG">
    <w:p w14:paraId="219AA5C4" w14:textId="77777777" w:rsidR="00747ACF" w:rsidRDefault="00747ACF" w:rsidP="00747ACF">
      <w:r>
        <w:rPr>
          <w:rStyle w:val="Kommentarsreferens"/>
        </w:rPr>
        <w:annotationRef/>
      </w:r>
      <w:r>
        <w:rPr>
          <w:color w:val="000000"/>
          <w:sz w:val="20"/>
          <w:szCs w:val="20"/>
        </w:rPr>
        <w:t>Alla indikatorer i tabell 1 och tabell 2 är exempel. Ta bort innan publicering.</w:t>
      </w:r>
    </w:p>
  </w:comment>
  <w:comment w:id="10" w:author="Genfors Björn" w:date="2024-06-24T13:43:00Z" w:initials="BG">
    <w:p w14:paraId="5A50291E" w14:textId="77777777" w:rsidR="00747ACF" w:rsidRDefault="00747ACF" w:rsidP="00747ACF">
      <w:r>
        <w:rPr>
          <w:rStyle w:val="Kommentarsreferens"/>
        </w:rPr>
        <w:annotationRef/>
      </w:r>
      <w:r>
        <w:rPr>
          <w:color w:val="000000"/>
          <w:sz w:val="20"/>
          <w:szCs w:val="20"/>
        </w:rPr>
        <w:t>Exempelbild. Ersätt med rätt bild för aktuellt vårdförlopp. Mall för sådan bild finns här:</w:t>
      </w:r>
    </w:p>
    <w:p w14:paraId="14CBAEA1" w14:textId="77777777" w:rsidR="00747ACF" w:rsidRDefault="00747ACF" w:rsidP="00747ACF">
      <w:r>
        <w:rPr>
          <w:color w:val="000000"/>
          <w:sz w:val="20"/>
          <w:szCs w:val="20"/>
        </w:rPr>
        <w:t>https://sklse.sharepoint.com/:p:/r/teams/Vrdfrlopp-Informatikochuppfljning/Delade%20dokument/General/Styrande%20dokument/V%C3%A5r%20arbetsprocess/Kategoriseringsmatris.pptx?d=w00cda45e9e5345d6a56f45f3e19fe842&amp;csf=1&amp;web=1&amp;e=caqDiQ</w:t>
      </w:r>
    </w:p>
  </w:comment>
  <w:comment w:id="11" w:author="Andersson Emily" w:date="2025-12-09T13:24:00Z" w:initials="EA">
    <w:p w14:paraId="38ADF265" w14:textId="77777777" w:rsidR="00203DED" w:rsidRDefault="00034F84" w:rsidP="00203DED">
      <w:pPr>
        <w:pStyle w:val="Kommentarer"/>
      </w:pPr>
      <w:r>
        <w:rPr>
          <w:rStyle w:val="Kommentarsreferens"/>
        </w:rPr>
        <w:annotationRef/>
      </w:r>
      <w:r w:rsidR="00203DED">
        <w:t>För att bilder som dessa ska vara tillgänglighetsanpassade behöver informationen som finns i bilden även återges i löpande text. En bild ska även ha alternativtext, som skrivs in genom att högerklicka på bilden och välja ”visa alternativtext”. Det behövs även bildtext som visas under själva bilden. Denna text skrivs genom att högerklicka på bilden och sedan välja ”infoga beskrivning”.</w:t>
      </w:r>
    </w:p>
  </w:comment>
  <w:comment w:id="12" w:author="Genfors Björn" w:date="2024-06-24T13:40:00Z" w:initials="BG">
    <w:p w14:paraId="3F390B03" w14:textId="0919AF02" w:rsidR="00747ACF" w:rsidRDefault="00747ACF" w:rsidP="00747ACF">
      <w:r>
        <w:rPr>
          <w:rStyle w:val="Kommentarsreferens"/>
        </w:rPr>
        <w:annotationRef/>
      </w:r>
      <w:r>
        <w:rPr>
          <w:sz w:val="20"/>
          <w:szCs w:val="20"/>
        </w:rPr>
        <w:t>Exempeltext. Ta bort innan publicering.</w:t>
      </w:r>
    </w:p>
  </w:comment>
  <w:comment w:id="13" w:author="Genfors Björn" w:date="2024-06-24T13:41:00Z" w:initials="BG">
    <w:p w14:paraId="6C0A0E34" w14:textId="77777777" w:rsidR="00747ACF" w:rsidRDefault="00747ACF" w:rsidP="00747ACF">
      <w:r>
        <w:rPr>
          <w:rStyle w:val="Kommentarsreferens"/>
        </w:rPr>
        <w:annotationRef/>
      </w:r>
      <w:r>
        <w:rPr>
          <w:sz w:val="20"/>
          <w:szCs w:val="20"/>
        </w:rPr>
        <w:t>Exempeltext. Ta bort innan publicering.</w:t>
      </w:r>
    </w:p>
  </w:comment>
  <w:comment w:id="15" w:author="Mikaela Wahlstedt" w:date="2023-04-14T13:16:00Z" w:initials="MW">
    <w:p w14:paraId="5B5D78F2" w14:textId="77C95242" w:rsidR="009E10FF" w:rsidRDefault="000635D1" w:rsidP="00883DAE">
      <w:pPr>
        <w:pStyle w:val="Kommentarer"/>
      </w:pPr>
      <w:r>
        <w:rPr>
          <w:rStyle w:val="Kommentarsreferens"/>
        </w:rPr>
        <w:annotationRef/>
      </w:r>
      <w:r w:rsidR="009E10FF">
        <w:rPr>
          <w:color w:val="0070C0"/>
        </w:rPr>
        <w:t>- Lista de referenser som används i denna bilaga enligt Vancouversystemet.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7DE3AB7B" w15:done="0"/>
  <w15:commentEx w15:paraId="625682C6" w15:done="0"/>
  <w15:commentEx w15:paraId="10C92AB8" w15:done="0"/>
  <w15:commentEx w15:paraId="61F14563" w15:done="0"/>
  <w15:commentEx w15:paraId="219AA5C4" w15:done="0"/>
  <w15:commentEx w15:paraId="14CBAEA1" w15:done="0"/>
  <w15:commentEx w15:paraId="38ADF265" w15:paraIdParent="14CBAEA1" w15:done="0"/>
  <w15:commentEx w15:paraId="3F390B03" w15:done="0"/>
  <w15:commentEx w15:paraId="6C0A0E34" w15:done="0"/>
  <w15:commentEx w15:paraId="5B5D78F2"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17941A83" w16cex:dateUtc="2025-12-09T12:12:00Z"/>
  <w16cex:commentExtensible w16cex:durableId="27E3D46B" w16cex:dateUtc="2023-04-14T11:32:00Z"/>
  <w16cex:commentExtensible w16cex:durableId="3CBB5D24" w16cex:dateUtc="2024-06-24T11:47:00Z"/>
  <w16cex:commentExtensible w16cex:durableId="4BA466F1" w16cex:dateUtc="2024-06-24T10:58:00Z"/>
  <w16cex:commentExtensible w16cex:durableId="24EC3DA4" w16cex:dateUtc="2024-06-24T11:39:00Z"/>
  <w16cex:commentExtensible w16cex:durableId="462C4696" w16cex:dateUtc="2024-06-24T11:43:00Z"/>
  <w16cex:commentExtensible w16cex:durableId="60FEB1C8" w16cex:dateUtc="2025-12-09T12:24:00Z"/>
  <w16cex:commentExtensible w16cex:durableId="43038CDB" w16cex:dateUtc="2024-06-24T11:40:00Z"/>
  <w16cex:commentExtensible w16cex:durableId="4CACDF9F" w16cex:dateUtc="2024-06-24T11:41:00Z"/>
  <w16cex:commentExtensible w16cex:durableId="27E3D0BE" w16cex:dateUtc="2023-04-14T11:1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7DE3AB7B" w16cid:durableId="17941A83"/>
  <w16cid:commentId w16cid:paraId="625682C6" w16cid:durableId="27E3D46B"/>
  <w16cid:commentId w16cid:paraId="10C92AB8" w16cid:durableId="3CBB5D24"/>
  <w16cid:commentId w16cid:paraId="61F14563" w16cid:durableId="4BA466F1"/>
  <w16cid:commentId w16cid:paraId="219AA5C4" w16cid:durableId="24EC3DA4"/>
  <w16cid:commentId w16cid:paraId="14CBAEA1" w16cid:durableId="462C4696"/>
  <w16cid:commentId w16cid:paraId="38ADF265" w16cid:durableId="60FEB1C8"/>
  <w16cid:commentId w16cid:paraId="3F390B03" w16cid:durableId="43038CDB"/>
  <w16cid:commentId w16cid:paraId="6C0A0E34" w16cid:durableId="4CACDF9F"/>
  <w16cid:commentId w16cid:paraId="5B5D78F2" w16cid:durableId="27E3D0BE"/>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073992" w14:textId="77777777" w:rsidR="008B3948" w:rsidRDefault="008B3948" w:rsidP="005C3ABE">
      <w:pPr>
        <w:spacing w:after="0"/>
      </w:pPr>
      <w:r>
        <w:separator/>
      </w:r>
    </w:p>
  </w:endnote>
  <w:endnote w:type="continuationSeparator" w:id="0">
    <w:p w14:paraId="5156C5D5" w14:textId="77777777" w:rsidR="008B3948" w:rsidRDefault="008B3948" w:rsidP="005C3ABE">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44902D" w14:textId="77777777" w:rsidR="00CD26AE" w:rsidRPr="005C3ABE" w:rsidRDefault="0070349E" w:rsidP="00CD26AE">
    <w:pPr>
      <w:pStyle w:val="Sidfot"/>
      <w:spacing w:before="1440"/>
      <w:ind w:left="-567"/>
      <w:rPr>
        <w:rStyle w:val="Sidnummer"/>
      </w:rPr>
    </w:pPr>
    <w:r>
      <w:rPr>
        <w:rFonts w:ascii="Times New Roman" w:hAnsi="Times New Roman"/>
        <w:noProof/>
        <w:szCs w:val="24"/>
      </w:rPr>
      <w:drawing>
        <wp:anchor distT="0" distB="0" distL="114300" distR="114300" simplePos="0" relativeHeight="251658240" behindDoc="0" locked="0" layoutInCell="1" allowOverlap="1" wp14:anchorId="25D1477B" wp14:editId="68B00450">
          <wp:simplePos x="0" y="0"/>
          <wp:positionH relativeFrom="page">
            <wp:posOffset>6156960</wp:posOffset>
          </wp:positionH>
          <wp:positionV relativeFrom="page">
            <wp:posOffset>9865360</wp:posOffset>
          </wp:positionV>
          <wp:extent cx="979200" cy="460800"/>
          <wp:effectExtent l="0" t="0" r="0" b="0"/>
          <wp:wrapSquare wrapText="bothSides"/>
          <wp:docPr id="19" name="Bildobjekt 1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Bildobjekt 1">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979200" cy="460800"/>
                  </a:xfrm>
                  <a:prstGeom prst="rect">
                    <a:avLst/>
                  </a:prstGeom>
                  <a:solidFill>
                    <a:sysClr val="windowText" lastClr="000000"/>
                  </a:solidFill>
                </pic:spPr>
              </pic:pic>
            </a:graphicData>
          </a:graphic>
          <wp14:sizeRelH relativeFrom="margin">
            <wp14:pctWidth>0</wp14:pctWidth>
          </wp14:sizeRelH>
          <wp14:sizeRelV relativeFrom="margin">
            <wp14:pctHeight>0</wp14:pctHeight>
          </wp14:sizeRelV>
        </wp:anchor>
      </w:drawing>
    </w:r>
    <w:r w:rsidR="00C66CE3" w:rsidRPr="00C66CE3">
      <w:rPr>
        <w:rStyle w:val="Sidnummer"/>
      </w:rPr>
      <w:fldChar w:fldCharType="begin"/>
    </w:r>
    <w:r w:rsidR="00C66CE3" w:rsidRPr="00C66CE3">
      <w:rPr>
        <w:rStyle w:val="Sidnummer"/>
      </w:rPr>
      <w:instrText>PAGE   \* MERGEFORMAT</w:instrText>
    </w:r>
    <w:r w:rsidR="00C66CE3" w:rsidRPr="00C66CE3">
      <w:rPr>
        <w:rStyle w:val="Sidnummer"/>
      </w:rPr>
      <w:fldChar w:fldCharType="separate"/>
    </w:r>
    <w:r w:rsidR="004F1908">
      <w:rPr>
        <w:rStyle w:val="Sidnummer"/>
        <w:noProof/>
      </w:rPr>
      <w:t>1</w:t>
    </w:r>
    <w:r w:rsidR="00C66CE3" w:rsidRPr="00C66CE3">
      <w:rPr>
        <w:rStyle w:val="Sidnummer"/>
      </w:rPr>
      <w:fldChar w:fldCharType="end"/>
    </w:r>
    <w:r w:rsidR="00CD26AE">
      <w:rPr>
        <w:rStyle w:val="Sidnummer"/>
      </w:rPr>
      <w:br/>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BF64AC" w14:textId="77777777" w:rsidR="008B3948" w:rsidRDefault="008B3948" w:rsidP="005C3ABE">
      <w:pPr>
        <w:spacing w:after="0"/>
      </w:pPr>
      <w:r>
        <w:separator/>
      </w:r>
    </w:p>
  </w:footnote>
  <w:footnote w:type="continuationSeparator" w:id="0">
    <w:p w14:paraId="26576438" w14:textId="77777777" w:rsidR="008B3948" w:rsidRDefault="008B3948" w:rsidP="005C3ABE">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33AE92" w14:textId="457E0C1A" w:rsidR="000635D1" w:rsidRPr="00372071" w:rsidRDefault="00582DD5" w:rsidP="000635D1">
    <w:pPr>
      <w:pStyle w:val="Sidhuvud"/>
      <w:spacing w:after="0"/>
      <w:ind w:right="-2"/>
    </w:pPr>
    <w:r w:rsidRPr="00372071">
      <w:t xml:space="preserve">Bilaga till </w:t>
    </w:r>
    <w:r w:rsidR="000635D1" w:rsidRPr="00372071">
      <w:t xml:space="preserve">[Namn på kunskapsstöd] </w:t>
    </w:r>
    <w:r w:rsidR="000635D1" w:rsidRPr="00372071">
      <w:tab/>
    </w:r>
    <w:r w:rsidR="000635D1" w:rsidRPr="00372071">
      <w:tab/>
    </w:r>
    <w:r w:rsidR="000635D1" w:rsidRPr="00372071">
      <w:tab/>
      <w:t>Beslutsdatum</w:t>
    </w:r>
    <w:r w:rsidR="00483A7B" w:rsidRPr="00372071">
      <w:t xml:space="preserve"> </w:t>
    </w:r>
    <w:r w:rsidR="00342B14">
      <w:t>[</w:t>
    </w:r>
    <w:r w:rsidR="00483A7B" w:rsidRPr="00372071">
      <w:t>xxxx-xx-xx</w:t>
    </w:r>
    <w:r w:rsidR="000635D1" w:rsidRPr="00372071">
      <w:t>]</w:t>
    </w:r>
  </w:p>
  <w:p w14:paraId="13BCD801" w14:textId="3CE13211" w:rsidR="00CE20ED" w:rsidRDefault="00372071" w:rsidP="00CE20ED">
    <w:pPr>
      <w:pStyle w:val="Sidhuvud"/>
      <w:spacing w:after="0"/>
      <w:ind w:right="-2"/>
    </w:pPr>
    <w:r w:rsidRPr="00372071">
      <w:t>Bilaga [</w:t>
    </w:r>
    <w:r w:rsidR="007D702D">
      <w:t>N</w:t>
    </w:r>
    <w:r w:rsidRPr="00372071">
      <w:t xml:space="preserve">] - </w:t>
    </w:r>
    <w:r w:rsidR="00CE20ED" w:rsidRPr="00372071">
      <w:t>[</w:t>
    </w:r>
    <w:r w:rsidR="00AC429B">
      <w:t>Uppföljning av vårdförlopp A</w:t>
    </w:r>
    <w:r w:rsidR="00CE20ED" w:rsidRPr="00372071">
      <w:t>]</w:t>
    </w:r>
  </w:p>
  <w:p w14:paraId="511DFEF0" w14:textId="77777777" w:rsidR="00C73BB6" w:rsidRDefault="00C73BB6" w:rsidP="00C73BB6">
    <w:pPr>
      <w:pStyle w:val="Sidhuvud"/>
      <w:tabs>
        <w:tab w:val="left" w:pos="4536"/>
      </w:tabs>
    </w:pPr>
    <w:r>
      <w:t>Version [x]</w:t>
    </w:r>
  </w:p>
  <w:p w14:paraId="0A5CE61B" w14:textId="04A602C8" w:rsidR="002D687B" w:rsidRPr="00372071" w:rsidRDefault="002D687B" w:rsidP="00CE20ED">
    <w:pPr>
      <w:pStyle w:val="Sidhuvud"/>
      <w:spacing w:after="0"/>
      <w:ind w:right="-2"/>
    </w:pPr>
  </w:p>
  <w:p w14:paraId="485E5BD6" w14:textId="50E6B56A" w:rsidR="006A7538" w:rsidRDefault="00CE20ED" w:rsidP="00372071">
    <w:pPr>
      <w:pStyle w:val="Sidhuvud"/>
      <w:tabs>
        <w:tab w:val="left" w:pos="4536"/>
      </w:tabs>
    </w:pPr>
    <w:r>
      <w:tab/>
    </w:r>
    <w:r>
      <w:tab/>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250479" w14:textId="77777777" w:rsidR="00CE20ED" w:rsidRDefault="00CE20ED" w:rsidP="00CE20ED">
    <w:pPr>
      <w:pStyle w:val="Sidhuvud"/>
      <w:spacing w:after="0"/>
      <w:ind w:right="-2"/>
    </w:pPr>
    <w:r>
      <w:t>Bilaga till  [Kunskapsstödets namn]</w:t>
    </w:r>
    <w:r>
      <w:tab/>
    </w:r>
    <w:r>
      <w:tab/>
    </w:r>
    <w:r>
      <w:tab/>
      <w:t>BILAGA 1</w:t>
    </w:r>
  </w:p>
  <w:p w14:paraId="4329781D" w14:textId="77777777" w:rsidR="00CE20ED" w:rsidRDefault="00CE20ED" w:rsidP="00CE20ED">
    <w:pPr>
      <w:pStyle w:val="Sidhuvud"/>
      <w:spacing w:after="0"/>
      <w:ind w:right="-2"/>
    </w:pPr>
    <w:r>
      <w:t>[Bilagans Titel]</w:t>
    </w:r>
  </w:p>
  <w:p w14:paraId="28F1C86E" w14:textId="77777777" w:rsidR="00CE20ED" w:rsidRDefault="00CE20ED" w:rsidP="00CE20ED">
    <w:pPr>
      <w:pStyle w:val="Sidhuvud"/>
      <w:spacing w:after="0"/>
      <w:ind w:right="-2"/>
    </w:pPr>
    <w:r>
      <w:t>Version [x]</w:t>
    </w:r>
    <w:r>
      <w:tab/>
    </w:r>
    <w:r>
      <w:tab/>
    </w:r>
    <w:r>
      <w:tab/>
      <w:t>[Beslutsdatum]</w:t>
    </w:r>
  </w:p>
  <w:p w14:paraId="5EA2D9E8" w14:textId="77777777" w:rsidR="00611FE4" w:rsidRDefault="00611FE4" w:rsidP="00CE20ED">
    <w:pPr>
      <w:pStyle w:val="Sidhuvud"/>
      <w:spacing w:after="0"/>
      <w:ind w:right="-2"/>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3150583A"/>
    <w:lvl w:ilvl="0">
      <w:start w:val="1"/>
      <w:numFmt w:val="decimal"/>
      <w:lvlText w:val="%1."/>
      <w:lvlJc w:val="left"/>
      <w:pPr>
        <w:tabs>
          <w:tab w:val="num" w:pos="926"/>
        </w:tabs>
        <w:ind w:left="926" w:hanging="360"/>
      </w:pPr>
    </w:lvl>
  </w:abstractNum>
  <w:abstractNum w:abstractNumId="1" w15:restartNumberingAfterBreak="0">
    <w:nsid w:val="FFFFFF7F"/>
    <w:multiLevelType w:val="singleLevel"/>
    <w:tmpl w:val="1F5C6A7A"/>
    <w:lvl w:ilvl="0">
      <w:start w:val="1"/>
      <w:numFmt w:val="decimal"/>
      <w:lvlText w:val="%1."/>
      <w:lvlJc w:val="left"/>
      <w:pPr>
        <w:tabs>
          <w:tab w:val="num" w:pos="643"/>
        </w:tabs>
        <w:ind w:left="643" w:hanging="360"/>
      </w:pPr>
    </w:lvl>
  </w:abstractNum>
  <w:abstractNum w:abstractNumId="2" w15:restartNumberingAfterBreak="0">
    <w:nsid w:val="FFFFFF83"/>
    <w:multiLevelType w:val="singleLevel"/>
    <w:tmpl w:val="5DBA1A2C"/>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FFFFFF88"/>
    <w:multiLevelType w:val="singleLevel"/>
    <w:tmpl w:val="4C085A2C"/>
    <w:lvl w:ilvl="0">
      <w:start w:val="1"/>
      <w:numFmt w:val="decimal"/>
      <w:lvlText w:val="%1."/>
      <w:lvlJc w:val="left"/>
      <w:pPr>
        <w:tabs>
          <w:tab w:val="num" w:pos="360"/>
        </w:tabs>
        <w:ind w:left="360" w:hanging="360"/>
      </w:pPr>
    </w:lvl>
  </w:abstractNum>
  <w:abstractNum w:abstractNumId="4" w15:restartNumberingAfterBreak="0">
    <w:nsid w:val="FFFFFF89"/>
    <w:multiLevelType w:val="singleLevel"/>
    <w:tmpl w:val="E38868D4"/>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3737FFE"/>
    <w:multiLevelType w:val="multilevel"/>
    <w:tmpl w:val="5B424DB6"/>
    <w:numStyleLink w:val="KSAlfanumrubriker"/>
  </w:abstractNum>
  <w:abstractNum w:abstractNumId="6" w15:restartNumberingAfterBreak="0">
    <w:nsid w:val="104F6236"/>
    <w:multiLevelType w:val="multilevel"/>
    <w:tmpl w:val="A4B8B558"/>
    <w:numStyleLink w:val="Listformatnumreradlista"/>
  </w:abstractNum>
  <w:abstractNum w:abstractNumId="7" w15:restartNumberingAfterBreak="0">
    <w:nsid w:val="13B07E4B"/>
    <w:multiLevelType w:val="multilevel"/>
    <w:tmpl w:val="45B6B8C0"/>
    <w:numStyleLink w:val="KSRubriknumrering"/>
  </w:abstractNum>
  <w:abstractNum w:abstractNumId="8" w15:restartNumberingAfterBreak="0">
    <w:nsid w:val="157438A0"/>
    <w:multiLevelType w:val="multilevel"/>
    <w:tmpl w:val="54026AD2"/>
    <w:numStyleLink w:val="Listformatpunktlista"/>
  </w:abstractNum>
  <w:abstractNum w:abstractNumId="9" w15:restartNumberingAfterBreak="0">
    <w:nsid w:val="1A14388C"/>
    <w:multiLevelType w:val="multilevel"/>
    <w:tmpl w:val="A4B8B558"/>
    <w:styleLink w:val="Listformatnumreradlista"/>
    <w:lvl w:ilvl="0">
      <w:start w:val="1"/>
      <w:numFmt w:val="decimal"/>
      <w:pStyle w:val="Numreradlista"/>
      <w:lvlText w:val="%1."/>
      <w:lvlJc w:val="left"/>
      <w:pPr>
        <w:ind w:left="357" w:hanging="357"/>
      </w:pPr>
      <w:rPr>
        <w:rFonts w:hint="default"/>
      </w:rPr>
    </w:lvl>
    <w:lvl w:ilvl="1">
      <w:start w:val="1"/>
      <w:numFmt w:val="decimal"/>
      <w:pStyle w:val="Numreradlista2"/>
      <w:lvlText w:val="%1.%2"/>
      <w:lvlJc w:val="left"/>
      <w:pPr>
        <w:ind w:left="714" w:hanging="357"/>
      </w:pPr>
      <w:rPr>
        <w:rFonts w:hint="default"/>
      </w:rPr>
    </w:lvl>
    <w:lvl w:ilvl="2">
      <w:start w:val="1"/>
      <w:numFmt w:val="decimal"/>
      <w:pStyle w:val="Numreradlista3"/>
      <w:lvlText w:val="%1.%2.%3"/>
      <w:lvlJc w:val="left"/>
      <w:pPr>
        <w:ind w:left="1071" w:hanging="357"/>
      </w:pPr>
      <w:rPr>
        <w:rFonts w:hint="default"/>
      </w:rPr>
    </w:lvl>
    <w:lvl w:ilvl="3">
      <w:start w:val="1"/>
      <w:numFmt w:val="none"/>
      <w:lvlText w:val=""/>
      <w:lvlJc w:val="left"/>
      <w:pPr>
        <w:ind w:left="1428" w:hanging="357"/>
      </w:pPr>
      <w:rPr>
        <w:rFonts w:hint="default"/>
      </w:rPr>
    </w:lvl>
    <w:lvl w:ilvl="4">
      <w:start w:val="1"/>
      <w:numFmt w:val="none"/>
      <w:lvlText w:val=""/>
      <w:lvlJc w:val="left"/>
      <w:pPr>
        <w:ind w:left="1785" w:hanging="357"/>
      </w:pPr>
      <w:rPr>
        <w:rFonts w:hint="default"/>
      </w:rPr>
    </w:lvl>
    <w:lvl w:ilvl="5">
      <w:start w:val="1"/>
      <w:numFmt w:val="none"/>
      <w:lvlText w:val=""/>
      <w:lvlJc w:val="left"/>
      <w:pPr>
        <w:ind w:left="2142" w:hanging="357"/>
      </w:pPr>
      <w:rPr>
        <w:rFonts w:hint="default"/>
      </w:rPr>
    </w:lvl>
    <w:lvl w:ilvl="6">
      <w:start w:val="1"/>
      <w:numFmt w:val="none"/>
      <w:lvlText w:val=""/>
      <w:lvlJc w:val="left"/>
      <w:pPr>
        <w:ind w:left="2499" w:hanging="357"/>
      </w:pPr>
      <w:rPr>
        <w:rFonts w:hint="default"/>
      </w:rPr>
    </w:lvl>
    <w:lvl w:ilvl="7">
      <w:start w:val="1"/>
      <w:numFmt w:val="none"/>
      <w:lvlText w:val=""/>
      <w:lvlJc w:val="left"/>
      <w:pPr>
        <w:ind w:left="2856" w:hanging="357"/>
      </w:pPr>
      <w:rPr>
        <w:rFonts w:hint="default"/>
      </w:rPr>
    </w:lvl>
    <w:lvl w:ilvl="8">
      <w:start w:val="1"/>
      <w:numFmt w:val="none"/>
      <w:lvlText w:val=""/>
      <w:lvlJc w:val="left"/>
      <w:pPr>
        <w:ind w:left="3213" w:hanging="357"/>
      </w:pPr>
      <w:rPr>
        <w:rFonts w:hint="default"/>
      </w:rPr>
    </w:lvl>
  </w:abstractNum>
  <w:abstractNum w:abstractNumId="10" w15:restartNumberingAfterBreak="0">
    <w:nsid w:val="234077C6"/>
    <w:multiLevelType w:val="multilevel"/>
    <w:tmpl w:val="7B32A094"/>
    <w:numStyleLink w:val="Kapitelnumrering"/>
  </w:abstractNum>
  <w:abstractNum w:abstractNumId="11" w15:restartNumberingAfterBreak="0">
    <w:nsid w:val="38490F61"/>
    <w:multiLevelType w:val="multilevel"/>
    <w:tmpl w:val="45B6B8C0"/>
    <w:numStyleLink w:val="KSRubriknumrering"/>
  </w:abstractNum>
  <w:abstractNum w:abstractNumId="12" w15:restartNumberingAfterBreak="0">
    <w:nsid w:val="39D25ED0"/>
    <w:multiLevelType w:val="multilevel"/>
    <w:tmpl w:val="3F10DDC2"/>
    <w:lvl w:ilvl="0">
      <w:start w:val="1"/>
      <w:numFmt w:val="bullet"/>
      <w:lvlText w:val=""/>
      <w:lvlJc w:val="left"/>
      <w:pPr>
        <w:ind w:left="360" w:hanging="360"/>
      </w:pPr>
      <w:rPr>
        <w:rFonts w:ascii="Symbol" w:hAnsi="Symbol" w:hint="default"/>
        <w:color w:val="auto"/>
      </w:rPr>
    </w:lvl>
    <w:lvl w:ilvl="1">
      <w:start w:val="1"/>
      <w:numFmt w:val="bullet"/>
      <w:lvlText w:val=""/>
      <w:lvlJc w:val="left"/>
      <w:pPr>
        <w:ind w:left="720" w:hanging="360"/>
      </w:pPr>
      <w:rPr>
        <w:rFonts w:ascii="Symbol" w:hAnsi="Symbol" w:hint="default"/>
        <w:color w:val="auto"/>
      </w:rPr>
    </w:lvl>
    <w:lvl w:ilvl="2">
      <w:start w:val="1"/>
      <w:numFmt w:val="bullet"/>
      <w:lvlText w:val="▪"/>
      <w:lvlJc w:val="left"/>
      <w:pPr>
        <w:ind w:left="1077" w:hanging="357"/>
      </w:pPr>
      <w:rPr>
        <w:rFonts w:ascii="Arial" w:hAnsi="Arial" w:hint="default"/>
        <w:color w:val="auto"/>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3" w15:restartNumberingAfterBreak="0">
    <w:nsid w:val="426155B1"/>
    <w:multiLevelType w:val="multilevel"/>
    <w:tmpl w:val="45B6B8C0"/>
    <w:styleLink w:val="KSRubriknumrering"/>
    <w:lvl w:ilvl="0">
      <w:start w:val="1"/>
      <w:numFmt w:val="decimal"/>
      <w:pStyle w:val="Numreradrubrik1"/>
      <w:lvlText w:val="%1."/>
      <w:lvlJc w:val="left"/>
      <w:pPr>
        <w:tabs>
          <w:tab w:val="num" w:pos="794"/>
        </w:tabs>
        <w:ind w:left="794" w:hanging="794"/>
      </w:pPr>
      <w:rPr>
        <w:rFonts w:hint="default"/>
      </w:rPr>
    </w:lvl>
    <w:lvl w:ilvl="1">
      <w:start w:val="1"/>
      <w:numFmt w:val="decimal"/>
      <w:pStyle w:val="Numreradrubrik2"/>
      <w:lvlText w:val="%1.%2"/>
      <w:lvlJc w:val="left"/>
      <w:pPr>
        <w:tabs>
          <w:tab w:val="num" w:pos="794"/>
        </w:tabs>
        <w:ind w:left="794" w:hanging="794"/>
      </w:pPr>
      <w:rPr>
        <w:rFonts w:hint="default"/>
      </w:rPr>
    </w:lvl>
    <w:lvl w:ilvl="2">
      <w:start w:val="1"/>
      <w:numFmt w:val="decimal"/>
      <w:pStyle w:val="Numreradrubrik3"/>
      <w:lvlText w:val="%1.%2.%3"/>
      <w:lvlJc w:val="left"/>
      <w:pPr>
        <w:tabs>
          <w:tab w:val="num" w:pos="794"/>
        </w:tabs>
        <w:ind w:left="794" w:hanging="794"/>
      </w:pPr>
      <w:rPr>
        <w:rFonts w:hint="default"/>
      </w:rPr>
    </w:lvl>
    <w:lvl w:ilvl="3">
      <w:start w:val="1"/>
      <w:numFmt w:val="decimal"/>
      <w:pStyle w:val="Numreradrubrik4"/>
      <w:lvlText w:val="%1.%2.%3.%4"/>
      <w:lvlJc w:val="left"/>
      <w:pPr>
        <w:tabs>
          <w:tab w:val="num" w:pos="794"/>
        </w:tabs>
        <w:ind w:left="794" w:hanging="794"/>
      </w:pPr>
      <w:rPr>
        <w:rFonts w:hint="default"/>
      </w:rPr>
    </w:lvl>
    <w:lvl w:ilvl="4">
      <w:start w:val="1"/>
      <w:numFmt w:val="lowerLetter"/>
      <w:lvlText w:val="(%5)"/>
      <w:lvlJc w:val="left"/>
      <w:pPr>
        <w:tabs>
          <w:tab w:val="num" w:pos="397"/>
        </w:tabs>
        <w:ind w:left="794" w:hanging="794"/>
      </w:pPr>
      <w:rPr>
        <w:rFonts w:hint="default"/>
      </w:rPr>
    </w:lvl>
    <w:lvl w:ilvl="5">
      <w:start w:val="1"/>
      <w:numFmt w:val="lowerRoman"/>
      <w:lvlText w:val="(%6)"/>
      <w:lvlJc w:val="left"/>
      <w:pPr>
        <w:tabs>
          <w:tab w:val="num" w:pos="397"/>
        </w:tabs>
        <w:ind w:left="794" w:hanging="794"/>
      </w:pPr>
      <w:rPr>
        <w:rFonts w:hint="default"/>
      </w:rPr>
    </w:lvl>
    <w:lvl w:ilvl="6">
      <w:start w:val="1"/>
      <w:numFmt w:val="decimal"/>
      <w:lvlText w:val="%7."/>
      <w:lvlJc w:val="left"/>
      <w:pPr>
        <w:tabs>
          <w:tab w:val="num" w:pos="397"/>
        </w:tabs>
        <w:ind w:left="794" w:hanging="794"/>
      </w:pPr>
      <w:rPr>
        <w:rFonts w:hint="default"/>
      </w:rPr>
    </w:lvl>
    <w:lvl w:ilvl="7">
      <w:start w:val="1"/>
      <w:numFmt w:val="lowerLetter"/>
      <w:lvlText w:val="%8."/>
      <w:lvlJc w:val="left"/>
      <w:pPr>
        <w:tabs>
          <w:tab w:val="num" w:pos="397"/>
        </w:tabs>
        <w:ind w:left="794" w:hanging="794"/>
      </w:pPr>
      <w:rPr>
        <w:rFonts w:hint="default"/>
      </w:rPr>
    </w:lvl>
    <w:lvl w:ilvl="8">
      <w:start w:val="1"/>
      <w:numFmt w:val="lowerRoman"/>
      <w:lvlText w:val="%9."/>
      <w:lvlJc w:val="left"/>
      <w:pPr>
        <w:tabs>
          <w:tab w:val="num" w:pos="397"/>
        </w:tabs>
        <w:ind w:left="794" w:hanging="794"/>
      </w:pPr>
      <w:rPr>
        <w:rFonts w:hint="default"/>
      </w:rPr>
    </w:lvl>
  </w:abstractNum>
  <w:abstractNum w:abstractNumId="14" w15:restartNumberingAfterBreak="0">
    <w:nsid w:val="467F2D2B"/>
    <w:multiLevelType w:val="multilevel"/>
    <w:tmpl w:val="7B32A094"/>
    <w:styleLink w:val="Kapitelnumrering"/>
    <w:lvl w:ilvl="0">
      <w:start w:val="1"/>
      <w:numFmt w:val="decimal"/>
      <w:pStyle w:val="Kapitelrubrik"/>
      <w:suff w:val="nothing"/>
      <w:lvlText w:val="Kapitel %1"/>
      <w:lvlJc w:val="left"/>
      <w:pPr>
        <w:ind w:left="0" w:firstLine="0"/>
      </w:pPr>
      <w:rPr>
        <w:rFonts w:cs="Times New Roman" w:hint="default"/>
        <w:b/>
        <w:bCs w:val="0"/>
        <w:i w:val="0"/>
        <w:iCs w:val="0"/>
        <w:caps w:val="0"/>
        <w:smallCaps w:val="0"/>
        <w:strike w:val="0"/>
        <w:dstrike w:val="0"/>
        <w:outline w:val="0"/>
        <w:shadow w:val="0"/>
        <w:emboss w:val="0"/>
        <w:imprint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5" w15:restartNumberingAfterBreak="0">
    <w:nsid w:val="4FB51E5C"/>
    <w:multiLevelType w:val="multilevel"/>
    <w:tmpl w:val="7B32A094"/>
    <w:numStyleLink w:val="Kapitelnumrering"/>
  </w:abstractNum>
  <w:abstractNum w:abstractNumId="16" w15:restartNumberingAfterBreak="0">
    <w:nsid w:val="538C59C4"/>
    <w:multiLevelType w:val="multilevel"/>
    <w:tmpl w:val="7B32A094"/>
    <w:numStyleLink w:val="Kapitelnumrering"/>
  </w:abstractNum>
  <w:abstractNum w:abstractNumId="17" w15:restartNumberingAfterBreak="0">
    <w:nsid w:val="7AE9143C"/>
    <w:multiLevelType w:val="multilevel"/>
    <w:tmpl w:val="5B424DB6"/>
    <w:styleLink w:val="KSAlfanumrubriker"/>
    <w:lvl w:ilvl="0">
      <w:start w:val="1"/>
      <w:numFmt w:val="upperLetter"/>
      <w:pStyle w:val="Alfanumreriskrubrik1"/>
      <w:lvlText w:val="%1"/>
      <w:lvlJc w:val="left"/>
      <w:pPr>
        <w:tabs>
          <w:tab w:val="num" w:pos="794"/>
        </w:tabs>
        <w:ind w:left="794" w:hanging="794"/>
      </w:pPr>
      <w:rPr>
        <w:rFonts w:hint="default"/>
      </w:rPr>
    </w:lvl>
    <w:lvl w:ilvl="1">
      <w:start w:val="1"/>
      <w:numFmt w:val="lowerLetter"/>
      <w:pStyle w:val="Alfanumreriskrubrik2"/>
      <w:lvlText w:val="%2"/>
      <w:lvlJc w:val="left"/>
      <w:pPr>
        <w:tabs>
          <w:tab w:val="num" w:pos="794"/>
        </w:tabs>
        <w:ind w:left="794" w:hanging="794"/>
      </w:pPr>
      <w:rPr>
        <w:rFonts w:hint="default"/>
      </w:rPr>
    </w:lvl>
    <w:lvl w:ilvl="2">
      <w:start w:val="1"/>
      <w:numFmt w:val="decimal"/>
      <w:pStyle w:val="Alfanumreriskrubrik3"/>
      <w:lvlText w:val="%2%3"/>
      <w:lvlJc w:val="left"/>
      <w:pPr>
        <w:ind w:left="794" w:hanging="794"/>
      </w:pPr>
      <w:rPr>
        <w:rFonts w:hint="default"/>
      </w:rPr>
    </w:lvl>
    <w:lvl w:ilvl="3">
      <w:start w:val="1"/>
      <w:numFmt w:val="lowerLetter"/>
      <w:pStyle w:val="Alfanumreriskrubrik4"/>
      <w:lvlText w:val="%2%3%4"/>
      <w:lvlJc w:val="left"/>
      <w:pPr>
        <w:ind w:left="794" w:hanging="794"/>
      </w:pPr>
      <w:rPr>
        <w:rFonts w:hint="default"/>
      </w:rPr>
    </w:lvl>
    <w:lvl w:ilvl="4">
      <w:start w:val="1"/>
      <w:numFmt w:val="lowerLetter"/>
      <w:lvlText w:val="(%5)"/>
      <w:lvlJc w:val="left"/>
      <w:pPr>
        <w:ind w:left="794" w:hanging="794"/>
      </w:pPr>
      <w:rPr>
        <w:rFonts w:hint="default"/>
      </w:rPr>
    </w:lvl>
    <w:lvl w:ilvl="5">
      <w:start w:val="1"/>
      <w:numFmt w:val="lowerRoman"/>
      <w:lvlText w:val="(%6)"/>
      <w:lvlJc w:val="left"/>
      <w:pPr>
        <w:ind w:left="794" w:hanging="794"/>
      </w:pPr>
      <w:rPr>
        <w:rFonts w:hint="default"/>
      </w:rPr>
    </w:lvl>
    <w:lvl w:ilvl="6">
      <w:start w:val="1"/>
      <w:numFmt w:val="decimal"/>
      <w:lvlText w:val="%7."/>
      <w:lvlJc w:val="left"/>
      <w:pPr>
        <w:ind w:left="794" w:hanging="794"/>
      </w:pPr>
      <w:rPr>
        <w:rFonts w:hint="default"/>
      </w:rPr>
    </w:lvl>
    <w:lvl w:ilvl="7">
      <w:start w:val="1"/>
      <w:numFmt w:val="lowerLetter"/>
      <w:lvlText w:val="%8."/>
      <w:lvlJc w:val="left"/>
      <w:pPr>
        <w:ind w:left="794" w:hanging="794"/>
      </w:pPr>
      <w:rPr>
        <w:rFonts w:hint="default"/>
      </w:rPr>
    </w:lvl>
    <w:lvl w:ilvl="8">
      <w:start w:val="1"/>
      <w:numFmt w:val="lowerRoman"/>
      <w:lvlText w:val="%9."/>
      <w:lvlJc w:val="left"/>
      <w:pPr>
        <w:ind w:left="794" w:hanging="794"/>
      </w:pPr>
      <w:rPr>
        <w:rFonts w:hint="default"/>
      </w:rPr>
    </w:lvl>
  </w:abstractNum>
  <w:abstractNum w:abstractNumId="18" w15:restartNumberingAfterBreak="0">
    <w:nsid w:val="7C761195"/>
    <w:multiLevelType w:val="multilevel"/>
    <w:tmpl w:val="7B32A094"/>
    <w:numStyleLink w:val="Kapitelnumrering"/>
  </w:abstractNum>
  <w:abstractNum w:abstractNumId="19" w15:restartNumberingAfterBreak="0">
    <w:nsid w:val="7E3509B3"/>
    <w:multiLevelType w:val="multilevel"/>
    <w:tmpl w:val="54026AD2"/>
    <w:styleLink w:val="Listformatpunktlista"/>
    <w:lvl w:ilvl="0">
      <w:start w:val="1"/>
      <w:numFmt w:val="bullet"/>
      <w:pStyle w:val="Punktlista"/>
      <w:lvlText w:val=""/>
      <w:lvlJc w:val="left"/>
      <w:pPr>
        <w:ind w:left="360" w:hanging="360"/>
      </w:pPr>
      <w:rPr>
        <w:rFonts w:ascii="Symbol" w:hAnsi="Symbol" w:hint="default"/>
        <w:color w:val="auto"/>
      </w:rPr>
    </w:lvl>
    <w:lvl w:ilvl="1">
      <w:start w:val="1"/>
      <w:numFmt w:val="bullet"/>
      <w:lvlText w:val=""/>
      <w:lvlJc w:val="left"/>
      <w:pPr>
        <w:ind w:left="720" w:hanging="360"/>
      </w:pPr>
      <w:rPr>
        <w:rFonts w:ascii="Symbol" w:hAnsi="Symbol" w:hint="default"/>
        <w:color w:val="auto"/>
      </w:rPr>
    </w:lvl>
    <w:lvl w:ilvl="2">
      <w:start w:val="1"/>
      <w:numFmt w:val="bullet"/>
      <w:lvlText w:val="▪"/>
      <w:lvlJc w:val="left"/>
      <w:pPr>
        <w:ind w:left="1077" w:hanging="357"/>
      </w:pPr>
      <w:rPr>
        <w:rFonts w:ascii="Arial" w:hAnsi="Arial" w:hint="default"/>
        <w:color w:val="auto"/>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0" w15:restartNumberingAfterBreak="0">
    <w:nsid w:val="7E8A580E"/>
    <w:multiLevelType w:val="multilevel"/>
    <w:tmpl w:val="7B32A094"/>
    <w:numStyleLink w:val="Kapitelnumrering"/>
  </w:abstractNum>
  <w:num w:numId="1" w16cid:durableId="444735828">
    <w:abstractNumId w:val="3"/>
  </w:num>
  <w:num w:numId="2" w16cid:durableId="1384135263">
    <w:abstractNumId w:val="4"/>
  </w:num>
  <w:num w:numId="3" w16cid:durableId="231894306">
    <w:abstractNumId w:val="2"/>
  </w:num>
  <w:num w:numId="4" w16cid:durableId="593824077">
    <w:abstractNumId w:val="19"/>
  </w:num>
  <w:num w:numId="5" w16cid:durableId="1592658304">
    <w:abstractNumId w:val="9"/>
  </w:num>
  <w:num w:numId="6" w16cid:durableId="1001617864">
    <w:abstractNumId w:val="16"/>
  </w:num>
  <w:num w:numId="7" w16cid:durableId="628054785">
    <w:abstractNumId w:val="1"/>
  </w:num>
  <w:num w:numId="8" w16cid:durableId="1686443187">
    <w:abstractNumId w:val="0"/>
  </w:num>
  <w:num w:numId="9" w16cid:durableId="1240478522">
    <w:abstractNumId w:val="6"/>
  </w:num>
  <w:num w:numId="10" w16cid:durableId="1487355078">
    <w:abstractNumId w:val="14"/>
  </w:num>
  <w:num w:numId="11" w16cid:durableId="10227920">
    <w:abstractNumId w:val="10"/>
  </w:num>
  <w:num w:numId="12" w16cid:durableId="1149908992">
    <w:abstractNumId w:val="18"/>
  </w:num>
  <w:num w:numId="13" w16cid:durableId="1011487923">
    <w:abstractNumId w:val="20"/>
  </w:num>
  <w:num w:numId="14" w16cid:durableId="976253395">
    <w:abstractNumId w:val="15"/>
  </w:num>
  <w:num w:numId="15" w16cid:durableId="1568687828">
    <w:abstractNumId w:val="8"/>
  </w:num>
  <w:num w:numId="16" w16cid:durableId="1176773253">
    <w:abstractNumId w:val="12"/>
  </w:num>
  <w:num w:numId="17" w16cid:durableId="1824200131">
    <w:abstractNumId w:val="13"/>
  </w:num>
  <w:num w:numId="18" w16cid:durableId="773553485">
    <w:abstractNumId w:val="11"/>
  </w:num>
  <w:num w:numId="19" w16cid:durableId="1844737855">
    <w:abstractNumId w:val="17"/>
  </w:num>
  <w:num w:numId="20" w16cid:durableId="201356048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608197777">
    <w:abstractNumId w:val="5"/>
  </w:num>
  <w:num w:numId="22" w16cid:durableId="2070182458">
    <w:abstractNumId w:val="7"/>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ndersson Emily">
    <w15:presenceInfo w15:providerId="AD" w15:userId="S::Emily.Andersson@inera.se::51a29756-8273-49e5-b4fb-42cb0ec4bb3b"/>
  </w15:person>
  <w15:person w15:author="Mikaela Wahlstedt">
    <w15:presenceInfo w15:providerId="AD" w15:userId="S::mikaela.wahlstedt@bouvet.se::6440ca2f-1fb5-4473-bd54-96f99adee57f"/>
  </w15:person>
  <w15:person w15:author="Genfors Björn">
    <w15:presenceInfo w15:providerId="AD" w15:userId="S::bjorn.genfors@skr.se::3b3d7596-fcfb-48ad-b858-9abf5ba2929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40A34"/>
    <w:rsid w:val="0003415D"/>
    <w:rsid w:val="00034F84"/>
    <w:rsid w:val="00035C82"/>
    <w:rsid w:val="00047C89"/>
    <w:rsid w:val="000635D1"/>
    <w:rsid w:val="000667CE"/>
    <w:rsid w:val="00072268"/>
    <w:rsid w:val="00076D46"/>
    <w:rsid w:val="000D62BF"/>
    <w:rsid w:val="000D7A1D"/>
    <w:rsid w:val="000E016B"/>
    <w:rsid w:val="000E09A3"/>
    <w:rsid w:val="000E0BC1"/>
    <w:rsid w:val="000E65AD"/>
    <w:rsid w:val="00102399"/>
    <w:rsid w:val="0010338C"/>
    <w:rsid w:val="00110544"/>
    <w:rsid w:val="00111A61"/>
    <w:rsid w:val="001126B8"/>
    <w:rsid w:val="00113FA3"/>
    <w:rsid w:val="00144B59"/>
    <w:rsid w:val="0014714F"/>
    <w:rsid w:val="00171F97"/>
    <w:rsid w:val="0017366F"/>
    <w:rsid w:val="001766F8"/>
    <w:rsid w:val="0017717C"/>
    <w:rsid w:val="0019017D"/>
    <w:rsid w:val="00195D2B"/>
    <w:rsid w:val="001B7895"/>
    <w:rsid w:val="001C13B6"/>
    <w:rsid w:val="001C6765"/>
    <w:rsid w:val="001D2183"/>
    <w:rsid w:val="001E271B"/>
    <w:rsid w:val="001E3DE4"/>
    <w:rsid w:val="002005C0"/>
    <w:rsid w:val="00203DED"/>
    <w:rsid w:val="002150B6"/>
    <w:rsid w:val="00220339"/>
    <w:rsid w:val="00224DAE"/>
    <w:rsid w:val="00232FB9"/>
    <w:rsid w:val="002457F8"/>
    <w:rsid w:val="0024624D"/>
    <w:rsid w:val="00256B6F"/>
    <w:rsid w:val="00262327"/>
    <w:rsid w:val="00270BCA"/>
    <w:rsid w:val="00275616"/>
    <w:rsid w:val="0028094A"/>
    <w:rsid w:val="00281F34"/>
    <w:rsid w:val="002A4312"/>
    <w:rsid w:val="002C42AA"/>
    <w:rsid w:val="002C58BA"/>
    <w:rsid w:val="002C7EBD"/>
    <w:rsid w:val="002D24E6"/>
    <w:rsid w:val="002D687B"/>
    <w:rsid w:val="002E506B"/>
    <w:rsid w:val="0030302B"/>
    <w:rsid w:val="00314583"/>
    <w:rsid w:val="00330796"/>
    <w:rsid w:val="0033131C"/>
    <w:rsid w:val="00337228"/>
    <w:rsid w:val="003401A7"/>
    <w:rsid w:val="0034156F"/>
    <w:rsid w:val="00342B14"/>
    <w:rsid w:val="00345827"/>
    <w:rsid w:val="00353813"/>
    <w:rsid w:val="00361F6B"/>
    <w:rsid w:val="00372071"/>
    <w:rsid w:val="00382D83"/>
    <w:rsid w:val="003C015D"/>
    <w:rsid w:val="003C1293"/>
    <w:rsid w:val="003C6648"/>
    <w:rsid w:val="003C6FC7"/>
    <w:rsid w:val="003E1937"/>
    <w:rsid w:val="003E1E79"/>
    <w:rsid w:val="003E74A1"/>
    <w:rsid w:val="003E7C22"/>
    <w:rsid w:val="0040151D"/>
    <w:rsid w:val="00406F7F"/>
    <w:rsid w:val="00421A79"/>
    <w:rsid w:val="00424CF7"/>
    <w:rsid w:val="00452125"/>
    <w:rsid w:val="0045303E"/>
    <w:rsid w:val="00474D84"/>
    <w:rsid w:val="0048376B"/>
    <w:rsid w:val="00483A7B"/>
    <w:rsid w:val="00487C73"/>
    <w:rsid w:val="004935F5"/>
    <w:rsid w:val="00495E77"/>
    <w:rsid w:val="004A015C"/>
    <w:rsid w:val="004A0361"/>
    <w:rsid w:val="004A3E4B"/>
    <w:rsid w:val="004A57E0"/>
    <w:rsid w:val="004A5EB0"/>
    <w:rsid w:val="004A79C2"/>
    <w:rsid w:val="004B21AE"/>
    <w:rsid w:val="004B498D"/>
    <w:rsid w:val="004C1E35"/>
    <w:rsid w:val="004C497A"/>
    <w:rsid w:val="004C5A94"/>
    <w:rsid w:val="004E37DD"/>
    <w:rsid w:val="004E41F1"/>
    <w:rsid w:val="004F1908"/>
    <w:rsid w:val="004F26F4"/>
    <w:rsid w:val="004F67F9"/>
    <w:rsid w:val="00502FA9"/>
    <w:rsid w:val="00514E96"/>
    <w:rsid w:val="00517EC1"/>
    <w:rsid w:val="00520433"/>
    <w:rsid w:val="00523BA8"/>
    <w:rsid w:val="00553E03"/>
    <w:rsid w:val="00563D94"/>
    <w:rsid w:val="00564D01"/>
    <w:rsid w:val="00567784"/>
    <w:rsid w:val="00576237"/>
    <w:rsid w:val="00582DD5"/>
    <w:rsid w:val="005A4C37"/>
    <w:rsid w:val="005B5E15"/>
    <w:rsid w:val="005C3ABE"/>
    <w:rsid w:val="005E23AA"/>
    <w:rsid w:val="00606B5A"/>
    <w:rsid w:val="00611C91"/>
    <w:rsid w:val="00611FE4"/>
    <w:rsid w:val="00613F4D"/>
    <w:rsid w:val="006227BE"/>
    <w:rsid w:val="00624C09"/>
    <w:rsid w:val="00625AA4"/>
    <w:rsid w:val="0064201E"/>
    <w:rsid w:val="006470BC"/>
    <w:rsid w:val="006478E2"/>
    <w:rsid w:val="006513DA"/>
    <w:rsid w:val="00653C68"/>
    <w:rsid w:val="0065600F"/>
    <w:rsid w:val="006709AD"/>
    <w:rsid w:val="00673167"/>
    <w:rsid w:val="006978A0"/>
    <w:rsid w:val="006A030E"/>
    <w:rsid w:val="006A7538"/>
    <w:rsid w:val="006C4101"/>
    <w:rsid w:val="006D1219"/>
    <w:rsid w:val="006F1410"/>
    <w:rsid w:val="006F1805"/>
    <w:rsid w:val="00701D5E"/>
    <w:rsid w:val="0070349E"/>
    <w:rsid w:val="00704211"/>
    <w:rsid w:val="007207AF"/>
    <w:rsid w:val="0072274D"/>
    <w:rsid w:val="0072772C"/>
    <w:rsid w:val="00747ACF"/>
    <w:rsid w:val="007509AF"/>
    <w:rsid w:val="00757257"/>
    <w:rsid w:val="00772CA3"/>
    <w:rsid w:val="007806E7"/>
    <w:rsid w:val="007961DB"/>
    <w:rsid w:val="007A6DDE"/>
    <w:rsid w:val="007B5EB8"/>
    <w:rsid w:val="007B69DD"/>
    <w:rsid w:val="007B7553"/>
    <w:rsid w:val="007C20AD"/>
    <w:rsid w:val="007C77D1"/>
    <w:rsid w:val="007D702D"/>
    <w:rsid w:val="007D78F4"/>
    <w:rsid w:val="007E031C"/>
    <w:rsid w:val="007F54EA"/>
    <w:rsid w:val="00800E0E"/>
    <w:rsid w:val="00801036"/>
    <w:rsid w:val="00803722"/>
    <w:rsid w:val="008075C0"/>
    <w:rsid w:val="0081004A"/>
    <w:rsid w:val="0081404F"/>
    <w:rsid w:val="00834BCB"/>
    <w:rsid w:val="00842FEF"/>
    <w:rsid w:val="0084779A"/>
    <w:rsid w:val="0085073F"/>
    <w:rsid w:val="008548F4"/>
    <w:rsid w:val="008814D0"/>
    <w:rsid w:val="00883DAE"/>
    <w:rsid w:val="008A012E"/>
    <w:rsid w:val="008A48D0"/>
    <w:rsid w:val="008A5381"/>
    <w:rsid w:val="008A70B5"/>
    <w:rsid w:val="008B3948"/>
    <w:rsid w:val="008D2C2D"/>
    <w:rsid w:val="008E2995"/>
    <w:rsid w:val="008F1966"/>
    <w:rsid w:val="008F2E42"/>
    <w:rsid w:val="009075AB"/>
    <w:rsid w:val="00911F16"/>
    <w:rsid w:val="00921CFA"/>
    <w:rsid w:val="009263FF"/>
    <w:rsid w:val="00934BA7"/>
    <w:rsid w:val="00934F9E"/>
    <w:rsid w:val="009447A9"/>
    <w:rsid w:val="00951186"/>
    <w:rsid w:val="00956B92"/>
    <w:rsid w:val="00965EC4"/>
    <w:rsid w:val="009668B5"/>
    <w:rsid w:val="009669F9"/>
    <w:rsid w:val="00972B6C"/>
    <w:rsid w:val="00987E71"/>
    <w:rsid w:val="009A3845"/>
    <w:rsid w:val="009A5DCE"/>
    <w:rsid w:val="009B3253"/>
    <w:rsid w:val="009B4A8F"/>
    <w:rsid w:val="009C6698"/>
    <w:rsid w:val="009E10FF"/>
    <w:rsid w:val="009F3621"/>
    <w:rsid w:val="00A06065"/>
    <w:rsid w:val="00A15DB6"/>
    <w:rsid w:val="00A24AB8"/>
    <w:rsid w:val="00A30A86"/>
    <w:rsid w:val="00A316B5"/>
    <w:rsid w:val="00A4125A"/>
    <w:rsid w:val="00A5263B"/>
    <w:rsid w:val="00A56BFB"/>
    <w:rsid w:val="00A575CD"/>
    <w:rsid w:val="00A63FCC"/>
    <w:rsid w:val="00A65532"/>
    <w:rsid w:val="00A70BBA"/>
    <w:rsid w:val="00AA3D63"/>
    <w:rsid w:val="00AA4CCF"/>
    <w:rsid w:val="00AB09A4"/>
    <w:rsid w:val="00AC22D5"/>
    <w:rsid w:val="00AC429B"/>
    <w:rsid w:val="00AC7A55"/>
    <w:rsid w:val="00AD49A7"/>
    <w:rsid w:val="00AD7E2F"/>
    <w:rsid w:val="00AE142A"/>
    <w:rsid w:val="00AE2671"/>
    <w:rsid w:val="00AE42B2"/>
    <w:rsid w:val="00AF0569"/>
    <w:rsid w:val="00B04598"/>
    <w:rsid w:val="00B1427D"/>
    <w:rsid w:val="00B2668D"/>
    <w:rsid w:val="00B30221"/>
    <w:rsid w:val="00B31805"/>
    <w:rsid w:val="00B34AEE"/>
    <w:rsid w:val="00B35274"/>
    <w:rsid w:val="00B428C7"/>
    <w:rsid w:val="00B5049A"/>
    <w:rsid w:val="00B56D00"/>
    <w:rsid w:val="00B71293"/>
    <w:rsid w:val="00B73737"/>
    <w:rsid w:val="00B7375F"/>
    <w:rsid w:val="00B81A87"/>
    <w:rsid w:val="00B83759"/>
    <w:rsid w:val="00B92B2B"/>
    <w:rsid w:val="00BA3B5C"/>
    <w:rsid w:val="00BC3B79"/>
    <w:rsid w:val="00BC4AA6"/>
    <w:rsid w:val="00BC772D"/>
    <w:rsid w:val="00BE40EB"/>
    <w:rsid w:val="00C10BA6"/>
    <w:rsid w:val="00C13043"/>
    <w:rsid w:val="00C14FF7"/>
    <w:rsid w:val="00C23B5B"/>
    <w:rsid w:val="00C24562"/>
    <w:rsid w:val="00C27200"/>
    <w:rsid w:val="00C33D2A"/>
    <w:rsid w:val="00C66CE3"/>
    <w:rsid w:val="00C73BB6"/>
    <w:rsid w:val="00C76EC6"/>
    <w:rsid w:val="00C777A2"/>
    <w:rsid w:val="00C77811"/>
    <w:rsid w:val="00C80648"/>
    <w:rsid w:val="00C80859"/>
    <w:rsid w:val="00CA27D6"/>
    <w:rsid w:val="00CD26AE"/>
    <w:rsid w:val="00CD7074"/>
    <w:rsid w:val="00CE0C3B"/>
    <w:rsid w:val="00CE20ED"/>
    <w:rsid w:val="00CF65A6"/>
    <w:rsid w:val="00D005FC"/>
    <w:rsid w:val="00D03E29"/>
    <w:rsid w:val="00D20DF8"/>
    <w:rsid w:val="00D215F6"/>
    <w:rsid w:val="00D21FE1"/>
    <w:rsid w:val="00D2656C"/>
    <w:rsid w:val="00D40313"/>
    <w:rsid w:val="00D705B2"/>
    <w:rsid w:val="00D900B8"/>
    <w:rsid w:val="00DA5438"/>
    <w:rsid w:val="00DC3021"/>
    <w:rsid w:val="00DC7D72"/>
    <w:rsid w:val="00DF11FD"/>
    <w:rsid w:val="00DF3832"/>
    <w:rsid w:val="00DF7A3C"/>
    <w:rsid w:val="00E2489A"/>
    <w:rsid w:val="00E31C1B"/>
    <w:rsid w:val="00E40E96"/>
    <w:rsid w:val="00E662E2"/>
    <w:rsid w:val="00E70947"/>
    <w:rsid w:val="00E709BC"/>
    <w:rsid w:val="00E85096"/>
    <w:rsid w:val="00E9581E"/>
    <w:rsid w:val="00EA03D2"/>
    <w:rsid w:val="00EA1D8B"/>
    <w:rsid w:val="00EA2BB5"/>
    <w:rsid w:val="00EC4E29"/>
    <w:rsid w:val="00EC5F28"/>
    <w:rsid w:val="00EC6AB7"/>
    <w:rsid w:val="00ED1B2E"/>
    <w:rsid w:val="00ED76C5"/>
    <w:rsid w:val="00EE1507"/>
    <w:rsid w:val="00EE5CEA"/>
    <w:rsid w:val="00EF2073"/>
    <w:rsid w:val="00EF755A"/>
    <w:rsid w:val="00F11897"/>
    <w:rsid w:val="00F12A7A"/>
    <w:rsid w:val="00F1621A"/>
    <w:rsid w:val="00F17D6D"/>
    <w:rsid w:val="00F17F5B"/>
    <w:rsid w:val="00F24B02"/>
    <w:rsid w:val="00F3302E"/>
    <w:rsid w:val="00F334E6"/>
    <w:rsid w:val="00F36A8C"/>
    <w:rsid w:val="00F40A34"/>
    <w:rsid w:val="00F444D2"/>
    <w:rsid w:val="00F45F43"/>
    <w:rsid w:val="00F47CE7"/>
    <w:rsid w:val="00F55361"/>
    <w:rsid w:val="00F610D0"/>
    <w:rsid w:val="00F71768"/>
    <w:rsid w:val="00F75983"/>
    <w:rsid w:val="00F82448"/>
    <w:rsid w:val="00F92913"/>
    <w:rsid w:val="00FA23AA"/>
    <w:rsid w:val="00FA69F5"/>
    <w:rsid w:val="00FC3317"/>
    <w:rsid w:val="00FD7A4F"/>
    <w:rsid w:val="00FF10F5"/>
    <w:rsid w:val="21BF042A"/>
  </w:rsids>
  <m:mathPr>
    <m:mathFont m:val="Cambria Math"/>
    <m:brkBin m:val="before"/>
    <m:brkBinSub m:val="--"/>
    <m:smallFrac m:val="0"/>
    <m:dispDef/>
    <m:lMargin m:val="0"/>
    <m:rMargin m:val="0"/>
    <m:defJc m:val="centerGroup"/>
    <m:wrapIndent m:val="1440"/>
    <m:intLim m:val="subSup"/>
    <m:naryLim m:val="undOvr"/>
  </m:mathPr>
  <w:themeFontLang w:val="sv-SE" w:eastAsia="sv-SE"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A2BD7C5"/>
  <w15:chartTrackingRefBased/>
  <w15:docId w15:val="{7654958C-E0C2-45E0-B359-75B8E627513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sz w:val="22"/>
        <w:szCs w:val="22"/>
        <w:lang w:val="sv-SE" w:eastAsia="sv-SE" w:bidi="ar-SA"/>
      </w:rPr>
    </w:rPrDefault>
    <w:pPrDefault>
      <w:pPr>
        <w:spacing w:after="220" w:line="264"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annotation text" w:semiHidden="1"/>
    <w:lsdException w:name="index heading" w:semiHidden="1"/>
    <w:lsdException w:name="caption" w:uiPriority="35" w:qFormat="1"/>
    <w:lsdException w:name="table of figures" w:semiHidden="1"/>
    <w:lsdException w:name="envelope address" w:semiHidden="1"/>
    <w:lsdException w:name="envelope return" w:semiHidden="1"/>
    <w:lsdException w:name="annotation reference" w:semiHidden="1"/>
    <w:lsdException w:name="lin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uiPriority="10" w:qFormat="1"/>
    <w:lsdException w:name="List Number" w:uiPriority="10" w:qFormat="1"/>
    <w:lsdException w:name="List 2" w:semiHidden="1"/>
    <w:lsdException w:name="List 3" w:semiHidden="1"/>
    <w:lsdException w:name="List 4" w:semiHidden="1"/>
    <w:lsdException w:name="List 5" w:semiHidden="1"/>
    <w:lsdException w:name="List Bullet 2" w:semiHidden="1" w:uiPriority="10" w:qFormat="1"/>
    <w:lsdException w:name="List Bullet 3" w:semiHidden="1"/>
    <w:lsdException w:name="List Bullet 4" w:semiHidden="1"/>
    <w:lsdException w:name="List Bullet 5" w:semiHidden="1"/>
    <w:lsdException w:name="List Number 2" w:qFormat="1"/>
    <w:lsdException w:name="List Number 3" w:qFormat="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unhideWhenUsed="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unhideWhenUsed="1"/>
  </w:latentStyles>
  <w:style w:type="paragraph" w:default="1" w:styleId="Normal">
    <w:name w:val="Normal"/>
    <w:qFormat/>
    <w:rsid w:val="00E9581E"/>
  </w:style>
  <w:style w:type="paragraph" w:styleId="Rubrik1">
    <w:name w:val="heading 1"/>
    <w:basedOn w:val="Normal"/>
    <w:next w:val="Normal"/>
    <w:link w:val="Rubrik1Char"/>
    <w:uiPriority w:val="9"/>
    <w:qFormat/>
    <w:rsid w:val="00D2656C"/>
    <w:pPr>
      <w:keepNext/>
      <w:keepLines/>
      <w:spacing w:before="480" w:after="200" w:line="240" w:lineRule="auto"/>
      <w:outlineLvl w:val="0"/>
    </w:pPr>
    <w:rPr>
      <w:rFonts w:asciiTheme="majorHAnsi" w:eastAsiaTheme="majorEastAsia" w:hAnsiTheme="majorHAnsi" w:cstheme="majorBidi"/>
      <w:sz w:val="50"/>
      <w:szCs w:val="32"/>
    </w:rPr>
  </w:style>
  <w:style w:type="paragraph" w:styleId="Rubrik2">
    <w:name w:val="heading 2"/>
    <w:basedOn w:val="Normal"/>
    <w:next w:val="Normal"/>
    <w:link w:val="Rubrik2Char"/>
    <w:uiPriority w:val="9"/>
    <w:qFormat/>
    <w:rsid w:val="00F17F5B"/>
    <w:pPr>
      <w:keepNext/>
      <w:keepLines/>
      <w:spacing w:before="300" w:after="100" w:line="240" w:lineRule="auto"/>
      <w:outlineLvl w:val="1"/>
    </w:pPr>
    <w:rPr>
      <w:rFonts w:asciiTheme="majorHAnsi" w:eastAsiaTheme="majorEastAsia" w:hAnsiTheme="majorHAnsi" w:cstheme="majorBidi"/>
      <w:b/>
      <w:sz w:val="32"/>
      <w:szCs w:val="26"/>
    </w:rPr>
  </w:style>
  <w:style w:type="paragraph" w:styleId="Rubrik3">
    <w:name w:val="heading 3"/>
    <w:basedOn w:val="Normal"/>
    <w:next w:val="Normal"/>
    <w:link w:val="Rubrik3Char"/>
    <w:uiPriority w:val="9"/>
    <w:qFormat/>
    <w:rsid w:val="0070349E"/>
    <w:pPr>
      <w:keepNext/>
      <w:keepLines/>
      <w:spacing w:before="300" w:after="100" w:line="240" w:lineRule="auto"/>
      <w:outlineLvl w:val="2"/>
    </w:pPr>
    <w:rPr>
      <w:rFonts w:asciiTheme="majorHAnsi" w:eastAsiaTheme="majorEastAsia" w:hAnsiTheme="majorHAnsi" w:cstheme="majorBidi"/>
      <w:b/>
      <w:sz w:val="26"/>
      <w:szCs w:val="24"/>
    </w:rPr>
  </w:style>
  <w:style w:type="paragraph" w:styleId="Rubrik4">
    <w:name w:val="heading 4"/>
    <w:basedOn w:val="Normal"/>
    <w:next w:val="Normal"/>
    <w:link w:val="Rubrik4Char"/>
    <w:uiPriority w:val="9"/>
    <w:qFormat/>
    <w:rsid w:val="0070349E"/>
    <w:pPr>
      <w:keepNext/>
      <w:keepLines/>
      <w:spacing w:before="300" w:after="100" w:line="240" w:lineRule="auto"/>
      <w:outlineLvl w:val="3"/>
    </w:pPr>
    <w:rPr>
      <w:rFonts w:asciiTheme="majorHAnsi" w:eastAsiaTheme="majorEastAsia" w:hAnsiTheme="majorHAnsi" w:cstheme="majorBidi"/>
      <w:b/>
      <w:iCs/>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Titel">
    <w:name w:val="Titel"/>
    <w:basedOn w:val="Normal"/>
    <w:uiPriority w:val="24"/>
    <w:rsid w:val="008A70B5"/>
    <w:pPr>
      <w:spacing w:after="0" w:line="240" w:lineRule="auto"/>
      <w:outlineLvl w:val="0"/>
    </w:pPr>
    <w:rPr>
      <w:rFonts w:asciiTheme="majorHAnsi" w:hAnsiTheme="majorHAnsi"/>
      <w:color w:val="377D7A" w:themeColor="accent1"/>
      <w:sz w:val="72"/>
    </w:rPr>
  </w:style>
  <w:style w:type="paragraph" w:customStyle="1" w:styleId="Underrubrikomslag">
    <w:name w:val="Underrubrik omslag"/>
    <w:basedOn w:val="Normal"/>
    <w:uiPriority w:val="24"/>
    <w:semiHidden/>
    <w:rsid w:val="00B7375F"/>
    <w:pPr>
      <w:spacing w:before="660" w:after="0" w:line="240" w:lineRule="auto"/>
      <w:ind w:left="-992" w:right="851"/>
    </w:pPr>
    <w:rPr>
      <w:rFonts w:asciiTheme="majorHAnsi" w:hAnsiTheme="majorHAnsi"/>
      <w:sz w:val="24"/>
    </w:rPr>
  </w:style>
  <w:style w:type="paragraph" w:customStyle="1" w:styleId="Baksidesrubrik">
    <w:name w:val="Baksidesrubrik"/>
    <w:basedOn w:val="Normal"/>
    <w:uiPriority w:val="24"/>
    <w:semiHidden/>
    <w:rsid w:val="00E70947"/>
    <w:pPr>
      <w:spacing w:before="320" w:after="320"/>
    </w:pPr>
    <w:rPr>
      <w:rFonts w:asciiTheme="majorHAnsi" w:hAnsiTheme="majorHAnsi"/>
      <w:sz w:val="40"/>
    </w:rPr>
  </w:style>
  <w:style w:type="paragraph" w:customStyle="1" w:styleId="Upplysningar">
    <w:name w:val="Upplysningar"/>
    <w:basedOn w:val="Normal"/>
    <w:uiPriority w:val="24"/>
    <w:semiHidden/>
    <w:rsid w:val="00474D84"/>
    <w:pPr>
      <w:spacing w:after="0"/>
    </w:pPr>
    <w:rPr>
      <w:rFonts w:asciiTheme="majorHAnsi" w:hAnsiTheme="majorHAnsi"/>
      <w:sz w:val="15"/>
    </w:rPr>
  </w:style>
  <w:style w:type="character" w:customStyle="1" w:styleId="Rubrik1Char">
    <w:name w:val="Rubrik 1 Char"/>
    <w:basedOn w:val="Standardstycketeckensnitt"/>
    <w:link w:val="Rubrik1"/>
    <w:uiPriority w:val="9"/>
    <w:rsid w:val="00D2656C"/>
    <w:rPr>
      <w:rFonts w:asciiTheme="majorHAnsi" w:eastAsiaTheme="majorEastAsia" w:hAnsiTheme="majorHAnsi" w:cstheme="majorBidi"/>
      <w:sz w:val="50"/>
      <w:szCs w:val="32"/>
    </w:rPr>
  </w:style>
  <w:style w:type="character" w:customStyle="1" w:styleId="Rubrik2Char">
    <w:name w:val="Rubrik 2 Char"/>
    <w:basedOn w:val="Standardstycketeckensnitt"/>
    <w:link w:val="Rubrik2"/>
    <w:uiPriority w:val="9"/>
    <w:rsid w:val="00F17F5B"/>
    <w:rPr>
      <w:rFonts w:asciiTheme="majorHAnsi" w:eastAsiaTheme="majorEastAsia" w:hAnsiTheme="majorHAnsi" w:cstheme="majorBidi"/>
      <w:b/>
      <w:sz w:val="32"/>
      <w:szCs w:val="26"/>
    </w:rPr>
  </w:style>
  <w:style w:type="character" w:customStyle="1" w:styleId="Rubrik3Char">
    <w:name w:val="Rubrik 3 Char"/>
    <w:basedOn w:val="Standardstycketeckensnitt"/>
    <w:link w:val="Rubrik3"/>
    <w:uiPriority w:val="9"/>
    <w:rsid w:val="0070349E"/>
    <w:rPr>
      <w:rFonts w:asciiTheme="majorHAnsi" w:eastAsiaTheme="majorEastAsia" w:hAnsiTheme="majorHAnsi" w:cstheme="majorBidi"/>
      <w:b/>
      <w:sz w:val="26"/>
      <w:szCs w:val="24"/>
    </w:rPr>
  </w:style>
  <w:style w:type="character" w:customStyle="1" w:styleId="Rubrik4Char">
    <w:name w:val="Rubrik 4 Char"/>
    <w:basedOn w:val="Standardstycketeckensnitt"/>
    <w:link w:val="Rubrik4"/>
    <w:uiPriority w:val="9"/>
    <w:rsid w:val="0070349E"/>
    <w:rPr>
      <w:rFonts w:asciiTheme="majorHAnsi" w:eastAsiaTheme="majorEastAsia" w:hAnsiTheme="majorHAnsi" w:cstheme="majorBidi"/>
      <w:b/>
      <w:iCs/>
    </w:rPr>
  </w:style>
  <w:style w:type="paragraph" w:styleId="Sidfot">
    <w:name w:val="footer"/>
    <w:basedOn w:val="Normal"/>
    <w:link w:val="SidfotChar"/>
    <w:uiPriority w:val="99"/>
    <w:rsid w:val="00A15DB6"/>
    <w:pPr>
      <w:tabs>
        <w:tab w:val="center" w:pos="4536"/>
        <w:tab w:val="right" w:pos="9072"/>
      </w:tabs>
      <w:spacing w:after="0" w:line="240" w:lineRule="auto"/>
    </w:pPr>
    <w:rPr>
      <w:rFonts w:asciiTheme="majorHAnsi" w:hAnsiTheme="majorHAnsi"/>
      <w:sz w:val="20"/>
    </w:rPr>
  </w:style>
  <w:style w:type="character" w:customStyle="1" w:styleId="SidfotChar">
    <w:name w:val="Sidfot Char"/>
    <w:basedOn w:val="Standardstycketeckensnitt"/>
    <w:link w:val="Sidfot"/>
    <w:uiPriority w:val="99"/>
    <w:rsid w:val="00A15DB6"/>
    <w:rPr>
      <w:rFonts w:asciiTheme="majorHAnsi" w:hAnsiTheme="majorHAnsi"/>
      <w:sz w:val="20"/>
    </w:rPr>
  </w:style>
  <w:style w:type="character" w:styleId="Sidnummer">
    <w:name w:val="page number"/>
    <w:basedOn w:val="Standardstycketeckensnitt"/>
    <w:uiPriority w:val="99"/>
    <w:rsid w:val="00A15DB6"/>
    <w:rPr>
      <w:rFonts w:asciiTheme="majorHAnsi" w:hAnsiTheme="majorHAnsi"/>
      <w:sz w:val="16"/>
    </w:rPr>
  </w:style>
  <w:style w:type="paragraph" w:customStyle="1" w:styleId="Faktarutatitel">
    <w:name w:val="Faktaruta titel"/>
    <w:basedOn w:val="Normal"/>
    <w:uiPriority w:val="24"/>
    <w:rsid w:val="00A15DB6"/>
    <w:pPr>
      <w:spacing w:line="240" w:lineRule="auto"/>
      <w:outlineLvl w:val="1"/>
    </w:pPr>
    <w:rPr>
      <w:rFonts w:asciiTheme="majorHAnsi" w:hAnsiTheme="majorHAnsi"/>
    </w:rPr>
  </w:style>
  <w:style w:type="paragraph" w:customStyle="1" w:styleId="Faktarutatext">
    <w:name w:val="Faktaruta text"/>
    <w:basedOn w:val="Normal"/>
    <w:uiPriority w:val="24"/>
    <w:rsid w:val="00576237"/>
    <w:pPr>
      <w:spacing w:after="0" w:line="259" w:lineRule="auto"/>
    </w:pPr>
    <w:rPr>
      <w:rFonts w:asciiTheme="majorHAnsi" w:hAnsiTheme="majorHAnsi"/>
      <w:sz w:val="18"/>
    </w:rPr>
  </w:style>
  <w:style w:type="table" w:styleId="Tabellrutnt">
    <w:name w:val="Table Grid"/>
    <w:basedOn w:val="Tabellrutntljust"/>
    <w:uiPriority w:val="59"/>
    <w:rsid w:val="0095118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color w:val="auto"/>
      </w:rPr>
      <w:tblPr/>
      <w:tcPr>
        <w:shd w:val="clear" w:color="auto" w:fill="F2F2F2" w:themeFill="background1" w:themeFillShade="F2"/>
      </w:tcPr>
    </w:tblStylePr>
  </w:style>
  <w:style w:type="character" w:styleId="Platshllartext">
    <w:name w:val="Placeholder Text"/>
    <w:basedOn w:val="Standardstycketeckensnitt"/>
    <w:uiPriority w:val="99"/>
    <w:semiHidden/>
    <w:rsid w:val="008E2995"/>
    <w:rPr>
      <w:color w:val="808080"/>
    </w:rPr>
  </w:style>
  <w:style w:type="paragraph" w:styleId="Sidhuvud">
    <w:name w:val="header"/>
    <w:basedOn w:val="Normal"/>
    <w:link w:val="SidhuvudChar"/>
    <w:uiPriority w:val="99"/>
    <w:rsid w:val="00F17F5B"/>
    <w:pPr>
      <w:tabs>
        <w:tab w:val="left" w:pos="3969"/>
        <w:tab w:val="center" w:pos="4536"/>
        <w:tab w:val="right" w:pos="9072"/>
      </w:tabs>
      <w:spacing w:after="80" w:line="240" w:lineRule="auto"/>
      <w:ind w:right="-1701"/>
    </w:pPr>
    <w:rPr>
      <w:rFonts w:ascii="Arial" w:hAnsi="Arial"/>
      <w:sz w:val="16"/>
    </w:rPr>
  </w:style>
  <w:style w:type="character" w:customStyle="1" w:styleId="SidhuvudChar">
    <w:name w:val="Sidhuvud Char"/>
    <w:basedOn w:val="Standardstycketeckensnitt"/>
    <w:link w:val="Sidhuvud"/>
    <w:uiPriority w:val="99"/>
    <w:rsid w:val="00F17F5B"/>
    <w:rPr>
      <w:rFonts w:ascii="Arial" w:hAnsi="Arial"/>
      <w:sz w:val="16"/>
    </w:rPr>
  </w:style>
  <w:style w:type="numbering" w:customStyle="1" w:styleId="Listformatpunktlista">
    <w:name w:val="Listformat punktlista"/>
    <w:uiPriority w:val="99"/>
    <w:rsid w:val="007B5EB8"/>
    <w:pPr>
      <w:numPr>
        <w:numId w:val="4"/>
      </w:numPr>
    </w:pPr>
  </w:style>
  <w:style w:type="numbering" w:customStyle="1" w:styleId="Listformatnumreradlista">
    <w:name w:val="Listformat numrerad lista"/>
    <w:uiPriority w:val="99"/>
    <w:rsid w:val="002E506B"/>
    <w:pPr>
      <w:numPr>
        <w:numId w:val="5"/>
      </w:numPr>
    </w:pPr>
  </w:style>
  <w:style w:type="paragraph" w:styleId="Punktlista">
    <w:name w:val="List Bullet"/>
    <w:basedOn w:val="Normal"/>
    <w:next w:val="Normalefterlista"/>
    <w:uiPriority w:val="11"/>
    <w:qFormat/>
    <w:rsid w:val="007B5EB8"/>
    <w:pPr>
      <w:numPr>
        <w:numId w:val="4"/>
      </w:numPr>
      <w:spacing w:after="100"/>
    </w:pPr>
  </w:style>
  <w:style w:type="paragraph" w:customStyle="1" w:styleId="Normalefterlista">
    <w:name w:val="Normal efter lista"/>
    <w:basedOn w:val="Normal"/>
    <w:next w:val="Normal"/>
    <w:uiPriority w:val="12"/>
    <w:qFormat/>
    <w:rsid w:val="00DF7A3C"/>
    <w:pPr>
      <w:spacing w:before="220"/>
    </w:pPr>
  </w:style>
  <w:style w:type="paragraph" w:styleId="Fotnotstext">
    <w:name w:val="footnote text"/>
    <w:basedOn w:val="Normal"/>
    <w:link w:val="FotnotstextChar"/>
    <w:uiPriority w:val="99"/>
    <w:rsid w:val="00047C89"/>
    <w:pPr>
      <w:spacing w:after="0"/>
    </w:pPr>
    <w:rPr>
      <w:sz w:val="18"/>
      <w:szCs w:val="20"/>
    </w:rPr>
  </w:style>
  <w:style w:type="paragraph" w:styleId="Numreradlista">
    <w:name w:val="List Number"/>
    <w:basedOn w:val="Normal"/>
    <w:uiPriority w:val="11"/>
    <w:qFormat/>
    <w:rsid w:val="002E506B"/>
    <w:pPr>
      <w:numPr>
        <w:numId w:val="9"/>
      </w:numPr>
      <w:contextualSpacing/>
    </w:pPr>
  </w:style>
  <w:style w:type="character" w:customStyle="1" w:styleId="FotnotstextChar">
    <w:name w:val="Fotnotstext Char"/>
    <w:basedOn w:val="Standardstycketeckensnitt"/>
    <w:link w:val="Fotnotstext"/>
    <w:uiPriority w:val="99"/>
    <w:rsid w:val="00047C89"/>
    <w:rPr>
      <w:sz w:val="18"/>
      <w:szCs w:val="20"/>
    </w:rPr>
  </w:style>
  <w:style w:type="character" w:styleId="Fotnotsreferens">
    <w:name w:val="footnote reference"/>
    <w:basedOn w:val="Standardstycketeckensnitt"/>
    <w:uiPriority w:val="99"/>
    <w:rsid w:val="00047C89"/>
    <w:rPr>
      <w:vertAlign w:val="superscript"/>
    </w:rPr>
  </w:style>
  <w:style w:type="paragraph" w:styleId="Brdtext">
    <w:name w:val="Body Text"/>
    <w:basedOn w:val="Normal"/>
    <w:link w:val="BrdtextChar"/>
    <w:uiPriority w:val="99"/>
    <w:semiHidden/>
    <w:rsid w:val="00AD49A7"/>
  </w:style>
  <w:style w:type="character" w:customStyle="1" w:styleId="BrdtextChar">
    <w:name w:val="Brödtext Char"/>
    <w:basedOn w:val="Standardstycketeckensnitt"/>
    <w:link w:val="Brdtext"/>
    <w:uiPriority w:val="99"/>
    <w:semiHidden/>
    <w:rsid w:val="00AD49A7"/>
  </w:style>
  <w:style w:type="paragraph" w:customStyle="1" w:styleId="Frordsrubrik">
    <w:name w:val="Förordsrubrik"/>
    <w:basedOn w:val="Normal"/>
    <w:next w:val="Normal"/>
    <w:semiHidden/>
    <w:qFormat/>
    <w:rsid w:val="00A15DB6"/>
    <w:pPr>
      <w:spacing w:line="240" w:lineRule="auto"/>
      <w:outlineLvl w:val="0"/>
    </w:pPr>
    <w:rPr>
      <w:rFonts w:asciiTheme="majorHAnsi" w:hAnsiTheme="majorHAnsi"/>
      <w:sz w:val="32"/>
    </w:rPr>
  </w:style>
  <w:style w:type="paragraph" w:customStyle="1" w:styleId="Kapitelrubrik">
    <w:name w:val="Kapitelrubrik"/>
    <w:basedOn w:val="Rubrik1"/>
    <w:next w:val="Rubrik1"/>
    <w:link w:val="KapitelrubrikChar"/>
    <w:uiPriority w:val="7"/>
    <w:semiHidden/>
    <w:qFormat/>
    <w:rsid w:val="0040151D"/>
    <w:pPr>
      <w:pageBreakBefore/>
      <w:numPr>
        <w:numId w:val="14"/>
      </w:numPr>
      <w:spacing w:after="720"/>
    </w:pPr>
    <w:rPr>
      <w:rFonts w:eastAsiaTheme="minorEastAsia" w:cstheme="minorBidi"/>
      <w:b/>
      <w:color w:val="000000"/>
      <w:sz w:val="56"/>
      <w:szCs w:val="160"/>
      <w:lang w:eastAsia="en-US" w:bidi="en-US"/>
    </w:rPr>
  </w:style>
  <w:style w:type="paragraph" w:styleId="Innehllsfrteckningsrubrik">
    <w:name w:val="TOC Heading"/>
    <w:basedOn w:val="Rubrik1"/>
    <w:next w:val="Normal"/>
    <w:uiPriority w:val="39"/>
    <w:qFormat/>
    <w:rsid w:val="0070349E"/>
  </w:style>
  <w:style w:type="paragraph" w:styleId="Innehll2">
    <w:name w:val="toc 2"/>
    <w:basedOn w:val="Normal"/>
    <w:next w:val="Normal"/>
    <w:autoRedefine/>
    <w:uiPriority w:val="39"/>
    <w:rsid w:val="00F12A7A"/>
    <w:pPr>
      <w:spacing w:after="100"/>
      <w:ind w:left="454"/>
    </w:pPr>
    <w:rPr>
      <w:rFonts w:asciiTheme="majorHAnsi" w:hAnsiTheme="majorHAnsi"/>
      <w:sz w:val="20"/>
    </w:rPr>
  </w:style>
  <w:style w:type="paragraph" w:styleId="Innehll1">
    <w:name w:val="toc 1"/>
    <w:basedOn w:val="Normal"/>
    <w:next w:val="Normal"/>
    <w:autoRedefine/>
    <w:uiPriority w:val="39"/>
    <w:rsid w:val="00CD26AE"/>
    <w:pPr>
      <w:tabs>
        <w:tab w:val="right" w:leader="dot" w:pos="9060"/>
      </w:tabs>
      <w:spacing w:before="120" w:after="0"/>
    </w:pPr>
    <w:rPr>
      <w:rFonts w:asciiTheme="majorHAnsi" w:hAnsiTheme="majorHAnsi"/>
      <w:b/>
      <w:sz w:val="20"/>
    </w:rPr>
  </w:style>
  <w:style w:type="character" w:styleId="Hyperlnk">
    <w:name w:val="Hyperlink"/>
    <w:basedOn w:val="Standardstycketeckensnitt"/>
    <w:uiPriority w:val="99"/>
    <w:unhideWhenUsed/>
    <w:rsid w:val="00502FA9"/>
    <w:rPr>
      <w:color w:val="1C46A7" w:themeColor="hyperlink"/>
      <w:u w:val="single"/>
    </w:rPr>
  </w:style>
  <w:style w:type="paragraph" w:styleId="Innehll3">
    <w:name w:val="toc 3"/>
    <w:basedOn w:val="Normal"/>
    <w:next w:val="Normal"/>
    <w:autoRedefine/>
    <w:uiPriority w:val="39"/>
    <w:rsid w:val="000635D1"/>
    <w:pPr>
      <w:tabs>
        <w:tab w:val="right" w:leader="dot" w:pos="9060"/>
      </w:tabs>
      <w:spacing w:after="100"/>
      <w:ind w:left="993" w:hanging="880"/>
    </w:pPr>
    <w:rPr>
      <w:rFonts w:asciiTheme="majorHAnsi" w:hAnsiTheme="majorHAnsi"/>
      <w:sz w:val="20"/>
    </w:rPr>
  </w:style>
  <w:style w:type="table" w:styleId="Tabellrutntljust">
    <w:name w:val="Grid Table Light"/>
    <w:aliases w:val="NSK"/>
    <w:basedOn w:val="Normaltabell"/>
    <w:uiPriority w:val="40"/>
    <w:rsid w:val="00111A61"/>
    <w:pPr>
      <w:spacing w:after="0"/>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6" w:space="0" w:color="BFBFBF" w:themeColor="background1" w:themeShade="BF"/>
        <w:insideV w:val="single" w:sz="6" w:space="0" w:color="BFBFBF" w:themeColor="background1" w:themeShade="BF"/>
      </w:tblBorders>
    </w:tblPr>
    <w:tblStylePr w:type="firstRow">
      <w:tblPr/>
      <w:tcPr>
        <w:shd w:val="clear" w:color="auto" w:fill="D9D9D9" w:themeFill="background1" w:themeFillShade="D9"/>
      </w:tcPr>
    </w:tblStylePr>
  </w:style>
  <w:style w:type="paragraph" w:styleId="Numreradlista2">
    <w:name w:val="List Number 2"/>
    <w:basedOn w:val="Normal"/>
    <w:uiPriority w:val="11"/>
    <w:qFormat/>
    <w:rsid w:val="002E506B"/>
    <w:pPr>
      <w:numPr>
        <w:ilvl w:val="1"/>
        <w:numId w:val="9"/>
      </w:numPr>
      <w:contextualSpacing/>
    </w:pPr>
  </w:style>
  <w:style w:type="paragraph" w:styleId="Numreradlista3">
    <w:name w:val="List Number 3"/>
    <w:basedOn w:val="Normal"/>
    <w:uiPriority w:val="11"/>
    <w:qFormat/>
    <w:rsid w:val="002E506B"/>
    <w:pPr>
      <w:numPr>
        <w:ilvl w:val="2"/>
        <w:numId w:val="9"/>
      </w:numPr>
      <w:contextualSpacing/>
    </w:pPr>
  </w:style>
  <w:style w:type="numbering" w:customStyle="1" w:styleId="Kapitelnumrering">
    <w:name w:val="Kapitelnumrering"/>
    <w:uiPriority w:val="99"/>
    <w:rsid w:val="0040151D"/>
    <w:pPr>
      <w:numPr>
        <w:numId w:val="10"/>
      </w:numPr>
    </w:pPr>
  </w:style>
  <w:style w:type="character" w:customStyle="1" w:styleId="KapitelrubrikChar">
    <w:name w:val="Kapitelrubrik Char"/>
    <w:basedOn w:val="Rubrik1Char"/>
    <w:link w:val="Kapitelrubrik"/>
    <w:uiPriority w:val="7"/>
    <w:semiHidden/>
    <w:rsid w:val="0070349E"/>
    <w:rPr>
      <w:rFonts w:asciiTheme="majorHAnsi" w:eastAsiaTheme="minorEastAsia" w:hAnsiTheme="majorHAnsi" w:cstheme="minorBidi"/>
      <w:b/>
      <w:color w:val="000000"/>
      <w:sz w:val="56"/>
      <w:szCs w:val="160"/>
      <w:lang w:eastAsia="en-US" w:bidi="en-US"/>
    </w:rPr>
  </w:style>
  <w:style w:type="paragraph" w:styleId="Underrubrik">
    <w:name w:val="Subtitle"/>
    <w:basedOn w:val="Normal"/>
    <w:link w:val="UnderrubrikChar"/>
    <w:uiPriority w:val="11"/>
    <w:qFormat/>
    <w:rsid w:val="00F12A7A"/>
    <w:pPr>
      <w:numPr>
        <w:ilvl w:val="1"/>
      </w:numPr>
      <w:spacing w:before="360" w:after="160"/>
      <w:contextualSpacing/>
    </w:pPr>
    <w:rPr>
      <w:rFonts w:eastAsiaTheme="minorEastAsia" w:cstheme="minorBidi"/>
      <w:color w:val="000000" w:themeColor="text1"/>
      <w:sz w:val="32"/>
    </w:rPr>
  </w:style>
  <w:style w:type="character" w:customStyle="1" w:styleId="UnderrubrikChar">
    <w:name w:val="Underrubrik Char"/>
    <w:basedOn w:val="Standardstycketeckensnitt"/>
    <w:link w:val="Underrubrik"/>
    <w:uiPriority w:val="11"/>
    <w:rsid w:val="00F12A7A"/>
    <w:rPr>
      <w:rFonts w:eastAsiaTheme="minorEastAsia" w:cstheme="minorBidi"/>
      <w:color w:val="000000" w:themeColor="text1"/>
      <w:sz w:val="32"/>
    </w:rPr>
  </w:style>
  <w:style w:type="paragraph" w:styleId="Punktlista2">
    <w:name w:val="List Bullet 2"/>
    <w:basedOn w:val="Normal"/>
    <w:uiPriority w:val="10"/>
    <w:semiHidden/>
    <w:qFormat/>
    <w:rsid w:val="002C42AA"/>
    <w:pPr>
      <w:ind w:left="720" w:hanging="360"/>
      <w:contextualSpacing/>
    </w:pPr>
  </w:style>
  <w:style w:type="paragraph" w:styleId="Beskrivning">
    <w:name w:val="caption"/>
    <w:basedOn w:val="Normal"/>
    <w:next w:val="Normal"/>
    <w:uiPriority w:val="35"/>
    <w:qFormat/>
    <w:rsid w:val="00D705B2"/>
    <w:pPr>
      <w:spacing w:after="200" w:line="240" w:lineRule="auto"/>
    </w:pPr>
    <w:rPr>
      <w:i/>
      <w:iCs/>
      <w:color w:val="4D4D4D" w:themeColor="text2"/>
      <w:sz w:val="20"/>
      <w:szCs w:val="18"/>
    </w:rPr>
  </w:style>
  <w:style w:type="paragraph" w:customStyle="1" w:styleId="Numreradrubrik1">
    <w:name w:val="Numrerad rubrik 1"/>
    <w:basedOn w:val="Rubrik1"/>
    <w:next w:val="Normal"/>
    <w:uiPriority w:val="10"/>
    <w:qFormat/>
    <w:rsid w:val="00F1621A"/>
    <w:pPr>
      <w:numPr>
        <w:numId w:val="22"/>
      </w:numPr>
    </w:pPr>
  </w:style>
  <w:style w:type="paragraph" w:customStyle="1" w:styleId="Numreradrubrik2">
    <w:name w:val="Numrerad rubrik 2"/>
    <w:basedOn w:val="Rubrik2"/>
    <w:next w:val="Normal"/>
    <w:uiPriority w:val="10"/>
    <w:qFormat/>
    <w:rsid w:val="00F1621A"/>
    <w:pPr>
      <w:numPr>
        <w:ilvl w:val="1"/>
        <w:numId w:val="22"/>
      </w:numPr>
    </w:pPr>
  </w:style>
  <w:style w:type="paragraph" w:customStyle="1" w:styleId="Alfanumreriskrubrik1">
    <w:name w:val="Alfanumrerisk rubrik 1"/>
    <w:basedOn w:val="Rubrik1"/>
    <w:next w:val="Normal"/>
    <w:uiPriority w:val="10"/>
    <w:qFormat/>
    <w:rsid w:val="009263FF"/>
    <w:pPr>
      <w:numPr>
        <w:numId w:val="19"/>
      </w:numPr>
    </w:pPr>
  </w:style>
  <w:style w:type="paragraph" w:customStyle="1" w:styleId="Alfanumreriskrubrik2">
    <w:name w:val="Alfanumrerisk rubrik 2"/>
    <w:basedOn w:val="Rubrik2"/>
    <w:next w:val="Normal"/>
    <w:uiPriority w:val="10"/>
    <w:qFormat/>
    <w:rsid w:val="009263FF"/>
    <w:pPr>
      <w:numPr>
        <w:ilvl w:val="1"/>
        <w:numId w:val="19"/>
      </w:numPr>
    </w:pPr>
  </w:style>
  <w:style w:type="numbering" w:customStyle="1" w:styleId="KSRubriknumrering">
    <w:name w:val="KS Rubriknumrering"/>
    <w:uiPriority w:val="99"/>
    <w:rsid w:val="00F1621A"/>
    <w:pPr>
      <w:numPr>
        <w:numId w:val="17"/>
      </w:numPr>
    </w:pPr>
  </w:style>
  <w:style w:type="numbering" w:customStyle="1" w:styleId="KSAlfanumrubriker">
    <w:name w:val="KS Alfanum rubriker"/>
    <w:uiPriority w:val="99"/>
    <w:rsid w:val="009263FF"/>
    <w:pPr>
      <w:numPr>
        <w:numId w:val="19"/>
      </w:numPr>
    </w:pPr>
  </w:style>
  <w:style w:type="paragraph" w:customStyle="1" w:styleId="Alfanumreriskrubrik3">
    <w:name w:val="Alfanumrerisk rubrik 3"/>
    <w:basedOn w:val="Rubrik3"/>
    <w:next w:val="Normal"/>
    <w:uiPriority w:val="10"/>
    <w:qFormat/>
    <w:rsid w:val="009263FF"/>
    <w:pPr>
      <w:numPr>
        <w:ilvl w:val="2"/>
        <w:numId w:val="19"/>
      </w:numPr>
    </w:pPr>
  </w:style>
  <w:style w:type="paragraph" w:customStyle="1" w:styleId="Alfanumreriskrubrik4">
    <w:name w:val="Alfanumrerisk rubrik 4"/>
    <w:basedOn w:val="Rubrik4"/>
    <w:next w:val="Normal"/>
    <w:uiPriority w:val="10"/>
    <w:qFormat/>
    <w:rsid w:val="009263FF"/>
    <w:pPr>
      <w:numPr>
        <w:ilvl w:val="3"/>
        <w:numId w:val="19"/>
      </w:numPr>
    </w:pPr>
  </w:style>
  <w:style w:type="paragraph" w:customStyle="1" w:styleId="Numreradrubrik3">
    <w:name w:val="Numrerad rubrik 3"/>
    <w:basedOn w:val="Rubrik3"/>
    <w:next w:val="Normal"/>
    <w:uiPriority w:val="10"/>
    <w:qFormat/>
    <w:rsid w:val="00F1621A"/>
    <w:pPr>
      <w:numPr>
        <w:ilvl w:val="2"/>
        <w:numId w:val="22"/>
      </w:numPr>
    </w:pPr>
  </w:style>
  <w:style w:type="paragraph" w:customStyle="1" w:styleId="Numreradrubrik4">
    <w:name w:val="Numrerad rubrik 4"/>
    <w:basedOn w:val="Rubrik4"/>
    <w:next w:val="Normal"/>
    <w:uiPriority w:val="10"/>
    <w:qFormat/>
    <w:rsid w:val="00F1621A"/>
    <w:pPr>
      <w:numPr>
        <w:ilvl w:val="3"/>
        <w:numId w:val="22"/>
      </w:numPr>
    </w:pPr>
  </w:style>
  <w:style w:type="character" w:styleId="Kommentarsreferens">
    <w:name w:val="annotation reference"/>
    <w:basedOn w:val="Standardstycketeckensnitt"/>
    <w:uiPriority w:val="99"/>
    <w:semiHidden/>
    <w:rsid w:val="000635D1"/>
    <w:rPr>
      <w:sz w:val="16"/>
      <w:szCs w:val="16"/>
    </w:rPr>
  </w:style>
  <w:style w:type="paragraph" w:styleId="Kommentarer">
    <w:name w:val="annotation text"/>
    <w:basedOn w:val="Normal"/>
    <w:link w:val="KommentarerChar"/>
    <w:uiPriority w:val="99"/>
    <w:rsid w:val="000635D1"/>
    <w:pPr>
      <w:spacing w:line="240" w:lineRule="auto"/>
    </w:pPr>
    <w:rPr>
      <w:sz w:val="20"/>
      <w:szCs w:val="20"/>
    </w:rPr>
  </w:style>
  <w:style w:type="character" w:customStyle="1" w:styleId="KommentarerChar">
    <w:name w:val="Kommentarer Char"/>
    <w:basedOn w:val="Standardstycketeckensnitt"/>
    <w:link w:val="Kommentarer"/>
    <w:uiPriority w:val="99"/>
    <w:rsid w:val="000635D1"/>
    <w:rPr>
      <w:sz w:val="20"/>
      <w:szCs w:val="20"/>
    </w:rPr>
  </w:style>
  <w:style w:type="paragraph" w:styleId="Kommentarsmne">
    <w:name w:val="annotation subject"/>
    <w:basedOn w:val="Kommentarer"/>
    <w:next w:val="Kommentarer"/>
    <w:link w:val="KommentarsmneChar"/>
    <w:uiPriority w:val="99"/>
    <w:semiHidden/>
    <w:rsid w:val="000635D1"/>
    <w:rPr>
      <w:b/>
      <w:bCs/>
    </w:rPr>
  </w:style>
  <w:style w:type="character" w:customStyle="1" w:styleId="KommentarsmneChar">
    <w:name w:val="Kommentarsämne Char"/>
    <w:basedOn w:val="KommentarerChar"/>
    <w:link w:val="Kommentarsmne"/>
    <w:uiPriority w:val="99"/>
    <w:semiHidden/>
    <w:rsid w:val="000635D1"/>
    <w:rPr>
      <w:b/>
      <w:bCs/>
      <w:sz w:val="20"/>
      <w:szCs w:val="20"/>
    </w:rPr>
  </w:style>
  <w:style w:type="paragraph" w:styleId="Revision">
    <w:name w:val="Revision"/>
    <w:hidden/>
    <w:uiPriority w:val="99"/>
    <w:semiHidden/>
    <w:rsid w:val="00F334E6"/>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1967169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microsoft.com/office/2011/relationships/commentsExtended" Target="commentsExtended.xml"/><Relationship Id="rId18" Type="http://schemas.openxmlformats.org/officeDocument/2006/relationships/footer" Target="footer1.xml"/><Relationship Id="rId3" Type="http://schemas.openxmlformats.org/officeDocument/2006/relationships/customXml" Target="../customXml/item3.xml"/><Relationship Id="rId21" Type="http://schemas.microsoft.com/office/2011/relationships/people" Target="people.xml"/><Relationship Id="rId7" Type="http://schemas.openxmlformats.org/officeDocument/2006/relationships/styles" Target="styles.xml"/><Relationship Id="rId12" Type="http://schemas.openxmlformats.org/officeDocument/2006/relationships/comments" Target="comment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1.png"/><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microsoft.com/office/2018/08/relationships/commentsExtensible" Target="commentsExtensible.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microsoft.com/office/2016/09/relationships/commentsIds" Target="commentsIds.xml"/><Relationship Id="rId22" Type="http://schemas.openxmlformats.org/officeDocument/2006/relationships/theme" Target="theme/theme1.xml"/></Relationships>
</file>

<file path=word/_rels/footer1.xml.rels><?xml version="1.0" encoding="UTF-8" standalone="yes"?>
<Relationships xmlns="http://schemas.openxmlformats.org/package/2006/relationships"><Relationship Id="rId1" Type="http://schemas.openxmlformats.org/officeDocument/2006/relationships/image" Target="media/image2.jpg"/></Relationships>
</file>

<file path=word/theme/theme1.xml><?xml version="1.0" encoding="utf-8"?>
<a:theme xmlns:a="http://schemas.openxmlformats.org/drawingml/2006/main" name="Office-tema">
  <a:themeElements>
    <a:clrScheme name="Kunskapsstyrning">
      <a:dk1>
        <a:sysClr val="windowText" lastClr="000000"/>
      </a:dk1>
      <a:lt1>
        <a:sysClr val="window" lastClr="FFFFFF"/>
      </a:lt1>
      <a:dk2>
        <a:srgbClr val="4D4D4D"/>
      </a:dk2>
      <a:lt2>
        <a:srgbClr val="EEECE1"/>
      </a:lt2>
      <a:accent1>
        <a:srgbClr val="377D7A"/>
      </a:accent1>
      <a:accent2>
        <a:srgbClr val="CC91A9"/>
      </a:accent2>
      <a:accent3>
        <a:srgbClr val="203670"/>
      </a:accent3>
      <a:accent4>
        <a:srgbClr val="EBAE52"/>
      </a:accent4>
      <a:accent5>
        <a:srgbClr val="D34B50"/>
      </a:accent5>
      <a:accent6>
        <a:srgbClr val="6C3F80"/>
      </a:accent6>
      <a:hlink>
        <a:srgbClr val="1C46A7"/>
      </a:hlink>
      <a:folHlink>
        <a:srgbClr val="1C46A7"/>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root xmlns="LPXML_extra15">
  <namn/>
  <titel>&lt;?xml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wp14"&gt;&lt;w:body&gt;&lt;w:p w:rsidR="00000000" w:rsidRDefault="00CE0C3B"&gt;&lt;w:r&gt;&lt;w:t&gt;Bilaga&lt;/w:t&gt;&lt;/w:r&gt;&lt;w:r w:rsidR="008075C0" w:rsidRPr="002C42AA"&gt;&lt;w:t xml:space="preserve"&gt; för kunskapsstöd XXX&lt;/w:t&gt;&lt;/w:r&gt;&lt;/w:p&gt;&lt;w:sectPr w:rsidR="00000000"&gt;&lt;w:pgSz w:w="12240" w:h="15840"/&gt;&lt;w:pgMar w:top="1417" w:right="1417" w:bottom="1417" w:left="1417"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w:eastAsia="Times New Roman" w:hAnsiTheme="minorHAnsi" w:cs="Times New Roman"/&gt;&lt;w:sz w:val="22"/&gt;&lt;w:szCs w:val="22"/&gt;&lt;w:lang w:val="sv-SE" w:eastAsia="sv-SE" w:bidi="ar-SA"/&gt;&lt;/w:rPr&gt;&lt;/w:rPrDefault&gt;&lt;w:pPrDefault&gt;&lt;w:pPr&gt;&lt;w:spacing w:after="220" w:line="264" w:lineRule="auto"/&gt;&lt;/w:pPr&gt;&lt;/w:pPrDefault&gt;&lt;/w:docDefaults&gt;&lt;w:style w:type="paragraph" w:default="1" w:styleId="Normal"&gt;&lt;w:name w:val="Normal"/&gt;&lt;w:qFormat/&gt;&lt;/w:style&gt;&lt;w:style w:type="character" w:default="1" w:styleId="Standardstycketeckensnitt"&gt;&lt;w:name w:val="Default Paragraph Font"/&gt;&lt;w:uiPriority w:val="1"/&gt;&lt;w:semiHidden/&gt;&lt;w:unhideWhenUsed/&gt;&lt;/w:style&gt;&lt;w:style w:type="table" w:default="1" w:styleId="Normaltabell"&gt;&lt;w:name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w:styleId="Ingenlista"&gt;&lt;w:name w:val="No List"/&gt;&lt;w:uiPriority w:val="99"/&gt;&lt;w:semiHidden/&gt;&lt;w:unhideWhenUsed/&gt;&lt;/w:style&gt;&lt;/w:styles&gt;&lt;/pkg:xmlData&gt;&lt;/pkg:part&gt;&lt;/pkg:package&gt;
</titel>
  <avdelning/>
  <kontakt>
    <telefon/>
    <mobil/>
    <epost/>
    <adress>
      <co/>
      <box/>
      <gata/>
      <postnr/>
      <ort/>
      <land/>
    </adress>
  </kontakt>
  <dokumenttyp/>
  <version/>
  <sklass/>
  <datum>Beslutsdatum</datum>
  <dnr/>
  <extra01/>
  <extra02>&lt;?xml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wp14"&gt;&lt;w:body&gt;&lt;w:p w:rsidR="00000000" w:rsidRDefault="0070349E"&gt;&lt;w:r&gt;&lt;w:t&gt;Titel&lt;/w:t&gt;&lt;/w:r&gt;&lt;/w:p&gt;&lt;w:sectPr w:rsidR="00000000"&gt;&lt;w:pgSz w:w="12240" w:h="15840"/&gt;&lt;w:pgMar w:top="1417" w:right="1417" w:bottom="1417" w:left="1417"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w:eastAsia="Times New Roman" w:hAnsiTheme="minorHAnsi" w:cs="Times New Roman"/&gt;&lt;w:sz w:val="22"/&gt;&lt;w:szCs w:val="22"/&gt;&lt;w:lang w:val="sv-SE" w:eastAsia="sv-SE" w:bidi="ar-SA"/&gt;&lt;/w:rPr&gt;&lt;/w:rPrDefault&gt;&lt;w:pPrDefault&gt;&lt;w:pPr&gt;&lt;w:spacing w:after="220" w:line="288" w:lineRule="auto"/&gt;&lt;/w:pPr&gt;&lt;/w:pPrDefault&gt;&lt;/w:docDefaults&gt;&lt;w:style w:type="paragraph" w:default="1" w:styleId="Normal"&gt;&lt;w:name w:val="Normal"/&gt;&lt;w:qFormat/&gt;&lt;/w:style&gt;&lt;w:style w:type="character" w:default="1" w:styleId="Standardstycketeckensnitt"&gt;&lt;w:name w:val="Default Paragraph Font"/&gt;&lt;w:uiPriority w:val="1"/&gt;&lt;w:semiHidden/&gt;&lt;w:unhideWhenUsed/&gt;&lt;/w:style&gt;&lt;w:style w:type="table" w:default="1" w:styleId="Normaltabell"&gt;&lt;w:name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w:styleId="Ingenlista"&gt;&lt;w:name w:val="No List"/&gt;&lt;w:uiPriority w:val="99"/&gt;&lt;w:semiHidden/&gt;&lt;w:unhideWhenUsed/&gt;&lt;/w:style&gt;&lt;/w:styles&gt;&lt;/pkg:xmlData&gt;&lt;/pkg:part&gt;&lt;/pkg:package&gt;
</extra02>
  <extra03/>
  <extra04/>
  <extra05/>
  <extra06/>
  <extra07/>
  <extra08/>
  <extra09/>
  <extra10/>
  <extra11/>
  <extra12/>
  <extra13/>
  <extra15/>
</root>
</file>

<file path=customXml/item4.xml><?xml version="1.0" encoding="utf-8"?>
<ct:contentTypeSchema xmlns:ct="http://schemas.microsoft.com/office/2006/metadata/contentType" xmlns:ma="http://schemas.microsoft.com/office/2006/metadata/properties/metaAttributes" ct:_="" ma:_="" ma:contentTypeName="dokument" ma:contentTypeID="0x010100F4DC398BCCFBAD4D865480F9BE4DDFED" ma:contentTypeVersion="4" ma:contentTypeDescription="Skapa ett nytt dokument." ma:contentTypeScope="" ma:versionID="86f7a578d1949c709269d3bde5a95d74">
  <xsd:schema xmlns:xsd="http://www.w3.org/2001/XMLSchema" xmlns:xs="http://www.w3.org/2001/XMLSchema" xmlns:p="http://schemas.microsoft.com/office/2006/metadata/properties" xmlns:ns2="64182354-8856-4906-b95e-58742ce4d356" targetNamespace="http://schemas.microsoft.com/office/2006/metadata/properties" ma:root="true" ma:fieldsID="0dbf8e18ba67773c092a76c856c89e42" ns2:_="">
    <xsd:import namespace="64182354-8856-4906-b95e-58742ce4d35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182354-8856-4906-b95e-58742ce4d35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3C5C8A-4843-4FCB-808E-8B54484EAB69}">
  <ds:schemaRefs>
    <ds:schemaRef ds:uri="http://schemas.openxmlformats.org/officeDocument/2006/bibliography"/>
  </ds:schemaRefs>
</ds:datastoreItem>
</file>

<file path=customXml/itemProps2.xml><?xml version="1.0" encoding="utf-8"?>
<ds:datastoreItem xmlns:ds="http://schemas.openxmlformats.org/officeDocument/2006/customXml" ds:itemID="{A47395BE-2529-4393-8113-B27307A133C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BD99B7E-E1D9-476E-ABB4-1C711AA2D767}">
  <ds:schemaRefs>
    <ds:schemaRef ds:uri="LPXML_extra15"/>
  </ds:schemaRefs>
</ds:datastoreItem>
</file>

<file path=customXml/itemProps4.xml><?xml version="1.0" encoding="utf-8"?>
<ds:datastoreItem xmlns:ds="http://schemas.openxmlformats.org/officeDocument/2006/customXml" ds:itemID="{6ED22F33-F0D4-4FCE-B17E-541169370F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4182354-8856-4906-b95e-58742ce4d3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655AC51-8E82-4313-948D-3D9F70FB1DC2}">
  <ds:schemaRefs>
    <ds:schemaRef ds:uri="http://schemas.microsoft.com/sharepoint/v3/contenttype/forms"/>
  </ds:schemaRefs>
</ds:datastoreItem>
</file>

<file path=docMetadata/LabelInfo.xml><?xml version="1.0" encoding="utf-8"?>
<clbl:labelList xmlns:clbl="http://schemas.microsoft.com/office/2020/mipLabelMetadata">
  <clbl:label id="{7d4b8963-dacf-4722-a0a7-0d57c755f778}" enabled="0" method="" siteId="{7d4b8963-dacf-4722-a0a7-0d57c755f778}" removed="1"/>
  <clbl:label id="{9b461ef0-8855-43db-9f77-77732f0bbc18}" enabled="0" method="" siteId="{9b461ef0-8855-43db-9f77-77732f0bbc18}" removed="1"/>
</clbl:labelList>
</file>

<file path=docProps/app.xml><?xml version="1.0" encoding="utf-8"?>
<Properties xmlns="http://schemas.openxmlformats.org/officeDocument/2006/extended-properties" xmlns:vt="http://schemas.openxmlformats.org/officeDocument/2006/docPropsVTypes">
  <Template>Normal</Template>
  <TotalTime>0</TotalTime>
  <Pages>6</Pages>
  <Words>1367</Words>
  <Characters>7247</Characters>
  <Application>Microsoft Office Word</Application>
  <DocSecurity>0</DocSecurity>
  <Lines>60</Lines>
  <Paragraphs>17</Paragraphs>
  <ScaleCrop>false</ScaleCrop>
  <HeadingPairs>
    <vt:vector size="4" baseType="variant">
      <vt:variant>
        <vt:lpstr>Rubrik</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8597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Vriste Karin</dc:creator>
  <cp:keywords/>
  <cp:lastModifiedBy>Andersson Emily</cp:lastModifiedBy>
  <cp:revision>3</cp:revision>
  <cp:lastPrinted>2020-12-03T02:29:00Z</cp:lastPrinted>
  <dcterms:created xsi:type="dcterms:W3CDTF">2026-03-30T11:43:00Z</dcterms:created>
  <dcterms:modified xsi:type="dcterms:W3CDTF">2026-03-30T11:48:00Z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0x010100F4DC398BCCFBAD4D865480F9BE4DDFED</vt:lpwstr>
  </property>
  <property fmtid="{D5CDD505-2E9C-101B-9397-08002B2CF9AE}" pid="3" name="MediaServiceImageTags">
    <vt:lpwstr/>
  </property>
  <property fmtid="{D5CDD505-2E9C-101B-9397-08002B2CF9AE}" pid="4" name="Order">
    <vt:r8>157100</vt:r8>
  </property>
  <property fmtid="{D5CDD505-2E9C-101B-9397-08002B2CF9AE}" pid="5" name="xd_Signature">
    <vt:bool>false</vt:bool>
  </property>
  <property fmtid="{D5CDD505-2E9C-101B-9397-08002B2CF9AE}" pid="6" name="xd_ProgID">
    <vt:lpwstr/>
  </property>
  <property fmtid="{D5CDD505-2E9C-101B-9397-08002B2CF9AE}" pid="7" name="_ExtendedDescription">
    <vt:lpwstr/>
  </property>
  <property fmtid="{D5CDD505-2E9C-101B-9397-08002B2CF9AE}" pid="8" name="TriggerFlowInfo">
    <vt:lpwstr/>
  </property>
  <property fmtid="{D5CDD505-2E9C-101B-9397-08002B2CF9AE}" pid="9" name="ComplianceAssetId">
    <vt:lpwstr/>
  </property>
  <property fmtid="{D5CDD505-2E9C-101B-9397-08002B2CF9AE}" pid="10" name="TemplateUrl">
    <vt:lpwstr/>
  </property>
</Properties>
</file>